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89" r:id="rId6"/>
    <p:sldId id="290" r:id="rId7"/>
    <p:sldId id="1807" r:id="rId8"/>
    <p:sldId id="1808" r:id="rId9"/>
    <p:sldId id="1809" r:id="rId10"/>
    <p:sldId id="1811" r:id="rId11"/>
    <p:sldId id="1812" r:id="rId12"/>
    <p:sldId id="1810" r:id="rId13"/>
    <p:sldId id="1813" r:id="rId14"/>
    <p:sldId id="18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3DCC01-4FC9-70E6-29FF-B10CB91C7F48}" name="Shola Sobande-Stone" initials="SS" userId="S::shola.sobande-stone@girlguiding.org.uk::72199eef-3154-4609-ac28-c32366950493" providerId="AD"/>
  <p188:author id="{84FE0D07-6831-7756-19B8-345893F11482}" name="Natalie Sutton" initials="NS" userId="S::natalie.sutton@girlguiding.org.uk::ac6f362d-2cdf-4e5e-b25c-72497bf76292" providerId="AD"/>
  <p188:author id="{5891A84C-A2C7-0B3E-75AD-2316BAE0E4FE}" name="Melissa Buchanan" initials="MB" userId="S::Melissa.Buchanan@girlguiding.org.uk::e870240f-03da-4936-ae2d-01844f135924" providerId="AD"/>
  <p188:author id="{2291E3DF-74D0-93F2-6EE6-F17C0D8B1FB7}" name="Melissa Buchanan" initials="MB" userId="S::melissa.buchanan@girlguiding.org.uk::e870240f-03da-4936-ae2d-01844f1359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E16E7-1457-44C7-B1AF-2519E760CB9D}" v="1" dt="2024-10-01T13:23:49.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232"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6353B5-04C2-4743-8706-38D39C5C9283}" type="datetimeFigureOut">
              <a:rPr lang="en-GB" smtClean="0"/>
              <a:t>01/10/2024</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E4DCA-625F-4472-BEE9-2CBFBD032A22}"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3F85A-14B9-9D20-E97C-5E8F0C244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4113670"/>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B16165BD-2639-4346-8ACE-B0BE9A0367BC}" type="datetime1">
              <a:rPr lang="en-GB" smtClean="0"/>
              <a:t>01/10/2024</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519FAA39-4489-09E5-81D2-695E0CDC3F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D0F81327-2D92-499C-8641-E4D4286E2074}" type="datetime1">
              <a:rPr lang="en-GB" smtClean="0"/>
              <a:t>01/10/2024</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B03A4F0D-EC65-40E7-90E0-19CD1CF4BE71}" type="datetime1">
              <a:rPr lang="en-GB" smtClean="0"/>
              <a:t>01/10/2024</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CC5F1009-D7A0-403B-8543-D6574CA58AFB}" type="datetime1">
              <a:rPr lang="en-GB" smtClean="0"/>
              <a:t>01/10/2024</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Footer goes here and can be edited via Insert &gt; Header &amp;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70842AB8-1D50-D466-88E4-208FD15A8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850438"/>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4C6A154D-2809-45D7-887E-16DFBA4E61E2}" type="datetime1">
              <a:rPr lang="en-GB" smtClean="0"/>
              <a:pPr/>
              <a:t>01/10/2024</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637FF3AE-7EE6-43B0-B767-646B285E55DE}" type="datetime1">
              <a:rPr lang="en-GB" smtClean="0"/>
              <a:t>01/10/2024</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ADBD5B1A-9DF8-49D1-B878-92CA56D1C00B}"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01/10/2024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4C6A154D-2809-45D7-887E-16DFBA4E61E2}" type="datetime1">
              <a:rPr lang="en-GB" smtClean="0"/>
              <a:pPr/>
              <a:t>01/10/2024</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girlguiding.org.uk/globalassets/docs-and-resources/membership-administration/digital-id.ppt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crop-unrecognizable-person-demonstrating-british-passport-5428705/"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disclosures@girlguiding.org.uk"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70755" y="1584380"/>
            <a:ext cx="9638445" cy="4079820"/>
          </a:xfrm>
        </p:spPr>
        <p:txBody>
          <a:bodyPr anchor="ctr"/>
          <a:lstStyle/>
          <a:p>
            <a:pPr marL="457200" indent="-457200">
              <a:lnSpc>
                <a:spcPct val="107000"/>
              </a:lnSpc>
              <a:spcAft>
                <a:spcPts val="800"/>
              </a:spcAft>
              <a:buFont typeface="+mj-lt"/>
              <a:buAutoNum type="arabicPeriod" startAt="12"/>
            </a:pPr>
            <a:r>
              <a:rPr lang="en-GB" sz="2000" kern="100">
                <a:latin typeface="Poppins" panose="00000500000000000000" pitchFamily="2" charset="0"/>
                <a:ea typeface="Calibri" panose="020F0502020204030204" pitchFamily="34" charset="0"/>
                <a:cs typeface="Times New Roman" panose="02020603050405020304" pitchFamily="18" charset="0"/>
              </a:rPr>
              <a:t>E</a:t>
            </a:r>
            <a:r>
              <a:rPr lang="en-GB" sz="2000" kern="100">
                <a:effectLst/>
                <a:latin typeface="Poppins" panose="00000500000000000000" pitchFamily="2" charset="0"/>
                <a:ea typeface="Calibri" panose="020F0502020204030204" pitchFamily="34" charset="0"/>
                <a:cs typeface="Times New Roman" panose="02020603050405020304" pitchFamily="18" charset="0"/>
              </a:rPr>
              <a:t>nter the details for all ID documents you selected. Once completed click the green ‘Proceed’ button.</a:t>
            </a:r>
          </a:p>
          <a:p>
            <a:pPr marL="342900" indent="-342900">
              <a:lnSpc>
                <a:spcPct val="107000"/>
              </a:lnSpc>
              <a:spcAft>
                <a:spcPts val="800"/>
              </a:spcAft>
              <a:buFont typeface="+mj-lt"/>
              <a:buAutoNum type="arabicPeriod" startAt="12"/>
            </a:pPr>
            <a:r>
              <a:rPr lang="en-US" sz="2000" kern="100">
                <a:effectLst/>
                <a:latin typeface="Poppins" panose="00000500000000000000" pitchFamily="2" charset="0"/>
                <a:ea typeface="Calibri" panose="020F0502020204030204" pitchFamily="34" charset="0"/>
                <a:cs typeface="Times New Roman" panose="02020603050405020304" pitchFamily="18" charset="0"/>
              </a:rPr>
              <a:t>Review all the information you have provided for your DBS application and ID verification. If there are no changes to be made read and tick the declaration box before clicking the green ‘proceed’ button.</a:t>
            </a:r>
          </a:p>
          <a:p>
            <a:pPr marL="342900" indent="-342900">
              <a:lnSpc>
                <a:spcPct val="107000"/>
              </a:lnSpc>
              <a:spcAft>
                <a:spcPts val="800"/>
              </a:spcAft>
              <a:buFont typeface="+mj-lt"/>
              <a:buAutoNum type="arabicPeriod" startAt="12"/>
            </a:pPr>
            <a:r>
              <a:rPr lang="en-US" sz="2000" kern="100">
                <a:effectLst/>
                <a:latin typeface="Poppins" panose="00000500000000000000" pitchFamily="2" charset="0"/>
                <a:ea typeface="Calibri" panose="020F0502020204030204" pitchFamily="34" charset="0"/>
                <a:cs typeface="Times New Roman" panose="02020603050405020304" pitchFamily="18" charset="0"/>
              </a:rPr>
              <a:t>If you need to make any changes, click the red ‘Change’ button.</a:t>
            </a:r>
          </a:p>
          <a:p>
            <a:pPr marL="342900" indent="-342900">
              <a:lnSpc>
                <a:spcPct val="107000"/>
              </a:lnSpc>
              <a:spcAft>
                <a:spcPts val="800"/>
              </a:spcAft>
              <a:buFont typeface="+mj-lt"/>
              <a:buAutoNum type="arabicPeriod" startAt="12"/>
            </a:pPr>
            <a:endParaRPr lang="en-US" sz="2000" kern="100">
              <a:latin typeface="Poppins"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000" kern="100">
                <a:effectLst/>
                <a:latin typeface="Poppins" panose="00000500000000000000" pitchFamily="2" charset="0"/>
                <a:ea typeface="Calibri" panose="020F0502020204030204" pitchFamily="34" charset="0"/>
                <a:cs typeface="Times New Roman" panose="02020603050405020304" pitchFamily="18" charset="0"/>
              </a:rPr>
              <a:t>Your application has been saved and is now pending ID verification. You can log out of the Girlguiding disclosure system.</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spTree>
    <p:extLst>
      <p:ext uri="{BB962C8B-B14F-4D97-AF65-F5344CB8AC3E}">
        <p14:creationId xmlns:p14="http://schemas.microsoft.com/office/powerpoint/2010/main" val="16667124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07987" y="1584380"/>
            <a:ext cx="11376025" cy="3889320"/>
          </a:xfrm>
        </p:spPr>
        <p:txBody>
          <a:bodyPr anchor="ctr"/>
          <a:lstStyle/>
          <a:p>
            <a:pPr>
              <a:lnSpc>
                <a:spcPct val="107000"/>
              </a:lnSpc>
              <a:spcAft>
                <a:spcPts val="800"/>
              </a:spcAft>
            </a:pPr>
            <a:r>
              <a:rPr lang="en-GB" sz="2000" b="1" kern="100">
                <a:effectLst/>
                <a:latin typeface="Poppins" panose="00000500000000000000" pitchFamily="2" charset="0"/>
                <a:ea typeface="Calibri" panose="020F0502020204030204" pitchFamily="34" charset="0"/>
                <a:cs typeface="Times New Roman" panose="02020603050405020304" pitchFamily="18" charset="0"/>
              </a:rPr>
              <a:t>Meet your ID verifier</a:t>
            </a:r>
          </a:p>
          <a:p>
            <a:pPr marL="342900" indent="-342900">
              <a:lnSpc>
                <a:spcPct val="107000"/>
              </a:lnSpc>
              <a:spcAft>
                <a:spcPts val="800"/>
              </a:spcAft>
              <a:buFont typeface="+mj-lt"/>
              <a:buAutoNum type="arabicPeriod" startAt="15"/>
            </a:pPr>
            <a:r>
              <a:rPr lang="en-GB" sz="1600" kern="100">
                <a:latin typeface="Poppins"/>
                <a:ea typeface="Calibri"/>
                <a:cs typeface="Times New Roman"/>
              </a:rPr>
              <a:t>To c</a:t>
            </a:r>
            <a:r>
              <a:rPr lang="en-GB" sz="1600" kern="100">
                <a:effectLst/>
                <a:latin typeface="Poppins"/>
                <a:ea typeface="Calibri"/>
                <a:cs typeface="Times New Roman"/>
              </a:rPr>
              <a:t>ontact an ID verifier in your area to request a face-to-face verification of your documents, go to your ‘my safe practice summary’ in your GO account. Use the action arrow against your disclosure record to ‘Contact ID verifier’.</a:t>
            </a:r>
          </a:p>
          <a:p>
            <a:pPr marL="342900" indent="-342900">
              <a:lnSpc>
                <a:spcPct val="107000"/>
              </a:lnSpc>
              <a:spcAft>
                <a:spcPts val="800"/>
              </a:spcAft>
              <a:buFont typeface="+mj-lt"/>
              <a:buAutoNum type="arabicPeriod" startAt="15"/>
            </a:pPr>
            <a:r>
              <a:rPr lang="en-US" sz="1600" kern="100">
                <a:effectLst/>
                <a:latin typeface="Poppins" panose="00000500000000000000" pitchFamily="2" charset="0"/>
                <a:ea typeface="Calibri" panose="020F0502020204030204" pitchFamily="34" charset="0"/>
                <a:cs typeface="Times New Roman" panose="02020603050405020304" pitchFamily="18" charset="0"/>
              </a:rPr>
              <a:t>When you meet with your Girlguiding ID verifier, they’ll:</a:t>
            </a:r>
          </a:p>
          <a:p>
            <a:pPr marL="285750" indent="-285750">
              <a:lnSpc>
                <a:spcPct val="107000"/>
              </a:lnSpc>
              <a:spcAft>
                <a:spcPts val="800"/>
              </a:spcAft>
              <a:buFont typeface="Arial" panose="020B0604020202020204" pitchFamily="34" charset="0"/>
              <a:buChar char="•"/>
            </a:pPr>
            <a:r>
              <a:rPr lang="en-US" sz="1600" kern="100">
                <a:latin typeface="Poppins"/>
                <a:ea typeface="Calibri"/>
                <a:cs typeface="Times New Roman"/>
              </a:rPr>
              <a:t>L</a:t>
            </a:r>
            <a:r>
              <a:rPr lang="en-US" sz="1600" kern="100">
                <a:effectLst/>
                <a:latin typeface="Poppins"/>
                <a:ea typeface="Calibri"/>
                <a:cs typeface="Times New Roman"/>
              </a:rPr>
              <a:t>og into their account on the Girlguiding disclosure system and search for your application. </a:t>
            </a:r>
            <a:r>
              <a:rPr lang="en-GB" sz="1600">
                <a:effectLst/>
                <a:latin typeface="Poppins"/>
                <a:ea typeface="Calibri"/>
                <a:cs typeface="Times New Roman"/>
              </a:rPr>
              <a:t>When found, your application status will be ‘Pending ID verification’. Your ID verifier will click on your name to view your application to verify it.</a:t>
            </a:r>
            <a:endParaRPr lang="en-US" sz="1600" kern="100">
              <a:effectLst/>
              <a:latin typeface="Poppins"/>
              <a:ea typeface="Calibri"/>
              <a:cs typeface="Times New Roman"/>
            </a:endParaRPr>
          </a:p>
          <a:p>
            <a:pPr marL="285750" indent="-285750">
              <a:lnSpc>
                <a:spcPct val="107000"/>
              </a:lnSpc>
              <a:spcAft>
                <a:spcPts val="800"/>
              </a:spcAft>
              <a:buFont typeface="Arial" panose="020B0604020202020204" pitchFamily="34" charset="0"/>
              <a:buChar char="•"/>
            </a:pPr>
            <a:r>
              <a:rPr lang="en-US" sz="1600" kern="100">
                <a:effectLst/>
                <a:latin typeface="Poppins"/>
                <a:ea typeface="Calibri"/>
                <a:cs typeface="Times New Roman"/>
              </a:rPr>
              <a:t>Review your pre-submitted details on your form against your ID document details.</a:t>
            </a:r>
          </a:p>
          <a:p>
            <a:pPr marL="285750" indent="-285750">
              <a:lnSpc>
                <a:spcPct val="107000"/>
              </a:lnSpc>
              <a:spcAft>
                <a:spcPts val="800"/>
              </a:spcAft>
              <a:buFont typeface="Arial" panose="020B0604020202020204" pitchFamily="34" charset="0"/>
              <a:buChar char="•"/>
            </a:pPr>
            <a:r>
              <a:rPr lang="en-US" sz="1600" kern="100">
                <a:latin typeface="Poppins"/>
                <a:ea typeface="Calibri"/>
                <a:cs typeface="Times New Roman"/>
              </a:rPr>
              <a:t>C</a:t>
            </a:r>
            <a:r>
              <a:rPr lang="en-US" sz="1600" kern="100">
                <a:effectLst/>
                <a:latin typeface="Poppins"/>
                <a:ea typeface="Calibri"/>
                <a:cs typeface="Times New Roman"/>
              </a:rPr>
              <a:t>heck the list of documents you selected on your form is the same as what you’ve provided for the face-to-face ID verification.</a:t>
            </a:r>
          </a:p>
          <a:p>
            <a:pPr marL="285750" indent="-285750">
              <a:lnSpc>
                <a:spcPct val="107000"/>
              </a:lnSpc>
              <a:spcAft>
                <a:spcPts val="800"/>
              </a:spcAft>
              <a:buFont typeface="Arial" panose="020B0604020202020204" pitchFamily="34" charset="0"/>
              <a:buChar char="•"/>
            </a:pPr>
            <a:r>
              <a:rPr lang="en-US" sz="1600" kern="100">
                <a:latin typeface="Poppins"/>
                <a:ea typeface="Calibri"/>
                <a:cs typeface="Times New Roman"/>
              </a:rPr>
              <a:t>E</a:t>
            </a:r>
            <a:r>
              <a:rPr lang="en-US" sz="1600" kern="100">
                <a:effectLst/>
                <a:latin typeface="Poppins"/>
                <a:ea typeface="Calibri"/>
                <a:cs typeface="Times New Roman"/>
              </a:rPr>
              <a:t>nter the requested details for the ID documents submitted, and confirm that they have confirmed your ID.</a:t>
            </a:r>
          </a:p>
          <a:p>
            <a:pPr marL="285750" indent="-285750">
              <a:lnSpc>
                <a:spcPct val="107000"/>
              </a:lnSpc>
              <a:spcAft>
                <a:spcPts val="800"/>
              </a:spcAft>
              <a:buChar char="•"/>
            </a:pPr>
            <a:r>
              <a:rPr lang="en-US" sz="1600" kern="100">
                <a:latin typeface="Poppins"/>
                <a:ea typeface="Calibri"/>
                <a:cs typeface="Times New Roman"/>
              </a:rPr>
              <a:t>Sign, date and submit your application.</a:t>
            </a:r>
          </a:p>
          <a:p>
            <a:pPr>
              <a:lnSpc>
                <a:spcPct val="107000"/>
              </a:lnSpc>
              <a:spcAft>
                <a:spcPts val="800"/>
              </a:spcAft>
            </a:pPr>
            <a:r>
              <a:rPr lang="en-US" sz="1600" kern="100">
                <a:effectLst/>
                <a:latin typeface="Poppins" panose="00000500000000000000" pitchFamily="2" charset="0"/>
                <a:ea typeface="Calibri" panose="020F0502020204030204" pitchFamily="34" charset="0"/>
                <a:cs typeface="Times New Roman" panose="02020603050405020304" pitchFamily="18" charset="0"/>
              </a:rPr>
              <a:t>Your face-to face ID verification is now complete and your application will be sent to the DBS for processing. </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spTree>
    <p:extLst>
      <p:ext uri="{BB962C8B-B14F-4D97-AF65-F5344CB8AC3E}">
        <p14:creationId xmlns:p14="http://schemas.microsoft.com/office/powerpoint/2010/main" val="31792262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8948-36B2-0E37-41F6-ED27AD11C99B}"/>
              </a:ext>
            </a:extLst>
          </p:cNvPr>
          <p:cNvSpPr>
            <a:spLocks noGrp="1"/>
          </p:cNvSpPr>
          <p:nvPr>
            <p:ph type="title"/>
          </p:nvPr>
        </p:nvSpPr>
        <p:spPr/>
        <p:txBody>
          <a:bodyPr/>
          <a:lstStyle/>
          <a:p>
            <a:r>
              <a:rPr lang="en-GB" sz="4000" kern="100" dirty="0">
                <a:latin typeface="Poppins"/>
                <a:ea typeface="Calibri" panose="020F0502020204030204" pitchFamily="34" charset="0"/>
                <a:cs typeface="Times New Roman"/>
              </a:rPr>
              <a:t>What's</a:t>
            </a:r>
            <a:r>
              <a:rPr lang="en-GB" sz="4000" b="1" kern="100" dirty="0">
                <a:effectLst/>
                <a:latin typeface="Poppins"/>
                <a:ea typeface="Calibri" panose="020F0502020204030204" pitchFamily="34" charset="0"/>
                <a:cs typeface="Times New Roman"/>
              </a:rPr>
              <a:t> ID verifier/manual </a:t>
            </a:r>
            <a:r>
              <a:rPr lang="en-GB" sz="4000" kern="100" dirty="0">
                <a:latin typeface="Poppins"/>
                <a:ea typeface="Calibri" panose="020F0502020204030204" pitchFamily="34" charset="0"/>
                <a:cs typeface="Times New Roman"/>
              </a:rPr>
              <a:t>ID </a:t>
            </a:r>
            <a:r>
              <a:rPr lang="en-GB" sz="4000" b="1" kern="100" dirty="0">
                <a:effectLst/>
                <a:latin typeface="Poppins"/>
                <a:ea typeface="Calibri" panose="020F0502020204030204" pitchFamily="34" charset="0"/>
                <a:cs typeface="Times New Roman"/>
              </a:rPr>
              <a:t>verification</a:t>
            </a:r>
            <a:br>
              <a:rPr lang="en-GB" sz="4000" kern="100" dirty="0">
                <a:effectLst/>
                <a:latin typeface="Poppins" panose="00000500000000000000" pitchFamily="2" charset="0"/>
                <a:ea typeface="Calibri" panose="020F0502020204030204" pitchFamily="34" charset="0"/>
                <a:cs typeface="Times New Roman" panose="02020603050405020304" pitchFamily="18" charset="0"/>
              </a:rPr>
            </a:br>
            <a:endParaRPr lang="en-GB" sz="11500"/>
          </a:p>
        </p:txBody>
      </p:sp>
      <p:sp>
        <p:nvSpPr>
          <p:cNvPr id="3" name="Footer Placeholder 2">
            <a:extLst>
              <a:ext uri="{FF2B5EF4-FFF2-40B4-BE49-F238E27FC236}">
                <a16:creationId xmlns:a16="http://schemas.microsoft.com/office/drawing/2014/main" id="{24AB1F1E-B60C-3378-9FAE-64B3C67977C4}"/>
              </a:ext>
            </a:extLst>
          </p:cNvPr>
          <p:cNvSpPr>
            <a:spLocks noGrp="1"/>
          </p:cNvSpPr>
          <p:nvPr>
            <p:ph type="ftr" sz="quarter" idx="11"/>
          </p:nvPr>
        </p:nvSpPr>
        <p:spPr/>
        <p:txBody>
          <a:bodyPr/>
          <a:lstStyle/>
          <a:p>
            <a:r>
              <a:rPr lang="en-GB"/>
              <a:t>Digital ID and ID verifier verification staff update</a:t>
            </a:r>
            <a:endParaRPr lang="en-US"/>
          </a:p>
        </p:txBody>
      </p:sp>
      <p:sp>
        <p:nvSpPr>
          <p:cNvPr id="4" name="Slide Number Placeholder 3">
            <a:extLst>
              <a:ext uri="{FF2B5EF4-FFF2-40B4-BE49-F238E27FC236}">
                <a16:creationId xmlns:a16="http://schemas.microsoft.com/office/drawing/2014/main" id="{DDD440BC-0919-7FB4-043F-B29959619BA3}"/>
              </a:ext>
            </a:extLst>
          </p:cNvPr>
          <p:cNvSpPr>
            <a:spLocks noGrp="1"/>
          </p:cNvSpPr>
          <p:nvPr>
            <p:ph type="sldNum" sz="quarter" idx="12"/>
          </p:nvPr>
        </p:nvSpPr>
        <p:spPr/>
        <p:txBody>
          <a:bodyPr/>
          <a:lstStyle/>
          <a:p>
            <a:fld id="{CBA53E11-492D-48B3-9F9B-09541CA2A39A}" type="slidenum">
              <a:rPr lang="en-GB" smtClean="0"/>
              <a:pPr/>
              <a:t>2</a:t>
            </a:fld>
            <a:endParaRPr lang="en-GB"/>
          </a:p>
        </p:txBody>
      </p:sp>
      <p:sp>
        <p:nvSpPr>
          <p:cNvPr id="5" name="Text Placeholder 4">
            <a:extLst>
              <a:ext uri="{FF2B5EF4-FFF2-40B4-BE49-F238E27FC236}">
                <a16:creationId xmlns:a16="http://schemas.microsoft.com/office/drawing/2014/main" id="{E47603E4-2ED6-B2AE-F375-975E0C8D35B6}"/>
              </a:ext>
            </a:extLst>
          </p:cNvPr>
          <p:cNvSpPr>
            <a:spLocks noGrp="1"/>
          </p:cNvSpPr>
          <p:nvPr>
            <p:ph type="body" sz="quarter" idx="13"/>
          </p:nvPr>
        </p:nvSpPr>
        <p:spPr>
          <a:xfrm>
            <a:off x="407988" y="1858574"/>
            <a:ext cx="9492431" cy="4176502"/>
          </a:xfrm>
        </p:spPr>
        <p:txBody>
          <a:bodyPr anchor="ctr"/>
          <a:lstStyle/>
          <a:p>
            <a:pPr>
              <a:lnSpc>
                <a:spcPct val="107000"/>
              </a:lnSpc>
              <a:spcAft>
                <a:spcPts val="800"/>
              </a:spcAft>
            </a:pPr>
            <a:r>
              <a:rPr lang="en-GB" sz="1800" kern="100" dirty="0">
                <a:effectLst/>
                <a:latin typeface="Poppins"/>
                <a:ea typeface="Calibri"/>
                <a:cs typeface="Times New Roman"/>
              </a:rPr>
              <a:t>This is where a volunteer </a:t>
            </a:r>
            <a:r>
              <a:rPr lang="en-GB" sz="1800" kern="100" dirty="0">
                <a:latin typeface="Poppins"/>
                <a:ea typeface="Calibri"/>
                <a:cs typeface="Times New Roman"/>
              </a:rPr>
              <a:t>meets</a:t>
            </a:r>
            <a:r>
              <a:rPr lang="en-GB" sz="1800" kern="100" dirty="0">
                <a:effectLst/>
                <a:latin typeface="Poppins"/>
                <a:ea typeface="Calibri"/>
                <a:cs typeface="Times New Roman"/>
              </a:rPr>
              <a:t> face-to-face with a Girlguiding ID verifier to verify their identity and ID documents.</a:t>
            </a:r>
            <a:r>
              <a:rPr lang="en-GB" sz="1800" kern="100" dirty="0">
                <a:latin typeface="Poppins"/>
                <a:ea typeface="Calibri"/>
                <a:cs typeface="Times New Roman"/>
              </a:rPr>
              <a:t> ID verifiers will no longer need to input the volunteer's ID document details to the disclosure system when meeting with them. Instead, t</a:t>
            </a:r>
            <a:r>
              <a:rPr lang="en-GB" sz="1800" kern="100" dirty="0">
                <a:latin typeface="Poppins"/>
                <a:ea typeface="Calibri"/>
                <a:cs typeface="Poppins"/>
              </a:rPr>
              <a:t>he volunteer will do this themselves, which will later be verified by their ID verifier in person.</a:t>
            </a:r>
            <a:endParaRPr lang="en-GB" sz="1800" kern="100" dirty="0">
              <a:effectLst/>
              <a:latin typeface="Poppins"/>
              <a:ea typeface="Calibri"/>
              <a:cs typeface="Times New Roman"/>
            </a:endParaRPr>
          </a:p>
          <a:p>
            <a:pPr>
              <a:lnSpc>
                <a:spcPct val="107000"/>
              </a:lnSpc>
              <a:spcAft>
                <a:spcPts val="800"/>
              </a:spcAft>
            </a:pPr>
            <a:endParaRPr lang="en-GB" sz="1800" kern="100" dirty="0">
              <a:solidFill>
                <a:schemeClr val="bg1"/>
              </a:solidFill>
              <a:effectLst/>
              <a:latin typeface="Poppins"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latin typeface="Poppins"/>
                <a:ea typeface="Calibri"/>
                <a:cs typeface="Times New Roman"/>
              </a:rPr>
              <a:t>A volunteer will</a:t>
            </a:r>
            <a:r>
              <a:rPr lang="en-GB" sz="1800" kern="100" dirty="0">
                <a:effectLst/>
                <a:latin typeface="Poppins"/>
                <a:ea typeface="Calibri"/>
                <a:cs typeface="Times New Roman"/>
              </a:rPr>
              <a:t> </a:t>
            </a:r>
            <a:r>
              <a:rPr lang="en-GB" sz="1800" kern="100" dirty="0">
                <a:latin typeface="Poppins"/>
                <a:ea typeface="Calibri"/>
                <a:cs typeface="Times New Roman"/>
              </a:rPr>
              <a:t>use manual verification if:</a:t>
            </a:r>
          </a:p>
          <a:p>
            <a:pPr marL="285750" indent="-285750">
              <a:lnSpc>
                <a:spcPct val="107000"/>
              </a:lnSpc>
              <a:spcAft>
                <a:spcPts val="800"/>
              </a:spcAft>
              <a:buChar char="•"/>
            </a:pPr>
            <a:r>
              <a:rPr lang="en-GB" sz="1800" kern="100" dirty="0">
                <a:latin typeface="Poppins"/>
                <a:ea typeface="Calibri"/>
                <a:cs typeface="Times New Roman"/>
              </a:rPr>
              <a:t>They’re</a:t>
            </a:r>
            <a:r>
              <a:rPr lang="en-GB" sz="1800" kern="100" dirty="0">
                <a:effectLst/>
                <a:latin typeface="Poppins"/>
                <a:ea typeface="Calibri"/>
                <a:cs typeface="Times New Roman"/>
              </a:rPr>
              <a:t> unable to </a:t>
            </a:r>
            <a:r>
              <a:rPr lang="en-GB" sz="1800" kern="100" dirty="0">
                <a:latin typeface="Poppins"/>
                <a:ea typeface="Calibri"/>
                <a:cs typeface="Times New Roman"/>
              </a:rPr>
              <a:t>use</a:t>
            </a:r>
            <a:r>
              <a:rPr lang="en-GB" sz="1800" kern="100" dirty="0">
                <a:effectLst/>
                <a:latin typeface="Poppins"/>
                <a:ea typeface="Calibri"/>
                <a:cs typeface="Times New Roman"/>
              </a:rPr>
              <a:t> the digital ID verification method</a:t>
            </a:r>
            <a:r>
              <a:rPr lang="en-GB" sz="1800" kern="100" dirty="0">
                <a:latin typeface="Poppins"/>
                <a:ea typeface="Calibri"/>
                <a:cs typeface="Times New Roman"/>
              </a:rPr>
              <a:t>. This could be for various reasons, such as not having photo ID or access to a smartphone, and failure to obtain a digital ID. Find out more about what a volunteer needs to complete </a:t>
            </a:r>
            <a:r>
              <a:rPr lang="en-GB" sz="1800" kern="100" dirty="0">
                <a:latin typeface="Poppins"/>
                <a:ea typeface="Calibri"/>
                <a:cs typeface="Times New Roman"/>
                <a:hlinkClick r:id="rId2">
                  <a:extLst>
                    <a:ext uri="{A12FA001-AC4F-418D-AE19-62706E023703}">
                      <ahyp:hlinkClr xmlns:ahyp="http://schemas.microsoft.com/office/drawing/2018/hyperlinkcolor" val="tx"/>
                    </a:ext>
                  </a:extLst>
                </a:hlinkClick>
              </a:rPr>
              <a:t>digital ID verification</a:t>
            </a:r>
            <a:r>
              <a:rPr lang="en-GB" sz="1800" kern="100" dirty="0">
                <a:latin typeface="Poppins"/>
                <a:ea typeface="Calibri"/>
                <a:cs typeface="Times New Roman"/>
              </a:rPr>
              <a:t>.</a:t>
            </a:r>
            <a:endParaRPr lang="en-GB" dirty="0">
              <a:latin typeface="Poppins"/>
              <a:ea typeface="Calibri"/>
            </a:endParaRPr>
          </a:p>
          <a:p>
            <a:pPr marL="285750" indent="-285750">
              <a:lnSpc>
                <a:spcPct val="107000"/>
              </a:lnSpc>
              <a:spcAft>
                <a:spcPts val="800"/>
              </a:spcAft>
              <a:buChar char="•"/>
            </a:pPr>
            <a:r>
              <a:rPr lang="en-GB" sz="1800" kern="100" dirty="0">
                <a:latin typeface="Poppins"/>
                <a:ea typeface="Calibri"/>
                <a:cs typeface="Times New Roman"/>
              </a:rPr>
              <a:t>They’d</a:t>
            </a:r>
            <a:r>
              <a:rPr lang="en-GB" sz="1800" kern="100" dirty="0">
                <a:effectLst/>
                <a:latin typeface="Poppins"/>
                <a:ea typeface="Calibri"/>
                <a:cs typeface="Times New Roman"/>
              </a:rPr>
              <a:t> simply prefer to meet an ID verifier instead.</a:t>
            </a:r>
            <a:endParaRPr lang="en-GB" dirty="0"/>
          </a:p>
          <a:p>
            <a:pPr>
              <a:lnSpc>
                <a:spcPct val="107000"/>
              </a:lnSpc>
              <a:spcAft>
                <a:spcPts val="800"/>
              </a:spcAft>
            </a:pPr>
            <a:endParaRPr lang="en-GB" sz="1800" kern="100" dirty="0">
              <a:latin typeface="Poppins"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a typeface="Calibri"/>
              <a:cs typeface="Times New Roman"/>
            </a:endParaRPr>
          </a:p>
        </p:txBody>
      </p:sp>
    </p:spTree>
    <p:extLst>
      <p:ext uri="{BB962C8B-B14F-4D97-AF65-F5344CB8AC3E}">
        <p14:creationId xmlns:p14="http://schemas.microsoft.com/office/powerpoint/2010/main" val="32110939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passport&#10;&#10;Description automatically generated">
            <a:extLst>
              <a:ext uri="{FF2B5EF4-FFF2-40B4-BE49-F238E27FC236}">
                <a16:creationId xmlns:a16="http://schemas.microsoft.com/office/drawing/2014/main" id="{2ED43C17-4435-8D1A-AB43-DDA88347B4C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467" r="16539"/>
          <a:stretch/>
        </p:blipFill>
        <p:spPr>
          <a:xfrm>
            <a:off x="6096001" y="10"/>
            <a:ext cx="6096000" cy="6165840"/>
          </a:xfrm>
          <a:noFill/>
        </p:spPr>
      </p:pic>
      <p:sp>
        <p:nvSpPr>
          <p:cNvPr id="3" name="Title 2">
            <a:extLst>
              <a:ext uri="{FF2B5EF4-FFF2-40B4-BE49-F238E27FC236}">
                <a16:creationId xmlns:a16="http://schemas.microsoft.com/office/drawing/2014/main" id="{3C489A3D-37E9-B889-2CC2-507F2361055B}"/>
              </a:ext>
            </a:extLst>
          </p:cNvPr>
          <p:cNvSpPr>
            <a:spLocks noGrp="1"/>
          </p:cNvSpPr>
          <p:nvPr>
            <p:ph type="title"/>
          </p:nvPr>
        </p:nvSpPr>
        <p:spPr>
          <a:xfrm>
            <a:off x="407988" y="404813"/>
            <a:ext cx="5383212" cy="395287"/>
          </a:xfrm>
        </p:spPr>
        <p:txBody>
          <a:bodyPr anchor="t">
            <a:normAutofit/>
          </a:bodyPr>
          <a:lstStyle/>
          <a:p>
            <a:r>
              <a:rPr lang="en-GB"/>
              <a:t>Manual ID verification</a:t>
            </a:r>
          </a:p>
        </p:txBody>
      </p:sp>
      <p:sp>
        <p:nvSpPr>
          <p:cNvPr id="4" name="Content Placeholder 3">
            <a:extLst>
              <a:ext uri="{FF2B5EF4-FFF2-40B4-BE49-F238E27FC236}">
                <a16:creationId xmlns:a16="http://schemas.microsoft.com/office/drawing/2014/main" id="{CCC570F5-4B65-B24F-6C1A-51F1C54547F0}"/>
              </a:ext>
            </a:extLst>
          </p:cNvPr>
          <p:cNvSpPr>
            <a:spLocks noGrp="1"/>
          </p:cNvSpPr>
          <p:nvPr>
            <p:ph sz="half" idx="1"/>
          </p:nvPr>
        </p:nvSpPr>
        <p:spPr>
          <a:xfrm>
            <a:off x="407988" y="1412875"/>
            <a:ext cx="5383212" cy="4464050"/>
          </a:xfrm>
        </p:spPr>
        <p:txBody>
          <a:bodyPr>
            <a:normAutofit/>
          </a:bodyPr>
          <a:lstStyle/>
          <a:p>
            <a:pPr>
              <a:spcAft>
                <a:spcPts val="800"/>
              </a:spcAft>
            </a:pPr>
            <a:r>
              <a:rPr lang="en-GB" sz="1400" kern="10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At least 3 original ID documents which combined must show their:</a:t>
            </a:r>
          </a:p>
          <a:p>
            <a:pPr>
              <a:spcAft>
                <a:spcPts val="800"/>
              </a:spcAft>
            </a:pPr>
            <a:endParaRPr lang="en-GB" kern="10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GB" kern="100"/>
              <a:t>Full legal name</a:t>
            </a:r>
          </a:p>
          <a:p>
            <a:pPr marL="171450" indent="-171450">
              <a:spcAft>
                <a:spcPts val="800"/>
              </a:spcAft>
              <a:buFont typeface="Arial" panose="020B0604020202020204" pitchFamily="34" charset="0"/>
              <a:buChar char="•"/>
            </a:pPr>
            <a:r>
              <a:rPr lang="en-GB" kern="100"/>
              <a:t>Date of birth</a:t>
            </a:r>
          </a:p>
          <a:p>
            <a:pPr marL="171450" indent="-171450">
              <a:spcAft>
                <a:spcPts val="800"/>
              </a:spcAft>
              <a:buFont typeface="Arial" panose="020B0604020202020204" pitchFamily="34" charset="0"/>
              <a:buChar char="•"/>
            </a:pPr>
            <a:r>
              <a:rPr lang="en-GB" kern="100"/>
              <a:t>Registered </a:t>
            </a:r>
            <a:r>
              <a:rPr lang="en-GB" kern="100">
                <a:effectLst/>
              </a:rPr>
              <a:t>UK address</a:t>
            </a:r>
          </a:p>
          <a:p>
            <a:pPr marL="171450" indent="-171450">
              <a:spcAft>
                <a:spcPts val="800"/>
              </a:spcAft>
              <a:buFont typeface="Arial" panose="020B0604020202020204" pitchFamily="34" charset="0"/>
              <a:buChar char="•"/>
            </a:pPr>
            <a:r>
              <a:rPr lang="en-GB" kern="100">
                <a:effectLst/>
              </a:rPr>
              <a:t>Photo</a:t>
            </a:r>
          </a:p>
          <a:p>
            <a:pPr>
              <a:spcAft>
                <a:spcPts val="800"/>
              </a:spcAft>
            </a:pPr>
            <a:endParaRPr lang="en-GB" kern="10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a:spcAft>
                <a:spcPts val="800"/>
              </a:spcAft>
            </a:pPr>
            <a:endParaRPr lang="en-GB" kern="100">
              <a:effectLst/>
            </a:endParaRPr>
          </a:p>
          <a:p>
            <a:pPr>
              <a:spcAft>
                <a:spcPts val="800"/>
              </a:spcAft>
            </a:pPr>
            <a:endParaRPr lang="en-GB" kern="100">
              <a:effectLst/>
            </a:endParaRPr>
          </a:p>
          <a:p>
            <a:endParaRPr lang="en-GB"/>
          </a:p>
        </p:txBody>
      </p:sp>
      <p:sp>
        <p:nvSpPr>
          <p:cNvPr id="5" name="Footer Placeholder 4">
            <a:extLst>
              <a:ext uri="{FF2B5EF4-FFF2-40B4-BE49-F238E27FC236}">
                <a16:creationId xmlns:a16="http://schemas.microsoft.com/office/drawing/2014/main" id="{7A48A037-FCC9-B04A-3E98-67B6E3D1B0AA}"/>
              </a:ext>
            </a:extLst>
          </p:cNvPr>
          <p:cNvSpPr>
            <a:spLocks noGrp="1"/>
          </p:cNvSpPr>
          <p:nvPr>
            <p:ph type="ftr" sz="quarter" idx="11"/>
          </p:nvPr>
        </p:nvSpPr>
        <p:spPr>
          <a:xfrm>
            <a:off x="6096000" y="6426366"/>
            <a:ext cx="5244441" cy="210705"/>
          </a:xfrm>
        </p:spPr>
        <p:txBody>
          <a:bodyPr anchor="ctr">
            <a:normAutofit/>
          </a:bodyPr>
          <a:lstStyle/>
          <a:p>
            <a:r>
              <a:rPr lang="en-GB"/>
              <a:t>Digital ID and ID verifier verification staff update</a:t>
            </a:r>
            <a:endParaRPr lang="en-US"/>
          </a:p>
        </p:txBody>
      </p:sp>
      <p:sp>
        <p:nvSpPr>
          <p:cNvPr id="6" name="Slide Number Placeholder 5">
            <a:extLst>
              <a:ext uri="{FF2B5EF4-FFF2-40B4-BE49-F238E27FC236}">
                <a16:creationId xmlns:a16="http://schemas.microsoft.com/office/drawing/2014/main" id="{FD1EB2CE-861B-DA36-0EE6-993419DA7C3E}"/>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a:t>
            </a:fld>
            <a:endParaRPr lang="en-GB"/>
          </a:p>
        </p:txBody>
      </p:sp>
      <p:sp>
        <p:nvSpPr>
          <p:cNvPr id="7" name="Text Placeholder 6">
            <a:extLst>
              <a:ext uri="{FF2B5EF4-FFF2-40B4-BE49-F238E27FC236}">
                <a16:creationId xmlns:a16="http://schemas.microsoft.com/office/drawing/2014/main" id="{9FF22744-B8F1-B193-17AE-8B919B43C947}"/>
              </a:ext>
            </a:extLst>
          </p:cNvPr>
          <p:cNvSpPr>
            <a:spLocks noGrp="1"/>
          </p:cNvSpPr>
          <p:nvPr>
            <p:ph type="body" sz="quarter" idx="13"/>
          </p:nvPr>
        </p:nvSpPr>
        <p:spPr>
          <a:xfrm>
            <a:off x="407989" y="800100"/>
            <a:ext cx="5383212" cy="395287"/>
          </a:xfrm>
        </p:spPr>
        <p:txBody>
          <a:bodyPr>
            <a:normAutofit/>
          </a:bodyPr>
          <a:lstStyle/>
          <a:p>
            <a:r>
              <a:rPr lang="en-GB"/>
              <a:t>What they’ll need</a:t>
            </a:r>
          </a:p>
        </p:txBody>
      </p:sp>
    </p:spTree>
    <p:extLst>
      <p:ext uri="{BB962C8B-B14F-4D97-AF65-F5344CB8AC3E}">
        <p14:creationId xmlns:p14="http://schemas.microsoft.com/office/powerpoint/2010/main" val="2340437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 </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4</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vert="horz" lIns="0" tIns="0" rIns="0" bIns="0" rtlCol="0" anchor="t">
            <a:noAutofit/>
          </a:bodyPr>
          <a:lstStyle/>
          <a:p>
            <a:r>
              <a:rPr lang="en-GB"/>
              <a:t>Volunteer process – Get started</a:t>
            </a:r>
          </a:p>
        </p:txBody>
      </p:sp>
      <p:sp>
        <p:nvSpPr>
          <p:cNvPr id="14" name="Content Placeholder 2">
            <a:extLst>
              <a:ext uri="{FF2B5EF4-FFF2-40B4-BE49-F238E27FC236}">
                <a16:creationId xmlns:a16="http://schemas.microsoft.com/office/drawing/2014/main" id="{2148B6F6-79B7-FACE-D5A4-368F04897567}"/>
              </a:ext>
            </a:extLst>
          </p:cNvPr>
          <p:cNvSpPr txBox="1">
            <a:spLocks/>
          </p:cNvSpPr>
          <p:nvPr/>
        </p:nvSpPr>
        <p:spPr>
          <a:xfrm>
            <a:off x="407987" y="1254187"/>
            <a:ext cx="11263313" cy="9302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800"/>
              <a:t>You’ll receive an email with a link to start your DBS application on the disclosure system</a:t>
            </a:r>
          </a:p>
          <a:p>
            <a:pPr marL="342900" indent="-342900">
              <a:buFont typeface="+mj-lt"/>
              <a:buAutoNum type="arabicPeriod"/>
            </a:pPr>
            <a:r>
              <a:rPr lang="en-GB" sz="1800"/>
              <a:t>Activate your account and then log in</a:t>
            </a:r>
          </a:p>
        </p:txBody>
      </p:sp>
      <p:pic>
        <p:nvPicPr>
          <p:cNvPr id="17" name="Picture 16">
            <a:extLst>
              <a:ext uri="{FF2B5EF4-FFF2-40B4-BE49-F238E27FC236}">
                <a16:creationId xmlns:a16="http://schemas.microsoft.com/office/drawing/2014/main" id="{4A9662BD-B24F-BDD8-EB59-BF114578FF02}"/>
              </a:ext>
            </a:extLst>
          </p:cNvPr>
          <p:cNvPicPr>
            <a:picLocks noChangeAspect="1"/>
          </p:cNvPicPr>
          <p:nvPr/>
        </p:nvPicPr>
        <p:blipFill>
          <a:blip r:embed="rId2"/>
          <a:stretch>
            <a:fillRect/>
          </a:stretch>
        </p:blipFill>
        <p:spPr>
          <a:xfrm>
            <a:off x="470755" y="2395728"/>
            <a:ext cx="4552102" cy="3423181"/>
          </a:xfrm>
          <a:prstGeom prst="rect">
            <a:avLst/>
          </a:prstGeom>
        </p:spPr>
      </p:pic>
      <p:pic>
        <p:nvPicPr>
          <p:cNvPr id="18" name="Picture 17">
            <a:extLst>
              <a:ext uri="{FF2B5EF4-FFF2-40B4-BE49-F238E27FC236}">
                <a16:creationId xmlns:a16="http://schemas.microsoft.com/office/drawing/2014/main" id="{F657C987-D751-3C1C-B0BE-406EB553E9E0}"/>
              </a:ext>
            </a:extLst>
          </p:cNvPr>
          <p:cNvPicPr>
            <a:picLocks noChangeAspect="1"/>
          </p:cNvPicPr>
          <p:nvPr/>
        </p:nvPicPr>
        <p:blipFill>
          <a:blip r:embed="rId3"/>
          <a:stretch>
            <a:fillRect/>
          </a:stretch>
        </p:blipFill>
        <p:spPr>
          <a:xfrm>
            <a:off x="5785958" y="2395729"/>
            <a:ext cx="5146100" cy="3662172"/>
          </a:xfrm>
          <a:prstGeom prst="rect">
            <a:avLst/>
          </a:prstGeom>
        </p:spPr>
      </p:pic>
    </p:spTree>
    <p:extLst>
      <p:ext uri="{BB962C8B-B14F-4D97-AF65-F5344CB8AC3E}">
        <p14:creationId xmlns:p14="http://schemas.microsoft.com/office/powerpoint/2010/main" val="7545204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07986" y="1267053"/>
            <a:ext cx="11376025" cy="1869198"/>
          </a:xfrm>
        </p:spPr>
        <p:txBody>
          <a:bodyPr anchor="ctr"/>
          <a:lstStyle/>
          <a:p>
            <a:pPr marL="342900" indent="-342900">
              <a:buFont typeface="+mj-lt"/>
              <a:buAutoNum type="arabicPeriod" startAt="3"/>
            </a:pPr>
            <a:r>
              <a:rPr lang="en-GB" sz="2000"/>
              <a:t>Confirm your details. If they’re correct, </a:t>
            </a:r>
            <a:r>
              <a:rPr lang="en-US" sz="2000"/>
              <a:t>click the green ‘Complete Application Now’ button. If not, email </a:t>
            </a:r>
            <a:r>
              <a:rPr lang="en-US" sz="2000">
                <a:hlinkClick r:id="rId2"/>
              </a:rPr>
              <a:t>disclosures@girlguiding.org.uk</a:t>
            </a:r>
            <a:r>
              <a:rPr lang="en-US" sz="2000"/>
              <a:t>.</a:t>
            </a:r>
          </a:p>
          <a:p>
            <a:pPr marL="342900" indent="-342900">
              <a:buFont typeface="+mj-lt"/>
              <a:buAutoNum type="arabicPeriod" startAt="4"/>
            </a:pPr>
            <a:r>
              <a:rPr lang="en-US" sz="2000"/>
              <a:t>The next screen will tell you more about the Digital ID process. Click the green ‘Proceed’ button to move onto the next screen where you can select the orange ‘Verify ID Manually’ button.</a:t>
            </a:r>
            <a:endParaRPr lang="en-GB" sz="200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pic>
        <p:nvPicPr>
          <p:cNvPr id="4" name="Picture 3">
            <a:extLst>
              <a:ext uri="{FF2B5EF4-FFF2-40B4-BE49-F238E27FC236}">
                <a16:creationId xmlns:a16="http://schemas.microsoft.com/office/drawing/2014/main" id="{927D15A6-8F73-E693-EE4F-055A7F4AF049}"/>
              </a:ext>
            </a:extLst>
          </p:cNvPr>
          <p:cNvPicPr>
            <a:picLocks noChangeAspect="1"/>
          </p:cNvPicPr>
          <p:nvPr/>
        </p:nvPicPr>
        <p:blipFill rotWithShape="1">
          <a:blip r:embed="rId3"/>
          <a:srcRect l="1" t="7072" r="63114" b="66319"/>
          <a:stretch/>
        </p:blipFill>
        <p:spPr>
          <a:xfrm>
            <a:off x="130340" y="3531744"/>
            <a:ext cx="4355432" cy="1599184"/>
          </a:xfrm>
          <a:prstGeom prst="rect">
            <a:avLst/>
          </a:prstGeom>
        </p:spPr>
      </p:pic>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pic>
        <p:nvPicPr>
          <p:cNvPr id="5" name="Picture 4" descr="A screenshot of a computer&#10;&#10;Description automatically generated">
            <a:extLst>
              <a:ext uri="{FF2B5EF4-FFF2-40B4-BE49-F238E27FC236}">
                <a16:creationId xmlns:a16="http://schemas.microsoft.com/office/drawing/2014/main" id="{D87C1A2C-03CD-26A4-B48F-C0CAC17FC3DB}"/>
              </a:ext>
            </a:extLst>
          </p:cNvPr>
          <p:cNvPicPr>
            <a:picLocks noChangeAspect="1"/>
          </p:cNvPicPr>
          <p:nvPr/>
        </p:nvPicPr>
        <p:blipFill rotWithShape="1">
          <a:blip r:embed="rId4"/>
          <a:srcRect l="551" t="13079" r="-184" b="22942"/>
          <a:stretch/>
        </p:blipFill>
        <p:spPr>
          <a:xfrm>
            <a:off x="4608701" y="3044736"/>
            <a:ext cx="7392796" cy="3028708"/>
          </a:xfrm>
          <a:prstGeom prst="rect">
            <a:avLst/>
          </a:prstGeom>
        </p:spPr>
      </p:pic>
    </p:spTree>
    <p:extLst>
      <p:ext uri="{BB962C8B-B14F-4D97-AF65-F5344CB8AC3E}">
        <p14:creationId xmlns:p14="http://schemas.microsoft.com/office/powerpoint/2010/main" val="14219545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70755" y="1195387"/>
            <a:ext cx="9638445" cy="4862513"/>
          </a:xfrm>
        </p:spPr>
        <p:txBody>
          <a:bodyPr anchor="ctr"/>
          <a:lstStyle/>
          <a:p>
            <a:pPr marL="342900" indent="-342900">
              <a:lnSpc>
                <a:spcPct val="107000"/>
              </a:lnSpc>
              <a:spcAft>
                <a:spcPts val="800"/>
              </a:spcAft>
              <a:buFont typeface="+mj-lt"/>
              <a:buAutoNum type="arabicPeriod" startAt="5"/>
            </a:pPr>
            <a:r>
              <a:rPr lang="en-GB" sz="2400" kern="100">
                <a:effectLst/>
                <a:latin typeface="Poppins" panose="00000500000000000000" pitchFamily="2" charset="0"/>
                <a:ea typeface="Calibri" panose="020F0502020204030204" pitchFamily="34" charset="0"/>
                <a:cs typeface="Times New Roman" panose="02020603050405020304" pitchFamily="18" charset="0"/>
              </a:rPr>
              <a:t>Click the green ‘Proceed’ button and read the following guidance screens about completing your application.</a:t>
            </a:r>
          </a:p>
          <a:p>
            <a:pPr marL="342900" lvl="0" indent="-342900">
              <a:lnSpc>
                <a:spcPct val="107000"/>
              </a:lnSpc>
              <a:spcAft>
                <a:spcPts val="800"/>
              </a:spcAft>
              <a:buFont typeface="Arial" panose="020B0604020202020204" pitchFamily="34" charset="0"/>
              <a:buChar char="•"/>
              <a:tabLst>
                <a:tab pos="457200" algn="l"/>
              </a:tabLst>
            </a:pPr>
            <a:r>
              <a:rPr lang="en-GB" sz="2400" kern="100">
                <a:effectLst/>
                <a:latin typeface="Poppins" panose="00000500000000000000" pitchFamily="2" charset="0"/>
                <a:ea typeface="Calibri" panose="020F0502020204030204" pitchFamily="34" charset="0"/>
                <a:cs typeface="Times New Roman" panose="02020603050405020304" pitchFamily="18" charset="0"/>
              </a:rPr>
              <a:t>Guide to completing your application </a:t>
            </a:r>
          </a:p>
          <a:p>
            <a:pPr marL="342900" lvl="0" indent="-342900">
              <a:lnSpc>
                <a:spcPct val="107000"/>
              </a:lnSpc>
              <a:spcAft>
                <a:spcPts val="800"/>
              </a:spcAft>
              <a:buFont typeface="Arial" panose="020B0604020202020204" pitchFamily="34" charset="0"/>
              <a:buChar char="•"/>
              <a:tabLst>
                <a:tab pos="457200" algn="l"/>
              </a:tabLst>
            </a:pPr>
            <a:r>
              <a:rPr lang="en-GB" sz="2400" kern="100">
                <a:effectLst/>
                <a:latin typeface="Poppins" panose="00000500000000000000" pitchFamily="2" charset="0"/>
                <a:ea typeface="Calibri" panose="020F0502020204030204" pitchFamily="34" charset="0"/>
                <a:cs typeface="Times New Roman" panose="02020603050405020304" pitchFamily="18" charset="0"/>
              </a:rPr>
              <a:t>Your name and address history </a:t>
            </a:r>
          </a:p>
          <a:p>
            <a:pPr marL="342900" lvl="0" indent="-342900">
              <a:lnSpc>
                <a:spcPct val="107000"/>
              </a:lnSpc>
              <a:spcAft>
                <a:spcPts val="800"/>
              </a:spcAft>
              <a:buFont typeface="Arial" panose="020B0604020202020204" pitchFamily="34" charset="0"/>
              <a:buChar char="•"/>
              <a:tabLst>
                <a:tab pos="457200" algn="l"/>
              </a:tabLst>
            </a:pPr>
            <a:r>
              <a:rPr lang="en-GB" sz="2400" kern="100">
                <a:effectLst/>
                <a:latin typeface="Poppins" panose="00000500000000000000" pitchFamily="2" charset="0"/>
                <a:ea typeface="Calibri" panose="020F0502020204030204" pitchFamily="34" charset="0"/>
                <a:cs typeface="Times New Roman" panose="02020603050405020304" pitchFamily="18" charset="0"/>
              </a:rPr>
              <a:t>You’re ready to complete your application</a:t>
            </a:r>
          </a:p>
          <a:p>
            <a:pPr marL="342900" lvl="0" indent="-342900">
              <a:lnSpc>
                <a:spcPct val="107000"/>
              </a:lnSpc>
              <a:spcAft>
                <a:spcPts val="800"/>
              </a:spcAft>
              <a:buFont typeface="+mj-lt"/>
              <a:buAutoNum type="arabicPeriod" startAt="6"/>
              <a:tabLst>
                <a:tab pos="457200" algn="l"/>
              </a:tabLst>
            </a:pPr>
            <a:r>
              <a:rPr lang="en-GB" sz="2400" kern="100">
                <a:effectLst/>
                <a:latin typeface="Poppins" panose="00000500000000000000" pitchFamily="2" charset="0"/>
                <a:ea typeface="Calibri" panose="020F0502020204030204" pitchFamily="34" charset="0"/>
                <a:cs typeface="Times New Roman" panose="02020603050405020304" pitchFamily="18" charset="0"/>
              </a:rPr>
              <a:t>Click the green ‘Go to my application’ button.</a:t>
            </a:r>
          </a:p>
          <a:p>
            <a:pPr marL="342900" lvl="0" indent="-342900">
              <a:lnSpc>
                <a:spcPct val="107000"/>
              </a:lnSpc>
              <a:spcAft>
                <a:spcPts val="800"/>
              </a:spcAft>
              <a:buFont typeface="+mj-lt"/>
              <a:buAutoNum type="arabicPeriod" startAt="6"/>
              <a:tabLst>
                <a:tab pos="457200" algn="l"/>
              </a:tabLst>
            </a:pPr>
            <a:r>
              <a:rPr lang="en-US" sz="2400" kern="100">
                <a:effectLst/>
                <a:latin typeface="Poppins" panose="00000500000000000000" pitchFamily="2" charset="0"/>
                <a:ea typeface="Calibri" panose="020F0502020204030204" pitchFamily="34" charset="0"/>
                <a:cs typeface="Times New Roman" panose="02020603050405020304" pitchFamily="18" charset="0"/>
              </a:rPr>
              <a:t>Review the Applicant Consent information. Agree to the consent by ticking the boxes and the click the green ‘Proceed’ button.</a:t>
            </a:r>
            <a:endParaRPr lang="en-GB" sz="2400" kern="100">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spTree>
    <p:extLst>
      <p:ext uri="{BB962C8B-B14F-4D97-AF65-F5344CB8AC3E}">
        <p14:creationId xmlns:p14="http://schemas.microsoft.com/office/powerpoint/2010/main" val="24436903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39258" y="1571260"/>
            <a:ext cx="4468813" cy="2273300"/>
          </a:xfrm>
        </p:spPr>
        <p:txBody>
          <a:bodyPr anchor="ctr"/>
          <a:lstStyle/>
          <a:p>
            <a:pPr marL="457200" indent="-457200">
              <a:lnSpc>
                <a:spcPct val="107000"/>
              </a:lnSpc>
              <a:spcAft>
                <a:spcPts val="800"/>
              </a:spcAft>
              <a:buFont typeface="+mj-lt"/>
              <a:buAutoNum type="arabicPeriod" startAt="8"/>
            </a:pPr>
            <a:r>
              <a:rPr lang="en-GB" sz="2000" kern="100">
                <a:effectLst/>
                <a:latin typeface="Poppins" panose="00000500000000000000" pitchFamily="2" charset="0"/>
                <a:ea typeface="Calibri" panose="020F0502020204030204" pitchFamily="34" charset="0"/>
                <a:cs typeface="Times New Roman" panose="02020603050405020304" pitchFamily="18" charset="0"/>
              </a:rPr>
              <a:t>Confirm if you’re a national of the UK or another country, and click the green Proceed button.</a:t>
            </a:r>
          </a:p>
          <a:p>
            <a:pPr marL="342900" indent="-342900">
              <a:lnSpc>
                <a:spcPct val="107000"/>
              </a:lnSpc>
              <a:spcAft>
                <a:spcPts val="800"/>
              </a:spcAft>
              <a:buFont typeface="+mj-lt"/>
              <a:buAutoNum type="arabicPeriod" startAt="8"/>
            </a:pPr>
            <a:r>
              <a:rPr lang="en-GB" sz="2000" kern="100">
                <a:effectLst/>
                <a:latin typeface="Poppins" panose="00000500000000000000" pitchFamily="2" charset="0"/>
                <a:ea typeface="Calibri" panose="020F0502020204030204" pitchFamily="34" charset="0"/>
                <a:cs typeface="Times New Roman" panose="02020603050405020304" pitchFamily="18" charset="0"/>
              </a:rPr>
              <a:t>Go through the next screens selecting the documents you can provide to an ID verifier.</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pic>
        <p:nvPicPr>
          <p:cNvPr id="4" name="Picture 3">
            <a:extLst>
              <a:ext uri="{FF2B5EF4-FFF2-40B4-BE49-F238E27FC236}">
                <a16:creationId xmlns:a16="http://schemas.microsoft.com/office/drawing/2014/main" id="{92A30562-8226-4953-C107-A23796142A3E}"/>
              </a:ext>
            </a:extLst>
          </p:cNvPr>
          <p:cNvPicPr>
            <a:picLocks noChangeAspect="1"/>
          </p:cNvPicPr>
          <p:nvPr/>
        </p:nvPicPr>
        <p:blipFill>
          <a:blip r:embed="rId2">
            <a:extLst>
              <a:ext uri="{28A0092B-C50C-407E-A947-70E740481C1C}">
                <a14:useLocalDpi xmlns:a14="http://schemas.microsoft.com/office/drawing/2010/main" val="0"/>
              </a:ext>
            </a:extLst>
          </a:blip>
          <a:srcRect r="47576" b="39586"/>
          <a:stretch/>
        </p:blipFill>
        <p:spPr>
          <a:xfrm>
            <a:off x="7003571" y="255050"/>
            <a:ext cx="4697891" cy="3461047"/>
          </a:xfrm>
          <a:prstGeom prst="rect">
            <a:avLst/>
          </a:prstGeom>
        </p:spPr>
      </p:pic>
      <p:pic>
        <p:nvPicPr>
          <p:cNvPr id="5" name="Picture 4">
            <a:extLst>
              <a:ext uri="{FF2B5EF4-FFF2-40B4-BE49-F238E27FC236}">
                <a16:creationId xmlns:a16="http://schemas.microsoft.com/office/drawing/2014/main" id="{E44630C5-A478-74B9-83E2-43C6A5C05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775759"/>
            <a:ext cx="4697892" cy="2970775"/>
          </a:xfrm>
          <a:prstGeom prst="rect">
            <a:avLst/>
          </a:prstGeom>
        </p:spPr>
      </p:pic>
    </p:spTree>
    <p:extLst>
      <p:ext uri="{BB962C8B-B14F-4D97-AF65-F5344CB8AC3E}">
        <p14:creationId xmlns:p14="http://schemas.microsoft.com/office/powerpoint/2010/main" val="31452806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07987" y="1195387"/>
            <a:ext cx="4773613" cy="4684713"/>
          </a:xfrm>
        </p:spPr>
        <p:txBody>
          <a:bodyPr anchor="ctr"/>
          <a:lstStyle/>
          <a:p>
            <a:r>
              <a:rPr lang="en-GB" sz="2400" kern="100">
                <a:latin typeface="Poppins"/>
                <a:ea typeface="Calibri"/>
                <a:cs typeface="Times New Roman"/>
              </a:rPr>
              <a:t>10. Review</a:t>
            </a:r>
            <a:r>
              <a:rPr lang="en-GB" sz="2400" kern="100">
                <a:effectLst/>
                <a:latin typeface="Poppins"/>
                <a:ea typeface="Calibri"/>
                <a:cs typeface="Times New Roman"/>
              </a:rPr>
              <a:t> the document types you have selected. You </a:t>
            </a:r>
            <a:r>
              <a:rPr lang="en-GB" sz="2400" kern="100">
                <a:latin typeface="Poppins"/>
                <a:ea typeface="Calibri"/>
                <a:cs typeface="Times New Roman"/>
              </a:rPr>
              <a:t>can </a:t>
            </a:r>
            <a:r>
              <a:rPr lang="en-GB" sz="2400" kern="100">
                <a:effectLst/>
                <a:latin typeface="Poppins"/>
                <a:ea typeface="Calibri"/>
                <a:cs typeface="Times New Roman"/>
              </a:rPr>
              <a:t>change your documents by clicking on the</a:t>
            </a:r>
            <a:r>
              <a:rPr lang="en-GB" sz="2400" kern="100">
                <a:latin typeface="Poppins"/>
                <a:ea typeface="Calibri"/>
                <a:cs typeface="Times New Roman"/>
              </a:rPr>
              <a:t> orange</a:t>
            </a:r>
            <a:r>
              <a:rPr lang="en-GB" sz="2400" kern="100">
                <a:effectLst/>
                <a:latin typeface="Poppins"/>
                <a:ea typeface="Calibri"/>
                <a:cs typeface="Times New Roman"/>
              </a:rPr>
              <a:t> </a:t>
            </a:r>
            <a:r>
              <a:rPr lang="en-GB" sz="2400" kern="100">
                <a:latin typeface="Poppins"/>
                <a:ea typeface="Calibri"/>
                <a:cs typeface="Times New Roman"/>
              </a:rPr>
              <a:t>'Choose alternative documents'</a:t>
            </a:r>
            <a:r>
              <a:rPr lang="en-GB" sz="2400" kern="100">
                <a:effectLst/>
                <a:latin typeface="Poppins"/>
                <a:ea typeface="Calibri"/>
                <a:cs typeface="Times New Roman"/>
              </a:rPr>
              <a:t> button. If you are happy, </a:t>
            </a:r>
            <a:r>
              <a:rPr lang="en-GB" sz="2400" kern="100">
                <a:latin typeface="Poppins"/>
                <a:ea typeface="Calibri"/>
                <a:cs typeface="Times New Roman"/>
              </a:rPr>
              <a:t>scroll down to the Applicant details section.</a:t>
            </a:r>
            <a:endParaRPr lang="en-GB" sz="2400" kern="100">
              <a:ea typeface="Calibri"/>
              <a:cs typeface="Times New Roman"/>
            </a:endParaRP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8</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pic>
        <p:nvPicPr>
          <p:cNvPr id="4" name="Picture 3" descr="A screenshot of a document&#10;&#10;Description automatically generated">
            <a:extLst>
              <a:ext uri="{FF2B5EF4-FFF2-40B4-BE49-F238E27FC236}">
                <a16:creationId xmlns:a16="http://schemas.microsoft.com/office/drawing/2014/main" id="{78EC88F8-01E8-B856-141E-F17EA23B3135}"/>
              </a:ext>
            </a:extLst>
          </p:cNvPr>
          <p:cNvPicPr>
            <a:picLocks noChangeAspect="1"/>
          </p:cNvPicPr>
          <p:nvPr/>
        </p:nvPicPr>
        <p:blipFill>
          <a:blip r:embed="rId2"/>
          <a:stretch>
            <a:fillRect/>
          </a:stretch>
        </p:blipFill>
        <p:spPr>
          <a:xfrm>
            <a:off x="5703094" y="1795708"/>
            <a:ext cx="6322219" cy="3028460"/>
          </a:xfrm>
          <a:prstGeom prst="rect">
            <a:avLst/>
          </a:prstGeom>
        </p:spPr>
      </p:pic>
    </p:spTree>
    <p:extLst>
      <p:ext uri="{BB962C8B-B14F-4D97-AF65-F5344CB8AC3E}">
        <p14:creationId xmlns:p14="http://schemas.microsoft.com/office/powerpoint/2010/main" val="27015933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a:t>Manual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70755" y="1584380"/>
            <a:ext cx="9638445" cy="4079820"/>
          </a:xfrm>
        </p:spPr>
        <p:txBody>
          <a:bodyPr anchor="ctr"/>
          <a:lstStyle/>
          <a:p>
            <a:pPr marL="342900" indent="-342900">
              <a:buFont typeface="+mj-lt"/>
              <a:buAutoNum type="arabicPeriod" startAt="11"/>
            </a:pPr>
            <a:r>
              <a:rPr lang="en-US" sz="1700"/>
              <a:t>Review the pre-filled information taken from your GO record. You’ll need to complete the following sections:</a:t>
            </a:r>
          </a:p>
          <a:p>
            <a:pPr marL="285750" indent="-285750">
              <a:buFont typeface="Arial" panose="020B0604020202020204" pitchFamily="34" charset="0"/>
              <a:buChar char="•"/>
            </a:pPr>
            <a:r>
              <a:rPr lang="en-US" sz="1700"/>
              <a:t>Details of any names used during your lifetime – If you use the title </a:t>
            </a:r>
            <a:r>
              <a:rPr lang="en-US" sz="1700" err="1"/>
              <a:t>Ms</a:t>
            </a:r>
            <a:r>
              <a:rPr lang="en-US" sz="1700"/>
              <a:t>, </a:t>
            </a:r>
            <a:r>
              <a:rPr lang="en-US" sz="1700" err="1"/>
              <a:t>Mrs</a:t>
            </a:r>
            <a:r>
              <a:rPr lang="en-US" sz="1700"/>
              <a:t> or Dr you will be asked to declare surnames. If you have not changed your surname just the tile used, please enter the same surname with the Month and Year you changed your title.</a:t>
            </a:r>
          </a:p>
          <a:p>
            <a:pPr marL="285750" indent="-285750">
              <a:buFont typeface="Arial" panose="020B0604020202020204" pitchFamily="34" charset="0"/>
              <a:buChar char="•"/>
            </a:pPr>
            <a:r>
              <a:rPr lang="en-US" sz="1700"/>
              <a:t>Your Birth details</a:t>
            </a:r>
          </a:p>
          <a:p>
            <a:pPr marL="285750" indent="-285750">
              <a:buFont typeface="Arial" panose="020B0604020202020204" pitchFamily="34" charset="0"/>
              <a:buChar char="•"/>
            </a:pPr>
            <a:r>
              <a:rPr lang="en-US" sz="1700"/>
              <a:t>Other details</a:t>
            </a:r>
          </a:p>
          <a:p>
            <a:pPr marL="285750" indent="-285750">
              <a:buFont typeface="Arial" panose="020B0604020202020204" pitchFamily="34" charset="0"/>
              <a:buChar char="•"/>
            </a:pPr>
            <a:r>
              <a:rPr lang="en-US" sz="1700"/>
              <a:t>Current address and how long you’ve lived there</a:t>
            </a:r>
          </a:p>
          <a:p>
            <a:pPr marL="285750" indent="-285750">
              <a:buFont typeface="Arial" panose="020B0604020202020204" pitchFamily="34" charset="0"/>
              <a:buChar char="•"/>
            </a:pPr>
            <a:r>
              <a:rPr lang="en-US" sz="1700"/>
              <a:t>Additional addresses if you’ve been living at your current address for less than 5 years</a:t>
            </a:r>
          </a:p>
          <a:p>
            <a:pPr marL="285750" indent="-285750">
              <a:buFont typeface="Arial" panose="020B0604020202020204" pitchFamily="34" charset="0"/>
              <a:buChar char="•"/>
            </a:pPr>
            <a:r>
              <a:rPr lang="en-US" sz="1700"/>
              <a:t>Your preferred contact telephone number</a:t>
            </a:r>
          </a:p>
          <a:p>
            <a:pPr marL="285750" indent="-285750">
              <a:buFont typeface="Arial" panose="020B0604020202020204" pitchFamily="34" charset="0"/>
              <a:buChar char="•"/>
            </a:pPr>
            <a:r>
              <a:rPr lang="en-US" sz="1700"/>
              <a:t>Criminal convictions, cautions, reprimands or final warnings</a:t>
            </a:r>
            <a:endParaRPr lang="en-GB" sz="1800" kern="100">
              <a:effectLst/>
              <a:latin typeface="Poppins" panose="00000500000000000000" pitchFamily="2" charset="0"/>
              <a:ea typeface="Calibri" panose="020F0502020204030204" pitchFamily="34" charset="0"/>
              <a:cs typeface="Times New Roman" panose="02020603050405020304" pitchFamily="18" charset="0"/>
            </a:endParaRPr>
          </a:p>
          <a:p>
            <a:endParaRPr lang="en-US" sz="1700"/>
          </a:p>
          <a:p>
            <a:pPr marL="342900" indent="-342900">
              <a:buFont typeface="+mj-lt"/>
              <a:buAutoNum type="arabicPeriod" startAt="10"/>
            </a:pPr>
            <a:endParaRPr lang="en-US" sz="170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a:solidFill>
                <a:schemeClr val="tx2"/>
              </a:solidFill>
            </a:endParaRPr>
          </a:p>
        </p:txBody>
      </p:sp>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a:p>
        </p:txBody>
      </p:sp>
    </p:spTree>
    <p:extLst>
      <p:ext uri="{BB962C8B-B14F-4D97-AF65-F5344CB8AC3E}">
        <p14:creationId xmlns:p14="http://schemas.microsoft.com/office/powerpoint/2010/main" val="4181423744"/>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ed1ce1-96fc-40f5-8d28-952639193e21" xsi:nil="true"/>
    <lcf76f155ced4ddcb4097134ff3c332f xmlns="6b5d3f16-bed5-402a-adae-72bef0f318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EF0AB78BCFAA46B71518CE8B7E5F54" ma:contentTypeVersion="18" ma:contentTypeDescription="Create a new document." ma:contentTypeScope="" ma:versionID="ccfa1f79f4ceee03d6ee1e46305cc6df">
  <xsd:schema xmlns:xsd="http://www.w3.org/2001/XMLSchema" xmlns:xs="http://www.w3.org/2001/XMLSchema" xmlns:p="http://schemas.microsoft.com/office/2006/metadata/properties" xmlns:ns2="6b5d3f16-bed5-402a-adae-72bef0f31880" xmlns:ns3="efed1ce1-96fc-40f5-8d28-952639193e21" targetNamespace="http://schemas.microsoft.com/office/2006/metadata/properties" ma:root="true" ma:fieldsID="e894f438e26cd4ce3c7dd5a9d1060bbe" ns2:_="" ns3:_="">
    <xsd:import namespace="6b5d3f16-bed5-402a-adae-72bef0f31880"/>
    <xsd:import namespace="efed1ce1-96fc-40f5-8d28-952639193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d3f16-bed5-402a-adae-72bef0f318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8c7b42-a934-412a-b4e1-1b3c5af28e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ed1ce1-96fc-40f5-8d28-952639193e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631f76-0816-4a60-bd3b-403a062d29b1}" ma:internalName="TaxCatchAll" ma:showField="CatchAllData" ma:web="efed1ce1-96fc-40f5-8d28-952639193e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47A27-2C22-4E24-892D-CD1D2397D0C5}">
  <ds:schemaRefs>
    <ds:schemaRef ds:uri="http://schemas.microsoft.com/sharepoint/v3/contenttype/forms"/>
  </ds:schemaRefs>
</ds:datastoreItem>
</file>

<file path=customXml/itemProps2.xml><?xml version="1.0" encoding="utf-8"?>
<ds:datastoreItem xmlns:ds="http://schemas.openxmlformats.org/officeDocument/2006/customXml" ds:itemID="{DD1BB730-378F-4553-92B5-4D8969A1DD35}">
  <ds:schemaRefs>
    <ds:schemaRef ds:uri="6b5d3f16-bed5-402a-adae-72bef0f31880"/>
    <ds:schemaRef ds:uri="efed1ce1-96fc-40f5-8d28-952639193e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FA443E-1800-44AE-9748-332ED5C46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d3f16-bed5-402a-adae-72bef0f31880"/>
    <ds:schemaRef ds:uri="efed1ce1-96fc-40f5-8d28-952639193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Girlguiding PowerPoint template</Template>
  <TotalTime>0</TotalTime>
  <Words>869</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Poppins</vt:lpstr>
      <vt:lpstr>Poppins SemiBold</vt:lpstr>
      <vt:lpstr>Zilla Slab</vt:lpstr>
      <vt:lpstr>Girlguiding PPT Theme</vt:lpstr>
      <vt:lpstr>PowerPoint Presentation</vt:lpstr>
      <vt:lpstr>What's ID verifier/manual ID verification </vt:lpstr>
      <vt:lpstr>Manual ID verification</vt:lpstr>
      <vt:lpstr>Manual ID verification </vt:lpstr>
      <vt:lpstr>Manual ID verification</vt:lpstr>
      <vt:lpstr>Manual ID verification</vt:lpstr>
      <vt:lpstr>Manual ID verification</vt:lpstr>
      <vt:lpstr>Manual ID verification</vt:lpstr>
      <vt:lpstr>Manual ID verification</vt:lpstr>
      <vt:lpstr>Manual ID verification</vt:lpstr>
      <vt:lpstr>Manual ID 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Melissa Buchanan</cp:lastModifiedBy>
  <cp:revision>27</cp:revision>
  <dcterms:created xsi:type="dcterms:W3CDTF">2023-03-06T15:54:53Z</dcterms:created>
  <dcterms:modified xsi:type="dcterms:W3CDTF">2024-10-01T13:23:50Z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0x010100ECEF0AB78BCFAA46B71518CE8B7E5F54</vt:lpwstr>
  </property>
  <property fmtid="{D5CDD505-2E9C-101B-9397-08002B2CF9AE}" pid="3" name="MediaServiceImageTags">
    <vt:lpwstr/>
  </property>
</Properties>
</file>