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82" r:id="rId6"/>
    <p:sldId id="283" r:id="rId7"/>
    <p:sldId id="284" r:id="rId8"/>
    <p:sldId id="285" r:id="rId9"/>
    <p:sldId id="1808" r:id="rId10"/>
    <p:sldId id="1809" r:id="rId11"/>
    <p:sldId id="1806" r:id="rId12"/>
    <p:sldId id="1810" r:id="rId13"/>
    <p:sldId id="1811" r:id="rId14"/>
    <p:sldId id="1812" r:id="rId15"/>
    <p:sldId id="1813" r:id="rId16"/>
    <p:sldId id="1814" r:id="rId17"/>
    <p:sldId id="1815" r:id="rId18"/>
    <p:sldId id="1816" r:id="rId19"/>
    <p:sldId id="1817" r:id="rId20"/>
    <p:sldId id="18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3DCC01-4FC9-70E6-29FF-B10CB91C7F48}" name="Shola Sobande-Stone" initials="SS" userId="S::shola.sobande-stone@girlguiding.org.uk::72199eef-3154-4609-ac28-c32366950493" providerId="AD"/>
  <p188:author id="{84FE0D07-6831-7756-19B8-345893F11482}" name="Natalie Sutton" initials="NS" userId="S::natalie.sutton@girlguiding.org.uk::ac6f362d-2cdf-4e5e-b25c-72497bf76292" providerId="AD"/>
  <p188:author id="{5891A84C-A2C7-0B3E-75AD-2316BAE0E4FE}" name="Melissa Buchanan" initials="MB" userId="S::Melissa.Buchanan@girlguiding.org.uk::e870240f-03da-4936-ae2d-01844f135924" providerId="AD"/>
  <p188:author id="{2291E3DF-74D0-93F2-6EE6-F17C0D8B1FB7}" name="Melissa Buchanan" initials="MB" userId="S::melissa.buchanan@girlguiding.org.uk::e870240f-03da-4936-ae2d-01844f1359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showGuides="1">
      <p:cViewPr varScale="1">
        <p:scale>
          <a:sx n="57" d="100"/>
          <a:sy n="57" d="100"/>
        </p:scale>
        <p:origin x="992" y="40"/>
      </p:cViewPr>
      <p:guideLst>
        <p:guide orient="horz" pos="2160"/>
        <p:guide pos="3840"/>
      </p:guideLst>
    </p:cSldViewPr>
  </p:slideViewPr>
  <p:notesTextViewPr>
    <p:cViewPr>
      <p:scale>
        <a:sx n="1" d="1"/>
        <a:sy n="1" d="1"/>
      </p:scale>
      <p:origin x="0" y="0"/>
    </p:cViewPr>
  </p:notesTextViewPr>
  <p:sorterViewPr>
    <p:cViewPr>
      <p:scale>
        <a:sx n="1" d="2"/>
        <a:sy n="1" d="2"/>
      </p:scale>
      <p:origin x="0" y="0"/>
    </p:cViewPr>
  </p:sorterViewPr>
  <p:notesViewPr>
    <p:cSldViewPr snapToGrid="0" showGuides="1">
      <p:cViewPr varScale="1">
        <p:scale>
          <a:sx n="82" d="100"/>
          <a:sy n="82" d="100"/>
        </p:scale>
        <p:origin x="3159"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6353B5-04C2-4743-8706-38D39C5C9283}" type="datetimeFigureOut">
              <a:rPr lang="en-GB" smtClean="0"/>
              <a:t>01/11/2024</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E4DCA-625F-4472-BEE9-2CBFBD032A22}" type="datetimeFigureOut">
              <a:rPr lang="en-GB" smtClean="0"/>
              <a:t>01/11/2024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3F85A-14B9-9D20-E97C-5E8F0C244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4113670"/>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B16165BD-2639-4346-8ACE-B0BE9A0367BC}" type="datetime1">
              <a:rPr lang="en-GB" smtClean="0"/>
              <a:t>01/11/2024</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dirty="0"/>
          </a:p>
        </p:txBody>
      </p:sp>
      <p:pic>
        <p:nvPicPr>
          <p:cNvPr id="3" name="Picture 2">
            <a:extLst>
              <a:ext uri="{FF2B5EF4-FFF2-40B4-BE49-F238E27FC236}">
                <a16:creationId xmlns:a16="http://schemas.microsoft.com/office/drawing/2014/main" id="{519FAA39-4489-09E5-81D2-695E0CDC3F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D0F81327-2D92-499C-8641-E4D4286E2074}" type="datetime1">
              <a:rPr lang="en-GB" smtClean="0"/>
              <a:t>01/11/2024</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dirty="0"/>
              <a:t>Footer goes here and can be edited via Insert &gt; Header &amp; Footer</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B03A4F0D-EC65-40E7-90E0-19CD1CF4BE71}" type="datetime1">
              <a:rPr lang="en-GB" smtClean="0"/>
              <a:t>01/11/2024</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CC5F1009-D7A0-403B-8543-D6574CA58AFB}" type="datetime1">
              <a:rPr lang="en-GB" smtClean="0"/>
              <a:t>01/11/2024</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Footer goes here and can be edited via Insert &gt; Header &amp;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a:extLst>
              <a:ext uri="{FF2B5EF4-FFF2-40B4-BE49-F238E27FC236}">
                <a16:creationId xmlns:a16="http://schemas.microsoft.com/office/drawing/2014/main" id="{70842AB8-1D50-D466-88E4-208FD15A8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850438"/>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4C6A154D-2809-45D7-887E-16DFBA4E61E2}" type="datetime1">
              <a:rPr lang="en-GB" smtClean="0"/>
              <a:pPr/>
              <a:t>01/11/2024</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Footer goes here and can be edited via Insert &gt; Header &amp; Footer</a:t>
            </a:r>
            <a:endParaRPr lang="en-GB" dirty="0"/>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637FF3AE-7EE6-43B0-B767-646B285E55DE}" type="datetime1">
              <a:rPr lang="en-GB" smtClean="0"/>
              <a:t>01/11/2024</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ADBD5B1A-9DF8-49D1-B878-92CA56D1C00B}"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01/11/2024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4C6A154D-2809-45D7-887E-16DFBA4E61E2}" type="datetime1">
              <a:rPr lang="en-GB" smtClean="0"/>
              <a:pPr/>
              <a:t>01/11/2024</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Footer goes here and can be edited via Insert &gt; Header &amp; Footer</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girlguiding.org.uk/globalassets/docs-and-resources/membership-administration/manual-I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disclosures@girlguiding.org.uk"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crop-unrecognizable-person-demonstrating-british-passport-5428705/"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disclosures@girlguiding.org.uk"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701800"/>
            <a:ext cx="9626662" cy="3238499"/>
          </a:xfrm>
        </p:spPr>
        <p:txBody>
          <a:bodyPr anchor="ctr"/>
          <a:lstStyle/>
          <a:p>
            <a:r>
              <a:rPr lang="en-US" sz="2000" b="1" dirty="0"/>
              <a:t>Applying for digital ID</a:t>
            </a:r>
            <a:endParaRPr lang="en-GB" sz="2000" b="1" i="1" u="sng" dirty="0"/>
          </a:p>
          <a:p>
            <a:endParaRPr lang="en-GB" sz="2000" i="1" u="sng" dirty="0"/>
          </a:p>
          <a:p>
            <a:r>
              <a:rPr lang="en-GB" sz="2000" i="1" u="sng" dirty="0"/>
              <a:t>Atlantic Data app</a:t>
            </a:r>
          </a:p>
          <a:p>
            <a:pPr marL="342900" indent="-342900">
              <a:buFont typeface="+mj-lt"/>
              <a:buAutoNum type="arabicPeriod" startAt="8"/>
            </a:pPr>
            <a:r>
              <a:rPr lang="en-US" sz="2000" dirty="0"/>
              <a:t>Enter your 4-digit passcode to access your profile again.</a:t>
            </a:r>
          </a:p>
          <a:p>
            <a:pPr marL="342900" indent="-342900">
              <a:buFont typeface="+mj-lt"/>
              <a:buAutoNum type="arabicPeriod" startAt="8"/>
            </a:pPr>
            <a:r>
              <a:rPr lang="en-US" sz="2000" dirty="0"/>
              <a:t>Click ‘Apply for Digital ID’</a:t>
            </a:r>
          </a:p>
          <a:p>
            <a:endParaRPr lang="en-US" sz="2000" dirty="0"/>
          </a:p>
          <a:p>
            <a:r>
              <a:rPr lang="en-US" sz="2000" i="1" u="sng" dirty="0"/>
              <a:t>Disclosure system</a:t>
            </a:r>
          </a:p>
          <a:p>
            <a:pPr marL="342900" indent="-342900">
              <a:buFont typeface="+mj-lt"/>
              <a:buAutoNum type="arabicPeriod" startAt="10"/>
            </a:pPr>
            <a:r>
              <a:rPr lang="en-US" sz="2000" dirty="0"/>
              <a:t>Scan or tap the QR code again from your application on the disclosure website. You may need to log back in if it has timed out. Use your email address and the password you created.</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spTree>
    <p:extLst>
      <p:ext uri="{BB962C8B-B14F-4D97-AF65-F5344CB8AC3E}">
        <p14:creationId xmlns:p14="http://schemas.microsoft.com/office/powerpoint/2010/main" val="22115024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689099"/>
            <a:ext cx="4379913" cy="3883025"/>
          </a:xfrm>
        </p:spPr>
        <p:txBody>
          <a:bodyPr anchor="ctr"/>
          <a:lstStyle/>
          <a:p>
            <a:r>
              <a:rPr lang="en-US" sz="1200" b="1" dirty="0"/>
              <a:t>Applying for digital ID: add your documents</a:t>
            </a:r>
            <a:endParaRPr lang="en-GB" sz="1200" i="1" u="sng" dirty="0"/>
          </a:p>
          <a:p>
            <a:r>
              <a:rPr lang="en-GB" sz="1200" i="1" u="sng" dirty="0"/>
              <a:t>Atlantic Data app</a:t>
            </a:r>
          </a:p>
          <a:p>
            <a:pPr marL="342900" indent="-342900">
              <a:lnSpc>
                <a:spcPct val="107000"/>
              </a:lnSpc>
              <a:spcAft>
                <a:spcPts val="800"/>
              </a:spcAft>
              <a:buFont typeface="+mj-lt"/>
              <a:buAutoNum type="arabicPeriod" startAt="11"/>
            </a:pPr>
            <a:r>
              <a:rPr lang="en-GB" sz="1200" kern="100" dirty="0">
                <a:latin typeface="Poppins" panose="00000500000000000000" pitchFamily="2" charset="0"/>
                <a:ea typeface="Calibri" panose="020F0502020204030204" pitchFamily="34" charset="0"/>
                <a:cs typeface="Times New Roman" panose="02020603050405020304" pitchFamily="18" charset="0"/>
              </a:rPr>
              <a:t>S</a:t>
            </a:r>
            <a:r>
              <a:rPr lang="en-GB" sz="1200" kern="100" dirty="0">
                <a:effectLst/>
                <a:latin typeface="Poppins" panose="00000500000000000000" pitchFamily="2" charset="0"/>
                <a:ea typeface="Calibri" panose="020F0502020204030204" pitchFamily="34" charset="0"/>
                <a:cs typeface="Times New Roman" panose="02020603050405020304" pitchFamily="18" charset="0"/>
              </a:rPr>
              <a:t>elect your nationality and whether you have a passport.</a:t>
            </a:r>
          </a:p>
          <a:p>
            <a:pPr marL="342900" indent="-342900">
              <a:lnSpc>
                <a:spcPct val="107000"/>
              </a:lnSpc>
              <a:spcAft>
                <a:spcPts val="800"/>
              </a:spcAft>
              <a:buFont typeface="+mj-lt"/>
              <a:buAutoNum type="arabicPeriod" startAt="11"/>
            </a:pPr>
            <a:r>
              <a:rPr lang="en-GB" sz="1200" kern="100" dirty="0">
                <a:latin typeface="Poppins" panose="00000500000000000000" pitchFamily="2" charset="0"/>
                <a:ea typeface="Calibri" panose="020F0502020204030204" pitchFamily="34" charset="0"/>
                <a:cs typeface="Times New Roman" panose="02020603050405020304" pitchFamily="18" charset="0"/>
              </a:rPr>
              <a:t>T</a:t>
            </a:r>
            <a:r>
              <a:rPr lang="en-GB" sz="1200" kern="100" dirty="0">
                <a:effectLst/>
                <a:latin typeface="Poppins" panose="00000500000000000000" pitchFamily="2" charset="0"/>
                <a:ea typeface="Calibri" panose="020F0502020204030204" pitchFamily="34" charset="0"/>
                <a:cs typeface="Times New Roman" panose="02020603050405020304" pitchFamily="18" charset="0"/>
              </a:rPr>
              <a:t>ake a clear picture of your passport page. The app will automatically capture the image when it’s appropriately aligned.</a:t>
            </a:r>
          </a:p>
          <a:p>
            <a:pPr>
              <a:lnSpc>
                <a:spcPct val="107000"/>
              </a:lnSpc>
              <a:spcAft>
                <a:spcPts val="800"/>
              </a:spcAft>
            </a:pPr>
            <a:r>
              <a:rPr lang="en-GB" sz="1200" b="1" kern="100" dirty="0">
                <a:effectLst/>
                <a:latin typeface="Poppins" panose="00000500000000000000" pitchFamily="2" charset="0"/>
                <a:ea typeface="Calibri" panose="020F0502020204030204" pitchFamily="34" charset="0"/>
                <a:cs typeface="Times New Roman" panose="02020603050405020304" pitchFamily="18" charset="0"/>
              </a:rPr>
              <a:t>TIP</a:t>
            </a:r>
            <a:r>
              <a:rPr lang="en-GB" sz="1200" kern="100" dirty="0">
                <a:effectLst/>
                <a:latin typeface="Poppins" panose="00000500000000000000" pitchFamily="2" charset="0"/>
                <a:ea typeface="Calibri" panose="020F0502020204030204" pitchFamily="34" charset="0"/>
                <a:cs typeface="Times New Roman" panose="02020603050405020304" pitchFamily="18" charset="0"/>
              </a:rPr>
              <a:t>: We advise doing this on a darker surface to make sure the app can capture the corners of your passport page and details. </a:t>
            </a:r>
            <a:r>
              <a:rPr lang="en-GB" sz="1200" kern="100" dirty="0">
                <a:latin typeface="Poppins" panose="00000500000000000000" pitchFamily="2" charset="0"/>
                <a:ea typeface="Calibri" panose="020F0502020204030204" pitchFamily="34" charset="0"/>
                <a:cs typeface="Times New Roman" panose="02020603050405020304" pitchFamily="18" charset="0"/>
              </a:rPr>
              <a:t>You may need to try more than once.</a:t>
            </a:r>
            <a:endParaRPr lang="en-GB" sz="1200" kern="100" dirty="0">
              <a:effectLst/>
              <a:latin typeface="Poppins" panose="00000500000000000000" pitchFamily="2" charset="0"/>
              <a:ea typeface="Calibri" panose="020F0502020204030204" pitchFamily="34" charset="0"/>
              <a:cs typeface="Times New Roman" panose="02020603050405020304" pitchFamily="18" charset="0"/>
            </a:endParaRPr>
          </a:p>
          <a:p>
            <a:pPr marL="228600" indent="-228600">
              <a:lnSpc>
                <a:spcPct val="107000"/>
              </a:lnSpc>
              <a:spcAft>
                <a:spcPts val="800"/>
              </a:spcAft>
              <a:buFont typeface="+mj-lt"/>
              <a:buAutoNum type="arabicPeriod" startAt="13"/>
            </a:pPr>
            <a:r>
              <a:rPr lang="en-GB" sz="1200" kern="100" dirty="0">
                <a:latin typeface="Poppins" panose="00000500000000000000" pitchFamily="2" charset="0"/>
                <a:ea typeface="Calibri" panose="020F0502020204030204" pitchFamily="34" charset="0"/>
                <a:cs typeface="Times New Roman" panose="02020603050405020304" pitchFamily="18" charset="0"/>
              </a:rPr>
              <a:t>C</a:t>
            </a:r>
            <a:r>
              <a:rPr lang="en-GB" sz="1200" kern="100" dirty="0">
                <a:effectLst/>
                <a:latin typeface="Poppins" panose="00000500000000000000" pitchFamily="2" charset="0"/>
                <a:ea typeface="Calibri" panose="020F0502020204030204" pitchFamily="34" charset="0"/>
                <a:cs typeface="Times New Roman" panose="02020603050405020304" pitchFamily="18" charset="0"/>
              </a:rPr>
              <a:t>onfirm your passport details have been captured by  clicking Confirm.</a:t>
            </a:r>
          </a:p>
          <a:p>
            <a:pPr marL="228600" indent="-228600">
              <a:lnSpc>
                <a:spcPct val="107000"/>
              </a:lnSpc>
              <a:spcAft>
                <a:spcPts val="800"/>
              </a:spcAft>
              <a:buFont typeface="+mj-lt"/>
              <a:buAutoNum type="arabicPeriod" startAt="13"/>
            </a:pPr>
            <a:r>
              <a:rPr lang="en-US" sz="1200" dirty="0"/>
              <a:t>Scan your passport’s biometric chip using your mobile’s NFC. Ensure this is enabled within your mobile phone’s settings. Follow the on-screen image of how to hold your phone to your passport cover.</a:t>
            </a:r>
          </a:p>
          <a:p>
            <a:pPr>
              <a:lnSpc>
                <a:spcPct val="107000"/>
              </a:lnSpc>
              <a:spcAft>
                <a:spcPts val="800"/>
              </a:spcAft>
            </a:pPr>
            <a:r>
              <a:rPr lang="en-US" sz="1200" b="1" dirty="0"/>
              <a:t>TIP</a:t>
            </a:r>
            <a:r>
              <a:rPr lang="en-US" sz="1200" dirty="0"/>
              <a:t>: If you’re not sure if your passport has a biometric chip, you can contact the Girlguiding membership support team with your passport’s country of issue and issue date to find out.</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1026" name="Picture 2">
            <a:extLst>
              <a:ext uri="{FF2B5EF4-FFF2-40B4-BE49-F238E27FC236}">
                <a16:creationId xmlns:a16="http://schemas.microsoft.com/office/drawing/2014/main" id="{F2C8ED3D-AA35-A760-C54C-B5AE5D64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870" y="824257"/>
            <a:ext cx="231425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612BBC81-0F3C-18E2-AB41-E96BEEE84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598" y="800100"/>
            <a:ext cx="231425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DC1EE81D-DB5D-F68B-AD55-3A5CA7F3D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640" y="824257"/>
            <a:ext cx="2420560" cy="523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8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6" y="1447800"/>
            <a:ext cx="10361613" cy="3581400"/>
          </a:xfrm>
        </p:spPr>
        <p:txBody>
          <a:bodyPr anchor="ctr"/>
          <a:lstStyle/>
          <a:p>
            <a:r>
              <a:rPr lang="en-US" sz="2400" b="1" dirty="0"/>
              <a:t>Applying for digital ID: liveness and address checks</a:t>
            </a:r>
          </a:p>
          <a:p>
            <a:endParaRPr lang="en-GB" sz="2400" i="1" dirty="0"/>
          </a:p>
          <a:p>
            <a:r>
              <a:rPr lang="en-GB" sz="2400" i="1" u="sng" dirty="0"/>
              <a:t>Atlantic Data app</a:t>
            </a:r>
          </a:p>
          <a:p>
            <a:pPr marL="457200" indent="-457200">
              <a:buFont typeface="+mj-lt"/>
              <a:buAutoNum type="arabicPeriod" startAt="15"/>
            </a:pPr>
            <a:r>
              <a:rPr lang="en-US" sz="2400" dirty="0"/>
              <a:t>Like when registering your profile, take a liveness 3D scan of your face for your digital ID application. </a:t>
            </a:r>
          </a:p>
          <a:p>
            <a:pPr marL="457200" indent="-457200">
              <a:buFont typeface="+mj-lt"/>
              <a:buAutoNum type="arabicPeriod" startAt="15"/>
            </a:pPr>
            <a:r>
              <a:rPr lang="en-US" sz="2400" dirty="0"/>
              <a:t>Enter your UK postcode and select your current address from the list. An address check will be completed to verify you live at that address.</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spTree>
    <p:extLst>
      <p:ext uri="{BB962C8B-B14F-4D97-AF65-F5344CB8AC3E}">
        <p14:creationId xmlns:p14="http://schemas.microsoft.com/office/powerpoint/2010/main" val="12340615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6" y="1195386"/>
            <a:ext cx="6373814" cy="4189414"/>
          </a:xfrm>
        </p:spPr>
        <p:txBody>
          <a:bodyPr anchor="ctr"/>
          <a:lstStyle/>
          <a:p>
            <a:r>
              <a:rPr lang="en-US" sz="1800" b="1" dirty="0"/>
              <a:t>Applying for digital ID: finishing up</a:t>
            </a:r>
          </a:p>
          <a:p>
            <a:endParaRPr lang="en-GB" sz="1800" i="1" u="sng" dirty="0"/>
          </a:p>
          <a:p>
            <a:r>
              <a:rPr lang="en-GB" sz="1800" i="1" u="sng" dirty="0"/>
              <a:t>Atlantic Data app</a:t>
            </a:r>
          </a:p>
          <a:p>
            <a:pPr marL="342900" indent="-342900">
              <a:buFont typeface="+mj-lt"/>
              <a:buAutoNum type="arabicPeriod" startAt="17"/>
            </a:pPr>
            <a:r>
              <a:rPr lang="en-US" sz="1800" dirty="0"/>
              <a:t>Read and tick the box to declare the information you’ve provided is complete and accurate.</a:t>
            </a:r>
          </a:p>
          <a:p>
            <a:pPr marL="228600" indent="-228600">
              <a:buFont typeface="+mj-lt"/>
              <a:buAutoNum type="arabicPeriod" startAt="17"/>
            </a:pPr>
            <a:r>
              <a:rPr lang="en-US" sz="1800" dirty="0"/>
              <a:t> Click Submit your digital ID verification for review.</a:t>
            </a:r>
            <a:endParaRPr lang="en-US" sz="1800" dirty="0">
              <a:cs typeface="Poppins"/>
            </a:endParaRPr>
          </a:p>
          <a:p>
            <a:pPr marL="228600" indent="-228600">
              <a:buFont typeface="+mj-lt"/>
              <a:buAutoNum type="arabicPeriod" startAt="17"/>
            </a:pPr>
            <a:r>
              <a:rPr lang="en-US" sz="1800" dirty="0"/>
              <a:t> Wait for confirmation from the app that your digital ID has been issued and is ready to be shared.</a:t>
            </a:r>
          </a:p>
          <a:p>
            <a:r>
              <a:rPr lang="en-US" sz="1800" b="1" dirty="0"/>
              <a:t>Note</a:t>
            </a:r>
            <a:r>
              <a:rPr lang="en-US" sz="1800" dirty="0"/>
              <a:t>: This is usually within 15 minutes, or within 2 working days if your information is under review. You’ll be notified by SMS and email to log into your app to view its status. You can also check back in the app to see if it’s been issued.</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2050" name="Picture 2">
            <a:extLst>
              <a:ext uri="{FF2B5EF4-FFF2-40B4-BE49-F238E27FC236}">
                <a16:creationId xmlns:a16="http://schemas.microsoft.com/office/drawing/2014/main" id="{7A5DFA34-635D-CF68-2199-BE479AB29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963" y="282748"/>
            <a:ext cx="2446337" cy="528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5317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endParaRPr lang="en-US" dirty="0"/>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195386"/>
            <a:ext cx="4767517" cy="4138614"/>
          </a:xfrm>
        </p:spPr>
        <p:txBody>
          <a:bodyPr anchor="ctr"/>
          <a:lstStyle/>
          <a:p>
            <a:r>
              <a:rPr lang="en-US" sz="2400" b="1" dirty="0"/>
              <a:t>Sharing digital ID</a:t>
            </a:r>
          </a:p>
          <a:p>
            <a:endParaRPr lang="en-GB" sz="2400" i="1" u="sng" dirty="0"/>
          </a:p>
          <a:p>
            <a:r>
              <a:rPr lang="en-GB" sz="2400" i="1" u="sng" dirty="0"/>
              <a:t>Atlantic Data app</a:t>
            </a:r>
          </a:p>
          <a:p>
            <a:pPr marL="457200" indent="-457200">
              <a:buFont typeface="+mj-lt"/>
              <a:buAutoNum type="arabicPeriod" startAt="20"/>
            </a:pPr>
            <a:r>
              <a:rPr lang="en-US" sz="2400" dirty="0"/>
              <a:t>Once your digital ID has been issued, log into your Digital ID app</a:t>
            </a:r>
          </a:p>
          <a:p>
            <a:pPr marL="457200" indent="-457200">
              <a:buFont typeface="+mj-lt"/>
              <a:buAutoNum type="arabicPeriod" startAt="20"/>
            </a:pPr>
            <a:r>
              <a:rPr lang="en-US" sz="2400" dirty="0"/>
              <a:t>Click ‘Digital ID’, then ‘Share Digital ID’</a:t>
            </a:r>
            <a:endParaRPr lang="en-US" sz="2400" b="1" dirty="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8" name="Picture 7">
            <a:extLst>
              <a:ext uri="{FF2B5EF4-FFF2-40B4-BE49-F238E27FC236}">
                <a16:creationId xmlns:a16="http://schemas.microsoft.com/office/drawing/2014/main" id="{8D9D52FB-8C64-6650-F504-F842A882D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8102" y="530907"/>
            <a:ext cx="2947988" cy="5467571"/>
          </a:xfrm>
          <a:prstGeom prst="rect">
            <a:avLst/>
          </a:prstGeom>
        </p:spPr>
      </p:pic>
      <p:pic>
        <p:nvPicPr>
          <p:cNvPr id="10" name="Picture 9">
            <a:extLst>
              <a:ext uri="{FF2B5EF4-FFF2-40B4-BE49-F238E27FC236}">
                <a16:creationId xmlns:a16="http://schemas.microsoft.com/office/drawing/2014/main" id="{15519494-B20F-32A9-CC9A-87CEBFA3F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741" y="602456"/>
            <a:ext cx="3152271" cy="5507590"/>
          </a:xfrm>
          <a:prstGeom prst="rect">
            <a:avLst/>
          </a:prstGeom>
        </p:spPr>
      </p:pic>
    </p:spTree>
    <p:extLst>
      <p:ext uri="{BB962C8B-B14F-4D97-AF65-F5344CB8AC3E}">
        <p14:creationId xmlns:p14="http://schemas.microsoft.com/office/powerpoint/2010/main" val="9017724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endParaRPr lang="en-US" dirty="0"/>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489074"/>
            <a:ext cx="10430680" cy="4088468"/>
          </a:xfrm>
        </p:spPr>
        <p:txBody>
          <a:bodyPr anchor="ctr"/>
          <a:lstStyle/>
          <a:p>
            <a:r>
              <a:rPr lang="en-US" sz="2000" i="1" u="sng" dirty="0"/>
              <a:t>Disclosure system</a:t>
            </a:r>
          </a:p>
          <a:p>
            <a:pPr marL="457200" indent="-457200">
              <a:buFont typeface="+mj-lt"/>
              <a:buAutoNum type="arabicPeriod" startAt="22"/>
            </a:pPr>
            <a:r>
              <a:rPr lang="en-US" sz="2000" dirty="0"/>
              <a:t>Log back into your DBS application on the Girlguiding disclosure site, where your application will open to a unique QR code screen.</a:t>
            </a:r>
            <a:endParaRPr lang="en-US" sz="2000" dirty="0">
              <a:cs typeface="Poppins"/>
            </a:endParaRPr>
          </a:p>
          <a:p>
            <a:pPr marL="228600" indent="-228600">
              <a:buFont typeface="+mj-lt"/>
              <a:buAutoNum type="arabicPeriod" startAt="22"/>
            </a:pPr>
            <a:r>
              <a:rPr lang="en-US" sz="2000" dirty="0"/>
              <a:t> You can continue the application process by visiting the disclosure site in your mobile phone’s web browser and tapping on the QR code to link your application.</a:t>
            </a:r>
          </a:p>
          <a:p>
            <a:pPr marL="228600" indent="-228600">
              <a:buFont typeface="+mj-lt"/>
              <a:buAutoNum type="arabicPeriod" startAt="22"/>
            </a:pPr>
            <a:r>
              <a:rPr lang="en-US" sz="2000" dirty="0"/>
              <a:t> Alternatively, you can log in from your desktop or laptop and use your mobile phone’s camera to scan the QR code from the Digital ID app. Click on the blue ‘Scan QR code’ button to open your phone’s camera.</a:t>
            </a:r>
          </a:p>
          <a:p>
            <a:pPr marL="228600" indent="-228600">
              <a:buFont typeface="+mj-lt"/>
              <a:buAutoNum type="arabicPeriod" startAt="22"/>
            </a:pPr>
            <a:r>
              <a:rPr lang="en-US" sz="2000" dirty="0"/>
              <a:t> Once your Digital ID has been linked to your DBS application, you’ll complete the remainder of your application using the Girlguiding Disclosure site.</a:t>
            </a:r>
          </a:p>
          <a:p>
            <a:pPr marL="228600" indent="-228600">
              <a:buFont typeface="+mj-lt"/>
              <a:buAutoNum type="arabicPeriod" startAt="22"/>
            </a:pPr>
            <a:endParaRPr lang="en-US" dirty="0"/>
          </a:p>
          <a:p>
            <a:r>
              <a:rPr lang="en-GB" sz="1800" b="1" kern="100" dirty="0">
                <a:effectLst/>
                <a:latin typeface="Poppins"/>
                <a:ea typeface="Calibri"/>
                <a:cs typeface="Times New Roman"/>
              </a:rPr>
              <a:t>Note</a:t>
            </a:r>
            <a:r>
              <a:rPr lang="en-GB" sz="1800" kern="100" dirty="0">
                <a:effectLst/>
                <a:latin typeface="Poppins"/>
                <a:ea typeface="Calibri"/>
                <a:cs typeface="Times New Roman"/>
              </a:rPr>
              <a:t>: If you don’t get a digital ID, follow the </a:t>
            </a:r>
            <a:r>
              <a:rPr lang="en-GB" sz="1800" kern="100" dirty="0">
                <a:effectLst/>
                <a:latin typeface="Poppins"/>
                <a:ea typeface="Calibri"/>
                <a:cs typeface="Times New Roman"/>
                <a:hlinkClick r:id="rId2">
                  <a:extLst>
                    <a:ext uri="{A12FA001-AC4F-418D-AE19-62706E023703}">
                      <ahyp:hlinkClr xmlns:ahyp="http://schemas.microsoft.com/office/drawing/2018/hyperlinkcolor" val="tx"/>
                    </a:ext>
                  </a:extLst>
                </a:hlinkClick>
              </a:rPr>
              <a:t>manual </a:t>
            </a:r>
            <a:r>
              <a:rPr lang="en-GB" sz="1800" kern="100" dirty="0">
                <a:latin typeface="Poppins"/>
                <a:ea typeface="Calibri"/>
                <a:cs typeface="Times New Roman"/>
                <a:hlinkClick r:id="rId2">
                  <a:extLst>
                    <a:ext uri="{A12FA001-AC4F-418D-AE19-62706E023703}">
                      <ahyp:hlinkClr xmlns:ahyp="http://schemas.microsoft.com/office/drawing/2018/hyperlinkcolor" val="tx"/>
                    </a:ext>
                  </a:extLst>
                </a:hlinkClick>
              </a:rPr>
              <a:t>ID verification</a:t>
            </a:r>
            <a:r>
              <a:rPr lang="en-GB" sz="1800" kern="100" dirty="0">
                <a:effectLst/>
                <a:latin typeface="Poppins"/>
                <a:ea typeface="Calibri"/>
                <a:cs typeface="Times New Roman"/>
                <a:hlinkClick r:id="rId2">
                  <a:extLst>
                    <a:ext uri="{A12FA001-AC4F-418D-AE19-62706E023703}">
                      <ahyp:hlinkClr xmlns:ahyp="http://schemas.microsoft.com/office/drawing/2018/hyperlinkcolor" val="tx"/>
                    </a:ext>
                  </a:extLst>
                </a:hlinkClick>
              </a:rPr>
              <a:t> route</a:t>
            </a:r>
            <a:r>
              <a:rPr lang="en-GB" sz="1800" kern="100" dirty="0">
                <a:effectLst/>
                <a:latin typeface="Poppins"/>
                <a:ea typeface="Calibri"/>
                <a:cs typeface="Times New Roman"/>
              </a:rPr>
              <a:t> (with an ID verifier)</a:t>
            </a:r>
            <a:r>
              <a:rPr lang="en-US" kern="100" dirty="0">
                <a:effectLst/>
                <a:latin typeface="Poppins"/>
                <a:ea typeface="Calibri"/>
                <a:cs typeface="Times New Roman"/>
              </a:rPr>
              <a:t>.</a:t>
            </a:r>
            <a:endParaRPr lang="en-GB" sz="1800" kern="100" dirty="0">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15</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spTree>
    <p:extLst>
      <p:ext uri="{BB962C8B-B14F-4D97-AF65-F5344CB8AC3E}">
        <p14:creationId xmlns:p14="http://schemas.microsoft.com/office/powerpoint/2010/main" val="20199057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195387"/>
            <a:ext cx="4865472" cy="4586065"/>
          </a:xfrm>
        </p:spPr>
        <p:txBody>
          <a:bodyPr anchor="ctr">
            <a:noAutofit/>
          </a:bodyPr>
          <a:lstStyle/>
          <a:p>
            <a:r>
              <a:rPr lang="en-US" sz="1800" i="1" u="sng" dirty="0"/>
              <a:t>Disclosure system</a:t>
            </a:r>
          </a:p>
          <a:p>
            <a:pPr marL="342900" indent="-342900">
              <a:buFont typeface="+mj-lt"/>
              <a:buAutoNum type="arabicPeriod" startAt="26"/>
            </a:pPr>
            <a:r>
              <a:rPr lang="en-US" sz="1800" dirty="0"/>
              <a:t> Confirm your ID.</a:t>
            </a:r>
          </a:p>
          <a:p>
            <a:r>
              <a:rPr lang="en-US" sz="1800" b="1" dirty="0"/>
              <a:t>Important note</a:t>
            </a:r>
            <a:r>
              <a:rPr lang="en-US" sz="1800" dirty="0"/>
              <a:t>: If the surname on your digital ID doesn’t match the one on your application, you won’t be able to proceed. You‘ll need a new application initiated. </a:t>
            </a:r>
          </a:p>
          <a:p>
            <a:r>
              <a:rPr lang="en-US" sz="1800" dirty="0"/>
              <a:t>However, you won’t need to do a new Digital ID as this is valid for 90 days and you’ll be able to share it with your new application. </a:t>
            </a:r>
          </a:p>
          <a:p>
            <a:r>
              <a:rPr lang="en-US" sz="1800" dirty="0"/>
              <a:t>Log into GO to update your name before emailing to </a:t>
            </a:r>
            <a:r>
              <a:rPr lang="en-US" sz="1800" dirty="0">
                <a:hlinkClick r:id="rId2"/>
              </a:rPr>
              <a:t>disclosures@girlguiding.org.uk</a:t>
            </a:r>
            <a:r>
              <a:rPr lang="en-US" sz="1800" dirty="0"/>
              <a:t> for a new application request to be initiated. </a:t>
            </a:r>
            <a:endParaRPr lang="en-US" sz="1800" dirty="0">
              <a:cs typeface="Poppins"/>
            </a:endParaRP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3" name="Picture 2">
            <a:extLst>
              <a:ext uri="{FF2B5EF4-FFF2-40B4-BE49-F238E27FC236}">
                <a16:creationId xmlns:a16="http://schemas.microsoft.com/office/drawing/2014/main" id="{EFA16894-0F40-F670-94D3-00B7BA318AC0}"/>
              </a:ext>
            </a:extLst>
          </p:cNvPr>
          <p:cNvPicPr>
            <a:picLocks noChangeAspect="1"/>
          </p:cNvPicPr>
          <p:nvPr/>
        </p:nvPicPr>
        <p:blipFill>
          <a:blip r:embed="rId3">
            <a:extLst>
              <a:ext uri="{28A0092B-C50C-407E-A947-70E740481C1C}">
                <a14:useLocalDpi xmlns:a14="http://schemas.microsoft.com/office/drawing/2010/main" val="0"/>
              </a:ext>
            </a:extLst>
          </a:blip>
          <a:srcRect r="60590" b="38583"/>
          <a:stretch/>
        </p:blipFill>
        <p:spPr>
          <a:xfrm>
            <a:off x="5490947" y="426394"/>
            <a:ext cx="4539543" cy="3582080"/>
          </a:xfrm>
          <a:prstGeom prst="rect">
            <a:avLst/>
          </a:prstGeom>
        </p:spPr>
      </p:pic>
      <p:pic>
        <p:nvPicPr>
          <p:cNvPr id="8" name="Picture 7">
            <a:extLst>
              <a:ext uri="{FF2B5EF4-FFF2-40B4-BE49-F238E27FC236}">
                <a16:creationId xmlns:a16="http://schemas.microsoft.com/office/drawing/2014/main" id="{26B4A8E6-3F02-889D-F413-6C03009E6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58" y="2506644"/>
            <a:ext cx="3914154" cy="3493654"/>
          </a:xfrm>
          <a:prstGeom prst="rect">
            <a:avLst/>
          </a:prstGeom>
        </p:spPr>
      </p:pic>
    </p:spTree>
    <p:extLst>
      <p:ext uri="{BB962C8B-B14F-4D97-AF65-F5344CB8AC3E}">
        <p14:creationId xmlns:p14="http://schemas.microsoft.com/office/powerpoint/2010/main" val="11979749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6" y="1275907"/>
            <a:ext cx="5914782" cy="4676837"/>
          </a:xfrm>
        </p:spPr>
        <p:txBody>
          <a:bodyPr anchor="ctr"/>
          <a:lstStyle/>
          <a:p>
            <a:r>
              <a:rPr lang="en-US" sz="1300" b="1" dirty="0"/>
              <a:t>Applicant consent</a:t>
            </a:r>
            <a:endParaRPr lang="en-US" sz="1300" i="1" u="sng" dirty="0"/>
          </a:p>
          <a:p>
            <a:r>
              <a:rPr lang="en-US" sz="1300" i="1" u="sng" dirty="0"/>
              <a:t>Disclosure system</a:t>
            </a:r>
          </a:p>
          <a:p>
            <a:pPr marL="342900" indent="-342900">
              <a:buFont typeface="+mj-lt"/>
              <a:buAutoNum type="arabicPeriod" startAt="27"/>
            </a:pPr>
            <a:r>
              <a:rPr lang="en-US" sz="1300" dirty="0"/>
              <a:t>Review the pre-filled information taken from your Digital ID and GO record. You’ll need to complete the following sections:</a:t>
            </a:r>
          </a:p>
          <a:p>
            <a:pPr marL="530860" lvl="3" indent="-171450"/>
            <a:r>
              <a:rPr lang="en-US" sz="1300" dirty="0"/>
              <a:t>Details of any names used during your lifetime – if you use the title </a:t>
            </a:r>
            <a:r>
              <a:rPr lang="en-US" sz="1300" dirty="0" err="1"/>
              <a:t>Ms</a:t>
            </a:r>
            <a:r>
              <a:rPr lang="en-US" sz="1300" dirty="0"/>
              <a:t>, </a:t>
            </a:r>
            <a:r>
              <a:rPr lang="en-US" sz="1300" dirty="0" err="1"/>
              <a:t>Mrs</a:t>
            </a:r>
            <a:r>
              <a:rPr lang="en-US" sz="1300" dirty="0"/>
              <a:t> or Dr you’ll be asked to declare surnames. If you haven’t changed your surname (just the tile), please enter the same surname with the month and year you changed your title.</a:t>
            </a:r>
            <a:endParaRPr lang="en-US" sz="1300" dirty="0">
              <a:cs typeface="Poppins"/>
            </a:endParaRPr>
          </a:p>
          <a:p>
            <a:pPr marL="530860" lvl="3" indent="-171450"/>
            <a:r>
              <a:rPr lang="en-US" sz="1300" dirty="0"/>
              <a:t>Your birth details.</a:t>
            </a:r>
            <a:endParaRPr lang="en-US" sz="1300" dirty="0">
              <a:cs typeface="Poppins"/>
            </a:endParaRPr>
          </a:p>
          <a:p>
            <a:pPr marL="530860" lvl="3" indent="-171450"/>
            <a:r>
              <a:rPr lang="en-US" sz="1300" dirty="0"/>
              <a:t>Other details.</a:t>
            </a:r>
            <a:endParaRPr lang="en-US" sz="1300" dirty="0">
              <a:cs typeface="Poppins"/>
            </a:endParaRPr>
          </a:p>
          <a:p>
            <a:pPr marL="530860" lvl="3" indent="-171450"/>
            <a:r>
              <a:rPr lang="en-US" sz="1300" dirty="0"/>
              <a:t>How long you’ve lived at your current address.</a:t>
            </a:r>
            <a:endParaRPr lang="en-US" sz="1300" dirty="0">
              <a:cs typeface="Poppins"/>
            </a:endParaRPr>
          </a:p>
          <a:p>
            <a:pPr marL="530860" lvl="3" indent="-171450"/>
            <a:r>
              <a:rPr lang="en-US" sz="1300" dirty="0"/>
              <a:t>Additional addresses if you’ve been living at your current address for less than 5 years.</a:t>
            </a:r>
            <a:endParaRPr lang="en-US" sz="1300" dirty="0">
              <a:cs typeface="Poppins"/>
            </a:endParaRPr>
          </a:p>
          <a:p>
            <a:pPr marL="530860" lvl="3" indent="-171450"/>
            <a:r>
              <a:rPr lang="en-US" sz="1300" dirty="0"/>
              <a:t>Your preferred contact telephone number.</a:t>
            </a:r>
            <a:endParaRPr lang="en-US" sz="1300" dirty="0">
              <a:cs typeface="Poppins"/>
            </a:endParaRPr>
          </a:p>
          <a:p>
            <a:pPr marL="530860" lvl="3" indent="-171450"/>
            <a:r>
              <a:rPr lang="en-US" sz="1300" dirty="0"/>
              <a:t>Criminal convictions, cautions, reprimands or final warnings.</a:t>
            </a:r>
            <a:endParaRPr lang="en-US" sz="1300" dirty="0">
              <a:cs typeface="Poppins"/>
            </a:endParaRPr>
          </a:p>
          <a:p>
            <a:pPr marL="342900" indent="-342900">
              <a:buFont typeface="+mj-lt"/>
              <a:buAutoNum type="arabicPeriod" startAt="28"/>
            </a:pPr>
            <a:r>
              <a:rPr lang="en-US" sz="1300" dirty="0"/>
              <a:t>Once completed click the green ‘Proceed’ button to submit your application to the DBS. The application process is now complete.</a:t>
            </a:r>
            <a:endParaRPr lang="en-US" sz="1300" b="1" dirty="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17</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10" name="Picture 9">
            <a:extLst>
              <a:ext uri="{FF2B5EF4-FFF2-40B4-BE49-F238E27FC236}">
                <a16:creationId xmlns:a16="http://schemas.microsoft.com/office/drawing/2014/main" id="{FF35350A-0B88-0E16-5217-89DE6623B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820" y="220928"/>
            <a:ext cx="5415524" cy="2910513"/>
          </a:xfrm>
          <a:prstGeom prst="rect">
            <a:avLst/>
          </a:prstGeom>
        </p:spPr>
      </p:pic>
      <p:pic>
        <p:nvPicPr>
          <p:cNvPr id="11" name="Content Placeholder 4" descr="A screenshot of a computer screen&#10;&#10;Description automatically generated">
            <a:extLst>
              <a:ext uri="{FF2B5EF4-FFF2-40B4-BE49-F238E27FC236}">
                <a16:creationId xmlns:a16="http://schemas.microsoft.com/office/drawing/2014/main" id="{8E194347-3C46-A6E1-431B-C6CC7C71C973}"/>
              </a:ext>
            </a:extLst>
          </p:cNvPr>
          <p:cNvPicPr>
            <a:picLocks noChangeAspect="1"/>
          </p:cNvPicPr>
          <p:nvPr/>
        </p:nvPicPr>
        <p:blipFill>
          <a:blip r:embed="rId3">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lc="http://schemas.openxmlformats.org/drawingml/2006/lockedCanvas" id="{4D479EC8-B025-0524-BB43-03D259EEB995}"/>
              </a:ext>
            </a:extLst>
          </a:blip>
          <a:stretch>
            <a:fillRect/>
          </a:stretch>
        </p:blipFill>
        <p:spPr>
          <a:xfrm>
            <a:off x="7347098" y="2758183"/>
            <a:ext cx="4391194" cy="3250456"/>
          </a:xfrm>
          <a:prstGeom prst="rect">
            <a:avLst/>
          </a:prstGeom>
        </p:spPr>
      </p:pic>
    </p:spTree>
    <p:extLst>
      <p:ext uri="{BB962C8B-B14F-4D97-AF65-F5344CB8AC3E}">
        <p14:creationId xmlns:p14="http://schemas.microsoft.com/office/powerpoint/2010/main" val="23047348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8948-36B2-0E37-41F6-ED27AD11C99B}"/>
              </a:ext>
            </a:extLst>
          </p:cNvPr>
          <p:cNvSpPr>
            <a:spLocks noGrp="1"/>
          </p:cNvSpPr>
          <p:nvPr>
            <p:ph type="title"/>
          </p:nvPr>
        </p:nvSpPr>
        <p:spPr>
          <a:xfrm>
            <a:off x="407987" y="404813"/>
            <a:ext cx="7949140" cy="1008062"/>
          </a:xfrm>
        </p:spPr>
        <p:txBody>
          <a:bodyPr/>
          <a:lstStyle/>
          <a:p>
            <a:r>
              <a:rPr lang="en-GB" sz="4000" kern="100" dirty="0">
                <a:latin typeface="Poppins"/>
                <a:ea typeface="Calibri"/>
                <a:cs typeface="Times New Roman"/>
              </a:rPr>
              <a:t>What's</a:t>
            </a:r>
            <a:r>
              <a:rPr lang="en-GB" sz="4000" b="1" kern="100" dirty="0">
                <a:effectLst/>
                <a:latin typeface="Poppins"/>
                <a:ea typeface="Calibri"/>
                <a:cs typeface="Times New Roman"/>
              </a:rPr>
              <a:t> digital ID verification</a:t>
            </a:r>
            <a:r>
              <a:rPr lang="en-GB" sz="4000" kern="100" dirty="0">
                <a:latin typeface="Poppins"/>
                <a:ea typeface="Calibri"/>
                <a:cs typeface="Times New Roman"/>
              </a:rPr>
              <a:t>?</a:t>
            </a:r>
            <a:br>
              <a:rPr lang="en-GB" sz="4000" kern="100" dirty="0">
                <a:effectLst/>
                <a:latin typeface="Poppins" panose="00000500000000000000" pitchFamily="2" charset="0"/>
                <a:ea typeface="Calibri" panose="020F0502020204030204" pitchFamily="34" charset="0"/>
                <a:cs typeface="Times New Roman" panose="02020603050405020304" pitchFamily="18" charset="0"/>
              </a:rPr>
            </a:br>
            <a:endParaRPr lang="en-GB" sz="11500" dirty="0"/>
          </a:p>
        </p:txBody>
      </p:sp>
      <p:sp>
        <p:nvSpPr>
          <p:cNvPr id="4" name="Slide Number Placeholder 3">
            <a:extLst>
              <a:ext uri="{FF2B5EF4-FFF2-40B4-BE49-F238E27FC236}">
                <a16:creationId xmlns:a16="http://schemas.microsoft.com/office/drawing/2014/main" id="{DDD440BC-0919-7FB4-043F-B29959619BA3}"/>
              </a:ext>
            </a:extLst>
          </p:cNvPr>
          <p:cNvSpPr>
            <a:spLocks noGrp="1"/>
          </p:cNvSpPr>
          <p:nvPr>
            <p:ph type="sldNum" sz="quarter" idx="12"/>
          </p:nvPr>
        </p:nvSpPr>
        <p:spPr/>
        <p:txBody>
          <a:bodyPr/>
          <a:lstStyle/>
          <a:p>
            <a:fld id="{CBA53E11-492D-48B3-9F9B-09541CA2A39A}" type="slidenum">
              <a:rPr lang="en-GB" smtClean="0"/>
              <a:pPr/>
              <a:t>2</a:t>
            </a:fld>
            <a:endParaRPr lang="en-GB"/>
          </a:p>
        </p:txBody>
      </p:sp>
      <p:sp>
        <p:nvSpPr>
          <p:cNvPr id="5" name="Text Placeholder 4">
            <a:extLst>
              <a:ext uri="{FF2B5EF4-FFF2-40B4-BE49-F238E27FC236}">
                <a16:creationId xmlns:a16="http://schemas.microsoft.com/office/drawing/2014/main" id="{E47603E4-2ED6-B2AE-F375-975E0C8D35B6}"/>
              </a:ext>
            </a:extLst>
          </p:cNvPr>
          <p:cNvSpPr>
            <a:spLocks noGrp="1"/>
          </p:cNvSpPr>
          <p:nvPr>
            <p:ph type="body" sz="quarter" idx="13"/>
          </p:nvPr>
        </p:nvSpPr>
        <p:spPr>
          <a:xfrm>
            <a:off x="407988" y="1200673"/>
            <a:ext cx="9588887" cy="4261494"/>
          </a:xfrm>
        </p:spPr>
        <p:txBody>
          <a:bodyPr anchor="ctr"/>
          <a:lstStyle/>
          <a:p>
            <a:pPr>
              <a:lnSpc>
                <a:spcPct val="107000"/>
              </a:lnSpc>
              <a:spcAft>
                <a:spcPts val="800"/>
              </a:spcAft>
            </a:pPr>
            <a:r>
              <a:rPr lang="en-GB" kern="100" dirty="0">
                <a:effectLst/>
                <a:latin typeface="Poppins"/>
                <a:ea typeface="Calibri"/>
                <a:cs typeface="Times New Roman"/>
              </a:rPr>
              <a:t>Digital ID verification is a service that has been approved by the UK government for people to electronically verify their original identity documents for a DBS application. </a:t>
            </a:r>
            <a:br>
              <a:rPr lang="en-GB" kern="100" dirty="0">
                <a:latin typeface="Poppins"/>
                <a:ea typeface="Calibri"/>
                <a:cs typeface="Times New Roman"/>
              </a:rPr>
            </a:br>
            <a:endParaRPr lang="en-GB" kern="100" dirty="0">
              <a:effectLst/>
              <a:latin typeface="Poppins"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Poppins"/>
                <a:ea typeface="Calibri"/>
                <a:cs typeface="Times New Roman"/>
              </a:rPr>
              <a:t>For Girlguiding </a:t>
            </a:r>
            <a:r>
              <a:rPr lang="en-GB" kern="100" dirty="0">
                <a:latin typeface="Poppins"/>
                <a:ea typeface="Calibri"/>
                <a:cs typeface="Times New Roman"/>
              </a:rPr>
              <a:t>it</a:t>
            </a:r>
            <a:r>
              <a:rPr lang="en-GB" kern="100" dirty="0">
                <a:effectLst/>
                <a:latin typeface="Poppins"/>
                <a:ea typeface="Calibri"/>
                <a:cs typeface="Times New Roman"/>
              </a:rPr>
              <a:t> </a:t>
            </a:r>
            <a:r>
              <a:rPr lang="en-GB" kern="100" dirty="0">
                <a:latin typeface="Poppins"/>
                <a:ea typeface="Calibri"/>
                <a:cs typeface="Times New Roman"/>
              </a:rPr>
              <a:t>means</a:t>
            </a:r>
            <a:r>
              <a:rPr lang="en-GB" kern="100" dirty="0">
                <a:effectLst/>
                <a:latin typeface="Poppins"/>
                <a:ea typeface="Calibri"/>
                <a:cs typeface="Times New Roman"/>
              </a:rPr>
              <a:t> that new and existing volunteers in England and Wales can verify their identity without the need to meet with or have their ID verified by a Girlguiding ID verifier.</a:t>
            </a:r>
            <a:br>
              <a:rPr lang="en-GB" kern="100" dirty="0">
                <a:latin typeface="Poppins"/>
                <a:ea typeface="Calibri"/>
                <a:cs typeface="Times New Roman"/>
              </a:rPr>
            </a:br>
            <a:endParaRPr lang="en-GB" kern="100" dirty="0">
              <a:latin typeface="Poppins"/>
              <a:ea typeface="Calibri"/>
              <a:cs typeface="Times New Roman"/>
            </a:endParaRPr>
          </a:p>
          <a:p>
            <a:pPr>
              <a:lnSpc>
                <a:spcPct val="107000"/>
              </a:lnSpc>
              <a:spcAft>
                <a:spcPts val="800"/>
              </a:spcAft>
            </a:pPr>
            <a:r>
              <a:rPr lang="en-GB" kern="100">
                <a:latin typeface="Poppins"/>
                <a:ea typeface="Calibri"/>
                <a:cs typeface="Times New Roman"/>
              </a:rPr>
              <a:t>This</a:t>
            </a:r>
            <a:r>
              <a:rPr lang="en-GB" kern="100">
                <a:effectLst/>
                <a:latin typeface="Poppins"/>
                <a:ea typeface="Calibri"/>
                <a:cs typeface="Times New Roman"/>
              </a:rPr>
              <a:t> </a:t>
            </a:r>
            <a:r>
              <a:rPr lang="en-GB" kern="100">
                <a:latin typeface="Poppins"/>
                <a:ea typeface="Calibri"/>
                <a:cs typeface="Times New Roman"/>
              </a:rPr>
              <a:t>is </a:t>
            </a:r>
            <a:r>
              <a:rPr lang="en-GB" kern="100">
                <a:effectLst/>
                <a:latin typeface="Poppins"/>
                <a:ea typeface="Calibri"/>
                <a:cs typeface="Times New Roman"/>
              </a:rPr>
              <a:t>an optional self-serve process for the </a:t>
            </a:r>
            <a:r>
              <a:rPr lang="en-GB" kern="100" dirty="0">
                <a:effectLst/>
                <a:latin typeface="Poppins"/>
                <a:ea typeface="Calibri"/>
                <a:cs typeface="Times New Roman"/>
              </a:rPr>
              <a:t>volunteer.</a:t>
            </a:r>
          </a:p>
        </p:txBody>
      </p:sp>
    </p:spTree>
    <p:extLst>
      <p:ext uri="{BB962C8B-B14F-4D97-AF65-F5344CB8AC3E}">
        <p14:creationId xmlns:p14="http://schemas.microsoft.com/office/powerpoint/2010/main" val="30435503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4BB57BE-EE2B-DA54-AA8B-49A9C5E348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035" y="2454549"/>
            <a:ext cx="11081335" cy="3241292"/>
          </a:xfrm>
          <a:prstGeom prst="rect">
            <a:avLst/>
          </a:prstGeom>
          <a:noFill/>
        </p:spPr>
      </p:pic>
      <p:sp>
        <p:nvSpPr>
          <p:cNvPr id="4" name="Slide Number Placeholder 3">
            <a:extLst>
              <a:ext uri="{FF2B5EF4-FFF2-40B4-BE49-F238E27FC236}">
                <a16:creationId xmlns:a16="http://schemas.microsoft.com/office/drawing/2014/main" id="{98E95CAC-E2E8-78B1-FE59-0B19C5E76007}"/>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3</a:t>
            </a:fld>
            <a:endParaRPr lang="en-GB"/>
          </a:p>
        </p:txBody>
      </p:sp>
      <p:sp>
        <p:nvSpPr>
          <p:cNvPr id="8" name="TextBox 7">
            <a:extLst>
              <a:ext uri="{FF2B5EF4-FFF2-40B4-BE49-F238E27FC236}">
                <a16:creationId xmlns:a16="http://schemas.microsoft.com/office/drawing/2014/main" id="{8A2CEF4A-58AA-18BC-886B-FBEA793EFC83}"/>
              </a:ext>
            </a:extLst>
          </p:cNvPr>
          <p:cNvSpPr txBox="1"/>
          <p:nvPr/>
        </p:nvSpPr>
        <p:spPr>
          <a:xfrm>
            <a:off x="407989" y="1272518"/>
            <a:ext cx="11376024" cy="1411340"/>
          </a:xfrm>
          <a:prstGeom prst="rect">
            <a:avLst/>
          </a:prstGeom>
          <a:noFill/>
        </p:spPr>
        <p:txBody>
          <a:bodyPr wrap="square" lIns="0" tIns="0" rIns="0" bIns="0" rtlCol="0" anchor="ctr">
            <a:noAutofit/>
          </a:bodyPr>
          <a:lstStyle/>
          <a:p>
            <a:r>
              <a:rPr lang="en-GB" sz="1400" kern="100" dirty="0">
                <a:latin typeface="Poppins" panose="00000500000000000000" pitchFamily="2" charset="0"/>
                <a:ea typeface="Calibri" panose="020F0502020204030204" pitchFamily="34" charset="0"/>
                <a:cs typeface="Times New Roman" panose="02020603050405020304" pitchFamily="18" charset="0"/>
              </a:rPr>
              <a:t>Volunteers will</a:t>
            </a:r>
            <a:r>
              <a:rPr lang="en-GB" sz="1400" kern="100" dirty="0">
                <a:effectLst/>
                <a:latin typeface="Poppins" panose="00000500000000000000" pitchFamily="2" charset="0"/>
                <a:ea typeface="Calibri" panose="020F0502020204030204" pitchFamily="34" charset="0"/>
                <a:cs typeface="Times New Roman" panose="02020603050405020304" pitchFamily="18" charset="0"/>
              </a:rPr>
              <a:t> need to submit their original ID documents by scanning them into an app provided by Atlantic Data, who are our existing service provider for Girlguiding’s DBS disclosure system and are an approved identity service provider (IDSP).  </a:t>
            </a:r>
          </a:p>
          <a:p>
            <a:endParaRPr lang="en-GB" sz="1400" kern="100" dirty="0">
              <a:latin typeface="Poppins" panose="00000500000000000000" pitchFamily="2" charset="0"/>
              <a:ea typeface="Calibri" panose="020F0502020204030204" pitchFamily="34" charset="0"/>
              <a:cs typeface="Times New Roman" panose="02020603050405020304" pitchFamily="18" charset="0"/>
            </a:endParaRPr>
          </a:p>
          <a:p>
            <a:r>
              <a:rPr lang="en-GB" sz="1400" kern="100" dirty="0">
                <a:latin typeface="Poppins" panose="00000500000000000000" pitchFamily="2" charset="0"/>
                <a:ea typeface="Calibri" panose="020F0502020204030204" pitchFamily="34" charset="0"/>
                <a:cs typeface="Times New Roman" panose="02020603050405020304" pitchFamily="18" charset="0"/>
              </a:rPr>
              <a:t>Below y</a:t>
            </a:r>
            <a:r>
              <a:rPr lang="en-GB" sz="1400" kern="100" dirty="0">
                <a:effectLst/>
                <a:latin typeface="Poppins" panose="00000500000000000000" pitchFamily="2" charset="0"/>
                <a:ea typeface="Calibri" panose="020F0502020204030204" pitchFamily="34" charset="0"/>
                <a:cs typeface="Times New Roman" panose="02020603050405020304" pitchFamily="18" charset="0"/>
              </a:rPr>
              <a:t>ou can see the steps using the app to register for a digital ID </a:t>
            </a:r>
            <a:r>
              <a:rPr lang="en-GB" sz="1400" kern="100" dirty="0">
                <a:latin typeface="Poppins" panose="00000500000000000000" pitchFamily="2" charset="0"/>
                <a:ea typeface="Calibri" panose="020F0502020204030204" pitchFamily="34" charset="0"/>
                <a:cs typeface="Times New Roman" panose="02020603050405020304" pitchFamily="18" charset="0"/>
              </a:rPr>
              <a:t>to confirm an identity for a DBS application</a:t>
            </a:r>
            <a:r>
              <a:rPr lang="en-GB" sz="1400" kern="100" dirty="0">
                <a:effectLst/>
                <a:latin typeface="Poppins" panose="00000500000000000000" pitchFamily="2" charset="0"/>
                <a:ea typeface="Calibri" panose="020F0502020204030204" pitchFamily="34" charset="0"/>
                <a:cs typeface="Times New Roman" panose="02020603050405020304" pitchFamily="18" charset="0"/>
              </a:rPr>
              <a:t>.</a:t>
            </a:r>
            <a:endParaRPr lang="en-GB" sz="1400" dirty="0">
              <a:solidFill>
                <a:schemeClr val="tx2"/>
              </a:solidFill>
            </a:endParaRPr>
          </a:p>
        </p:txBody>
      </p:sp>
      <p:sp>
        <p:nvSpPr>
          <p:cNvPr id="9" name="Text Placeholder 6">
            <a:extLst>
              <a:ext uri="{FF2B5EF4-FFF2-40B4-BE49-F238E27FC236}">
                <a16:creationId xmlns:a16="http://schemas.microsoft.com/office/drawing/2014/main" id="{09FB5678-DF1B-35F6-BA64-56ADBFE171A2}"/>
              </a:ext>
            </a:extLst>
          </p:cNvPr>
          <p:cNvSpPr txBox="1">
            <a:spLocks/>
          </p:cNvSpPr>
          <p:nvPr/>
        </p:nvSpPr>
        <p:spPr>
          <a:xfrm>
            <a:off x="407988" y="877231"/>
            <a:ext cx="5383212" cy="3952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 for a digital ID</a:t>
            </a:r>
          </a:p>
        </p:txBody>
      </p:sp>
      <p:sp>
        <p:nvSpPr>
          <p:cNvPr id="13" name="Title 2">
            <a:extLst>
              <a:ext uri="{FF2B5EF4-FFF2-40B4-BE49-F238E27FC236}">
                <a16:creationId xmlns:a16="http://schemas.microsoft.com/office/drawing/2014/main" id="{C45AA096-F64A-5B2B-D216-080DCD88BFAF}"/>
              </a:ext>
            </a:extLst>
          </p:cNvPr>
          <p:cNvSpPr>
            <a:spLocks noGrp="1"/>
          </p:cNvSpPr>
          <p:nvPr>
            <p:ph type="title"/>
          </p:nvPr>
        </p:nvSpPr>
        <p:spPr>
          <a:xfrm>
            <a:off x="407988" y="404813"/>
            <a:ext cx="5383212" cy="395287"/>
          </a:xfrm>
        </p:spPr>
        <p:txBody>
          <a:bodyPr/>
          <a:lstStyle/>
          <a:p>
            <a:r>
              <a:rPr lang="en-GB" dirty="0"/>
              <a:t>Digital ID verification</a:t>
            </a:r>
          </a:p>
        </p:txBody>
      </p:sp>
    </p:spTree>
    <p:extLst>
      <p:ext uri="{BB962C8B-B14F-4D97-AF65-F5344CB8AC3E}">
        <p14:creationId xmlns:p14="http://schemas.microsoft.com/office/powerpoint/2010/main" val="10337961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passport&#10;&#10;Description automatically generated">
            <a:extLst>
              <a:ext uri="{FF2B5EF4-FFF2-40B4-BE49-F238E27FC236}">
                <a16:creationId xmlns:a16="http://schemas.microsoft.com/office/drawing/2014/main" id="{2ED43C17-4435-8D1A-AB43-DDA88347B4C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467" r="16539"/>
          <a:stretch/>
        </p:blipFill>
        <p:spPr>
          <a:xfrm>
            <a:off x="6096001" y="10"/>
            <a:ext cx="6096000" cy="6165840"/>
          </a:xfrm>
          <a:noFill/>
        </p:spPr>
      </p:pic>
      <p:sp>
        <p:nvSpPr>
          <p:cNvPr id="3" name="Title 2">
            <a:extLst>
              <a:ext uri="{FF2B5EF4-FFF2-40B4-BE49-F238E27FC236}">
                <a16:creationId xmlns:a16="http://schemas.microsoft.com/office/drawing/2014/main" id="{3C489A3D-37E9-B889-2CC2-507F2361055B}"/>
              </a:ext>
            </a:extLst>
          </p:cNvPr>
          <p:cNvSpPr>
            <a:spLocks noGrp="1"/>
          </p:cNvSpPr>
          <p:nvPr>
            <p:ph type="title"/>
          </p:nvPr>
        </p:nvSpPr>
        <p:spPr>
          <a:xfrm>
            <a:off x="407988" y="404813"/>
            <a:ext cx="5383212" cy="395287"/>
          </a:xfrm>
        </p:spPr>
        <p:txBody>
          <a:bodyPr anchor="t">
            <a:normAutofit/>
          </a:bodyPr>
          <a:lstStyle/>
          <a:p>
            <a:r>
              <a:rPr lang="en-GB" dirty="0"/>
              <a:t>Digital ID verification</a:t>
            </a:r>
          </a:p>
        </p:txBody>
      </p:sp>
      <p:sp>
        <p:nvSpPr>
          <p:cNvPr id="4" name="Content Placeholder 3">
            <a:extLst>
              <a:ext uri="{FF2B5EF4-FFF2-40B4-BE49-F238E27FC236}">
                <a16:creationId xmlns:a16="http://schemas.microsoft.com/office/drawing/2014/main" id="{CCC570F5-4B65-B24F-6C1A-51F1C54547F0}"/>
              </a:ext>
            </a:extLst>
          </p:cNvPr>
          <p:cNvSpPr>
            <a:spLocks noGrp="1"/>
          </p:cNvSpPr>
          <p:nvPr>
            <p:ph sz="half" idx="1"/>
          </p:nvPr>
        </p:nvSpPr>
        <p:spPr>
          <a:xfrm>
            <a:off x="407988" y="1412875"/>
            <a:ext cx="5383212" cy="4464050"/>
          </a:xfrm>
        </p:spPr>
        <p:txBody>
          <a:bodyPr vert="horz" lIns="0" tIns="0" rIns="0" bIns="0" rtlCol="0" anchor="t">
            <a:normAutofit lnSpcReduction="10000"/>
          </a:bodyPr>
          <a:lstStyle/>
          <a:p>
            <a:pPr marL="171450" indent="-171450">
              <a:spcAft>
                <a:spcPts val="800"/>
              </a:spcAft>
              <a:buFont typeface="Arial" panose="020B0604020202020204" pitchFamily="34" charset="0"/>
              <a:buChar char="•"/>
            </a:pPr>
            <a:r>
              <a:rPr lang="en-GB" kern="100" dirty="0">
                <a:effectLst/>
              </a:rPr>
              <a:t>A smartphone with front and back camera and NFC</a:t>
            </a:r>
            <a:r>
              <a:rPr lang="en-GB" kern="100" dirty="0"/>
              <a:t>*.</a:t>
            </a:r>
            <a:endParaRPr lang="en-GB" kern="100" dirty="0">
              <a:effectLst/>
            </a:endParaRPr>
          </a:p>
          <a:p>
            <a:pPr marL="171450" indent="-171450">
              <a:spcAft>
                <a:spcPts val="800"/>
              </a:spcAft>
              <a:buFont typeface="Arial" panose="020B0604020202020204" pitchFamily="34" charset="0"/>
              <a:buChar char="•"/>
            </a:pPr>
            <a:r>
              <a:rPr lang="en-GB" kern="100" dirty="0">
                <a:effectLst/>
              </a:rPr>
              <a:t>An internet connection.</a:t>
            </a:r>
          </a:p>
          <a:p>
            <a:pPr marL="171450" indent="-171450">
              <a:spcAft>
                <a:spcPts val="800"/>
              </a:spcAft>
              <a:buFont typeface="Arial" panose="020B0604020202020204" pitchFamily="34" charset="0"/>
              <a:buChar char="•"/>
            </a:pPr>
            <a:r>
              <a:rPr lang="en-GB" kern="100" dirty="0"/>
              <a:t>A c</a:t>
            </a:r>
            <a:r>
              <a:rPr lang="en-GB" kern="100" dirty="0">
                <a:effectLst/>
              </a:rPr>
              <a:t>urrent UK address.</a:t>
            </a:r>
          </a:p>
          <a:p>
            <a:pPr marL="171450" indent="-171450">
              <a:spcAft>
                <a:spcPts val="800"/>
              </a:spcAft>
              <a:buFont typeface="Arial" panose="020B0604020202020204" pitchFamily="34" charset="0"/>
              <a:buChar char="•"/>
            </a:pPr>
            <a:r>
              <a:rPr lang="en-GB" kern="100" dirty="0">
                <a:effectLst/>
              </a:rPr>
              <a:t>Photo ID, such as passport with biometric chip, photocard driving </a:t>
            </a:r>
            <a:r>
              <a:rPr lang="en-GB" kern="100" dirty="0"/>
              <a:t>licence</a:t>
            </a:r>
            <a:r>
              <a:rPr lang="en-GB" kern="100" dirty="0">
                <a:effectLst/>
              </a:rPr>
              <a:t> or other photo ID. </a:t>
            </a:r>
            <a:endParaRPr lang="en-GB" kern="100" dirty="0">
              <a:effectLst/>
              <a:cs typeface="Poppins"/>
            </a:endParaRPr>
          </a:p>
          <a:p>
            <a:pPr marL="171450" indent="-171450">
              <a:spcAft>
                <a:spcPts val="800"/>
              </a:spcAft>
              <a:buFont typeface="Arial" panose="020B0604020202020204" pitchFamily="34" charset="0"/>
              <a:buChar char="•"/>
            </a:pPr>
            <a:r>
              <a:rPr lang="en-GB" kern="100" dirty="0">
                <a:effectLst/>
              </a:rPr>
              <a:t>Proof of your address, such as a bank statement or utility bill. </a:t>
            </a:r>
          </a:p>
          <a:p>
            <a:endParaRPr lang="en-GB" dirty="0"/>
          </a:p>
          <a:p>
            <a:endParaRPr lang="en-GB" dirty="0">
              <a:cs typeface="Poppins"/>
            </a:endParaRPr>
          </a:p>
          <a:p>
            <a:endParaRPr lang="en-GB" dirty="0">
              <a:cs typeface="Poppins"/>
            </a:endParaRPr>
          </a:p>
          <a:p>
            <a:endParaRPr lang="en-GB" dirty="0">
              <a:cs typeface="Poppins"/>
            </a:endParaRPr>
          </a:p>
          <a:p>
            <a:endParaRPr lang="en-GB" dirty="0">
              <a:cs typeface="Poppins"/>
            </a:endParaRPr>
          </a:p>
          <a:p>
            <a:endParaRPr lang="en-GB" dirty="0">
              <a:cs typeface="Poppins"/>
            </a:endParaRPr>
          </a:p>
          <a:p>
            <a:endParaRPr lang="en-GB" dirty="0">
              <a:cs typeface="Poppins"/>
            </a:endParaRPr>
          </a:p>
          <a:p>
            <a:r>
              <a:rPr lang="en-GB" sz="1200" i="1" dirty="0">
                <a:cs typeface="Poppins"/>
              </a:rPr>
              <a:t>*Near-field connection – the technology in our smartphones used to connect to other electronic products/devices and make contactless payments and travel. </a:t>
            </a:r>
            <a:r>
              <a:rPr lang="en-GB" sz="1200" i="1" dirty="0">
                <a:solidFill>
                  <a:srgbClr val="161B4E"/>
                </a:solidFill>
                <a:cs typeface="Poppins"/>
              </a:rPr>
              <a:t>You can check or enable your NFC within your device's settings.</a:t>
            </a:r>
          </a:p>
        </p:txBody>
      </p:sp>
      <p:sp>
        <p:nvSpPr>
          <p:cNvPr id="6" name="Slide Number Placeholder 5">
            <a:extLst>
              <a:ext uri="{FF2B5EF4-FFF2-40B4-BE49-F238E27FC236}">
                <a16:creationId xmlns:a16="http://schemas.microsoft.com/office/drawing/2014/main" id="{FD1EB2CE-861B-DA36-0EE6-993419DA7C3E}"/>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4</a:t>
            </a:fld>
            <a:endParaRPr lang="en-GB"/>
          </a:p>
        </p:txBody>
      </p:sp>
      <p:sp>
        <p:nvSpPr>
          <p:cNvPr id="7" name="Text Placeholder 6">
            <a:extLst>
              <a:ext uri="{FF2B5EF4-FFF2-40B4-BE49-F238E27FC236}">
                <a16:creationId xmlns:a16="http://schemas.microsoft.com/office/drawing/2014/main" id="{9FF22744-B8F1-B193-17AE-8B919B43C947}"/>
              </a:ext>
            </a:extLst>
          </p:cNvPr>
          <p:cNvSpPr>
            <a:spLocks noGrp="1"/>
          </p:cNvSpPr>
          <p:nvPr>
            <p:ph type="body" sz="quarter" idx="13"/>
          </p:nvPr>
        </p:nvSpPr>
        <p:spPr>
          <a:xfrm>
            <a:off x="407989" y="800100"/>
            <a:ext cx="5383212" cy="395287"/>
          </a:xfrm>
        </p:spPr>
        <p:txBody>
          <a:bodyPr>
            <a:normAutofit/>
          </a:bodyPr>
          <a:lstStyle/>
          <a:p>
            <a:r>
              <a:rPr lang="en-GB" dirty="0"/>
              <a:t>What you’ll need</a:t>
            </a:r>
          </a:p>
        </p:txBody>
      </p:sp>
    </p:spTree>
    <p:extLst>
      <p:ext uri="{BB962C8B-B14F-4D97-AF65-F5344CB8AC3E}">
        <p14:creationId xmlns:p14="http://schemas.microsoft.com/office/powerpoint/2010/main" val="39454236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70755" y="1195387"/>
            <a:ext cx="11526714" cy="1440935"/>
          </a:xfrm>
        </p:spPr>
        <p:txBody>
          <a:bodyPr anchor="ctr"/>
          <a:lstStyle/>
          <a:p>
            <a:r>
              <a:rPr lang="en-GB" sz="2000" i="1" u="sng" dirty="0"/>
              <a:t>Disclosure system </a:t>
            </a:r>
            <a:endParaRPr lang="en-GB" sz="2000" dirty="0"/>
          </a:p>
          <a:p>
            <a:pPr marL="342900" indent="-342900">
              <a:buFont typeface="+mj-lt"/>
              <a:buAutoNum type="arabicPeriod"/>
            </a:pPr>
            <a:r>
              <a:rPr lang="en-GB" sz="2000" dirty="0"/>
              <a:t>You’ll receive an email with a link to start your DBS application on the disclosure system</a:t>
            </a:r>
          </a:p>
          <a:p>
            <a:pPr marL="342900" indent="-342900">
              <a:buFont typeface="+mj-lt"/>
              <a:buAutoNum type="arabicPeriod"/>
            </a:pPr>
            <a:r>
              <a:rPr lang="en-GB" sz="2000" dirty="0"/>
              <a:t>Activate your account and then log in</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vert="horz" lIns="0" tIns="0" rIns="0" bIns="0" rtlCol="0" anchor="t">
            <a:noAutofit/>
          </a:bodyPr>
          <a:lstStyle/>
          <a:p>
            <a:r>
              <a:rPr lang="en-GB" dirty="0"/>
              <a:t>Volunteer process – Get started</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19" name="Picture 18">
            <a:extLst>
              <a:ext uri="{FF2B5EF4-FFF2-40B4-BE49-F238E27FC236}">
                <a16:creationId xmlns:a16="http://schemas.microsoft.com/office/drawing/2014/main" id="{9D9FE74A-F445-4EDB-6246-87BBF2D39AA6}"/>
              </a:ext>
            </a:extLst>
          </p:cNvPr>
          <p:cNvPicPr>
            <a:picLocks noChangeAspect="1"/>
          </p:cNvPicPr>
          <p:nvPr/>
        </p:nvPicPr>
        <p:blipFill>
          <a:blip r:embed="rId2"/>
          <a:stretch>
            <a:fillRect/>
          </a:stretch>
        </p:blipFill>
        <p:spPr>
          <a:xfrm>
            <a:off x="470755" y="2395728"/>
            <a:ext cx="4552102" cy="3423181"/>
          </a:xfrm>
          <a:prstGeom prst="rect">
            <a:avLst/>
          </a:prstGeom>
        </p:spPr>
      </p:pic>
      <p:pic>
        <p:nvPicPr>
          <p:cNvPr id="20" name="Picture 19">
            <a:extLst>
              <a:ext uri="{FF2B5EF4-FFF2-40B4-BE49-F238E27FC236}">
                <a16:creationId xmlns:a16="http://schemas.microsoft.com/office/drawing/2014/main" id="{75F66CBC-BE45-FC60-500F-A3E1843FF246}"/>
              </a:ext>
            </a:extLst>
          </p:cNvPr>
          <p:cNvPicPr>
            <a:picLocks noChangeAspect="1"/>
          </p:cNvPicPr>
          <p:nvPr/>
        </p:nvPicPr>
        <p:blipFill>
          <a:blip r:embed="rId3"/>
          <a:stretch>
            <a:fillRect/>
          </a:stretch>
        </p:blipFill>
        <p:spPr>
          <a:xfrm>
            <a:off x="5785958" y="2395729"/>
            <a:ext cx="5146100" cy="3662172"/>
          </a:xfrm>
          <a:prstGeom prst="rect">
            <a:avLst/>
          </a:prstGeom>
        </p:spPr>
      </p:pic>
    </p:spTree>
    <p:extLst>
      <p:ext uri="{BB962C8B-B14F-4D97-AF65-F5344CB8AC3E}">
        <p14:creationId xmlns:p14="http://schemas.microsoft.com/office/powerpoint/2010/main" val="30467689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08125" y="1445908"/>
            <a:ext cx="5938464" cy="4468813"/>
          </a:xfrm>
        </p:spPr>
        <p:txBody>
          <a:bodyPr anchor="ctr"/>
          <a:lstStyle/>
          <a:p>
            <a:r>
              <a:rPr lang="en-GB" sz="2400" i="1" u="sng" dirty="0"/>
              <a:t>Disclosure system </a:t>
            </a:r>
            <a:endParaRPr lang="en-GB" sz="2400" dirty="0"/>
          </a:p>
          <a:p>
            <a:pPr marL="342900" indent="-342900">
              <a:buFont typeface="+mj-lt"/>
              <a:buAutoNum type="arabicPeriod" startAt="3"/>
            </a:pPr>
            <a:r>
              <a:rPr lang="en-GB" sz="2400" dirty="0"/>
              <a:t>Confirm your details. If they’re correct, </a:t>
            </a:r>
            <a:r>
              <a:rPr lang="en-US" sz="2400" dirty="0"/>
              <a:t>click the green ‘Complete Application Now’ button. If not, email </a:t>
            </a:r>
            <a:r>
              <a:rPr lang="en-US" sz="2400" dirty="0">
                <a:hlinkClick r:id="rId2"/>
              </a:rPr>
              <a:t>disclosures@girlguiding.org.uk</a:t>
            </a:r>
            <a:r>
              <a:rPr lang="en-US" sz="2400" dirty="0"/>
              <a:t>.</a:t>
            </a:r>
          </a:p>
          <a:p>
            <a:pPr marL="342900" indent="-342900">
              <a:buFont typeface="+mj-lt"/>
              <a:buAutoNum type="arabicPeriod" startAt="4"/>
            </a:pPr>
            <a:r>
              <a:rPr lang="en-US" sz="2400" dirty="0"/>
              <a:t>Read the guidance on the next screen before clicking the green ‘Proceed’ button. </a:t>
            </a:r>
          </a:p>
          <a:p>
            <a:pPr marL="342900" indent="-342900">
              <a:buFont typeface="+mj-lt"/>
              <a:buAutoNum type="arabicPeriod" startAt="4"/>
            </a:pPr>
            <a:r>
              <a:rPr lang="en-US" sz="2400" dirty="0"/>
              <a:t>To be eligible for a digital ID you must have a current UK address. Select ‘Yes’ and proceed. If not, you'll need to complete a Manual ID verification.</a:t>
            </a:r>
            <a:endParaRPr lang="en-GB" sz="2400" dirty="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4" name="Picture 3">
            <a:extLst>
              <a:ext uri="{FF2B5EF4-FFF2-40B4-BE49-F238E27FC236}">
                <a16:creationId xmlns:a16="http://schemas.microsoft.com/office/drawing/2014/main" id="{927D15A6-8F73-E693-EE4F-055A7F4AF049}"/>
              </a:ext>
            </a:extLst>
          </p:cNvPr>
          <p:cNvPicPr>
            <a:picLocks noChangeAspect="1"/>
          </p:cNvPicPr>
          <p:nvPr/>
        </p:nvPicPr>
        <p:blipFill>
          <a:blip r:embed="rId3"/>
          <a:srcRect l="1" t="7072" r="58488" b="66319"/>
          <a:stretch/>
        </p:blipFill>
        <p:spPr>
          <a:xfrm>
            <a:off x="6409219" y="395795"/>
            <a:ext cx="4901620" cy="1599184"/>
          </a:xfrm>
          <a:prstGeom prst="rect">
            <a:avLst/>
          </a:prstGeom>
        </p:spPr>
      </p:pic>
      <p:sp>
        <p:nvSpPr>
          <p:cNvPr id="8" name="Content Placeholder 2">
            <a:extLst>
              <a:ext uri="{FF2B5EF4-FFF2-40B4-BE49-F238E27FC236}">
                <a16:creationId xmlns:a16="http://schemas.microsoft.com/office/drawing/2014/main" id="{ADC82298-AAA9-19FE-30F0-61D87C58F6B5}"/>
              </a:ext>
            </a:extLst>
          </p:cNvPr>
          <p:cNvSpPr txBox="1">
            <a:spLocks/>
          </p:cNvSpPr>
          <p:nvPr/>
        </p:nvSpPr>
        <p:spPr>
          <a:xfrm>
            <a:off x="521809" y="3844560"/>
            <a:ext cx="5269392" cy="142906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endParaRPr lang="en-GB" dirty="0"/>
          </a:p>
        </p:txBody>
      </p:sp>
      <p:pic>
        <p:nvPicPr>
          <p:cNvPr id="10" name="Picture 9">
            <a:extLst>
              <a:ext uri="{FF2B5EF4-FFF2-40B4-BE49-F238E27FC236}">
                <a16:creationId xmlns:a16="http://schemas.microsoft.com/office/drawing/2014/main" id="{FB5C143D-31C5-D166-7D60-3BF869EA0247}"/>
              </a:ext>
            </a:extLst>
          </p:cNvPr>
          <p:cNvPicPr>
            <a:picLocks noChangeAspect="1"/>
          </p:cNvPicPr>
          <p:nvPr/>
        </p:nvPicPr>
        <p:blipFill>
          <a:blip r:embed="rId4"/>
          <a:srcRect t="1" r="50444" b="33293"/>
          <a:stretch/>
        </p:blipFill>
        <p:spPr>
          <a:xfrm>
            <a:off x="6696458" y="2175751"/>
            <a:ext cx="4327142" cy="3736195"/>
          </a:xfrm>
          <a:prstGeom prst="rect">
            <a:avLst/>
          </a:prstGeom>
        </p:spPr>
      </p:pic>
    </p:spTree>
    <p:extLst>
      <p:ext uri="{BB962C8B-B14F-4D97-AF65-F5344CB8AC3E}">
        <p14:creationId xmlns:p14="http://schemas.microsoft.com/office/powerpoint/2010/main" val="14219545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3" name="Content Placeholder 2">
            <a:extLst>
              <a:ext uri="{FF2B5EF4-FFF2-40B4-BE49-F238E27FC236}">
                <a16:creationId xmlns:a16="http://schemas.microsoft.com/office/drawing/2014/main" id="{8101CD93-8724-4D08-0BC6-A989E323B533}"/>
              </a:ext>
            </a:extLst>
          </p:cNvPr>
          <p:cNvSpPr>
            <a:spLocks noGrp="1"/>
          </p:cNvSpPr>
          <p:nvPr>
            <p:ph sz="half" idx="1"/>
          </p:nvPr>
        </p:nvSpPr>
        <p:spPr>
          <a:xfrm>
            <a:off x="470755" y="1017588"/>
            <a:ext cx="11526714" cy="1429060"/>
          </a:xfrm>
        </p:spPr>
        <p:txBody>
          <a:bodyPr anchor="ctr"/>
          <a:lstStyle/>
          <a:p>
            <a:r>
              <a:rPr lang="en-GB" sz="1800" i="1" u="sng" dirty="0"/>
              <a:t>Disclosure system </a:t>
            </a:r>
            <a:endParaRPr lang="en-GB" sz="1800" dirty="0"/>
          </a:p>
          <a:p>
            <a:pPr marL="342900" indent="-342900">
              <a:buFont typeface="+mj-lt"/>
              <a:buAutoNum type="arabicPeriod" startAt="6"/>
            </a:pPr>
            <a:r>
              <a:rPr lang="en-US" sz="1800" dirty="0"/>
              <a:t>Scan or tap the QR code to open your App store or Google Play store to download the Atlantic Data Digital ID app. </a:t>
            </a:r>
            <a:endParaRPr lang="en-GB" sz="1800" dirty="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11" name="Picture 10">
            <a:extLst>
              <a:ext uri="{FF2B5EF4-FFF2-40B4-BE49-F238E27FC236}">
                <a16:creationId xmlns:a16="http://schemas.microsoft.com/office/drawing/2014/main" id="{9C1D9383-BA6D-3102-903B-BDD86B2CF8BD}"/>
              </a:ext>
            </a:extLst>
          </p:cNvPr>
          <p:cNvPicPr>
            <a:picLocks noChangeAspect="1"/>
          </p:cNvPicPr>
          <p:nvPr/>
        </p:nvPicPr>
        <p:blipFill>
          <a:blip r:embed="rId2"/>
          <a:stretch>
            <a:fillRect/>
          </a:stretch>
        </p:blipFill>
        <p:spPr>
          <a:xfrm>
            <a:off x="364489" y="2303046"/>
            <a:ext cx="5731510" cy="3672840"/>
          </a:xfrm>
          <a:prstGeom prst="rect">
            <a:avLst/>
          </a:prstGeom>
        </p:spPr>
      </p:pic>
      <p:pic>
        <p:nvPicPr>
          <p:cNvPr id="12" name="Picture 11">
            <a:extLst>
              <a:ext uri="{FF2B5EF4-FFF2-40B4-BE49-F238E27FC236}">
                <a16:creationId xmlns:a16="http://schemas.microsoft.com/office/drawing/2014/main" id="{27E85D13-08EB-3927-068E-301ECB225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643" y="2319288"/>
            <a:ext cx="2948798" cy="3689082"/>
          </a:xfrm>
          <a:prstGeom prst="rect">
            <a:avLst/>
          </a:prstGeom>
        </p:spPr>
      </p:pic>
      <p:pic>
        <p:nvPicPr>
          <p:cNvPr id="13" name="Picture 12">
            <a:extLst>
              <a:ext uri="{FF2B5EF4-FFF2-40B4-BE49-F238E27FC236}">
                <a16:creationId xmlns:a16="http://schemas.microsoft.com/office/drawing/2014/main" id="{F1B2D7A8-E708-8F1E-A093-40FE85F8F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7601" y="2375113"/>
            <a:ext cx="2936134" cy="3528705"/>
          </a:xfrm>
          <a:prstGeom prst="rect">
            <a:avLst/>
          </a:prstGeom>
        </p:spPr>
      </p:pic>
    </p:spTree>
    <p:extLst>
      <p:ext uri="{BB962C8B-B14F-4D97-AF65-F5344CB8AC3E}">
        <p14:creationId xmlns:p14="http://schemas.microsoft.com/office/powerpoint/2010/main" val="12622216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407987" y="1474787"/>
            <a:ext cx="11542713" cy="2933460"/>
          </a:xfrm>
        </p:spPr>
        <p:txBody>
          <a:bodyPr anchor="ctr"/>
          <a:lstStyle/>
          <a:p>
            <a:endParaRPr lang="en-GB" sz="2000" i="1" dirty="0"/>
          </a:p>
          <a:p>
            <a:endParaRPr lang="en-GB" sz="2000" i="1" dirty="0"/>
          </a:p>
          <a:p>
            <a:r>
              <a:rPr lang="en-GB" sz="2000" b="1" dirty="0"/>
              <a:t>Registration</a:t>
            </a:r>
            <a:endParaRPr lang="en-GB" sz="2000" i="1" dirty="0"/>
          </a:p>
          <a:p>
            <a:r>
              <a:rPr lang="en-GB" sz="2000" i="1" u="sng" dirty="0"/>
              <a:t>Atlantic Data app</a:t>
            </a:r>
          </a:p>
          <a:p>
            <a:pPr marL="342900" indent="-342900">
              <a:buFont typeface="+mj-lt"/>
              <a:buAutoNum type="arabicPeriod" startAt="7"/>
            </a:pPr>
            <a:r>
              <a:rPr lang="en-US" sz="2000" dirty="0"/>
              <a:t>You’ll now need to follow the on-screen steps to register the app. You’ll need to:</a:t>
            </a:r>
          </a:p>
          <a:p>
            <a:pPr marL="285750" indent="-285750">
              <a:buFont typeface="Arial" panose="020B0604020202020204" pitchFamily="34" charset="0"/>
              <a:buChar char="•"/>
            </a:pPr>
            <a:r>
              <a:rPr lang="en-US" sz="2000" dirty="0"/>
              <a:t>Agree to the consent statement</a:t>
            </a:r>
          </a:p>
          <a:p>
            <a:pPr marL="285750" indent="-285750">
              <a:buFont typeface="Arial" panose="020B0604020202020204" pitchFamily="34" charset="0"/>
              <a:buChar char="•"/>
            </a:pPr>
            <a:r>
              <a:rPr lang="en-US" sz="2000" dirty="0"/>
              <a:t>Register your mobile number to your Digital ID</a:t>
            </a:r>
          </a:p>
          <a:p>
            <a:pPr marL="285750" indent="-285750">
              <a:buFont typeface="Arial" panose="020B0604020202020204" pitchFamily="34" charset="0"/>
              <a:buChar char="•"/>
            </a:pPr>
            <a:r>
              <a:rPr lang="en-US" sz="2000" dirty="0"/>
              <a:t>Enter the verification code sent to your mobile number</a:t>
            </a:r>
          </a:p>
          <a:p>
            <a:pPr marL="285750" indent="-285750">
              <a:buFont typeface="Arial" panose="020B0604020202020204" pitchFamily="34" charset="0"/>
              <a:buChar char="•"/>
            </a:pPr>
            <a:r>
              <a:rPr lang="en-US" sz="2000" dirty="0"/>
              <a:t>Set a 4-digit security passcode</a:t>
            </a:r>
          </a:p>
          <a:p>
            <a:pPr marL="285750" indent="-285750">
              <a:buFont typeface="Arial" panose="020B0604020202020204" pitchFamily="34" charset="0"/>
              <a:buChar char="•"/>
            </a:pPr>
            <a:r>
              <a:rPr lang="en-US" sz="2000" dirty="0"/>
              <a:t>Take a 3D scan of your face – You may be asked to enable your device’s camera and will need to follow the on-screen guidance – for example,  move closer or hold steady</a:t>
            </a:r>
          </a:p>
          <a:p>
            <a:r>
              <a:rPr lang="en-US" sz="2000" b="1" dirty="0"/>
              <a:t>TIP</a:t>
            </a:r>
            <a:r>
              <a:rPr lang="en-US" sz="2000" dirty="0"/>
              <a:t>: You may need to try this a few times to get it right. For steadiness you can try propping your mobile up, or leaning it against a surface.</a:t>
            </a:r>
            <a:endParaRPr lang="en-GB" sz="2000" dirty="0"/>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8</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spTree>
    <p:extLst>
      <p:ext uri="{BB962C8B-B14F-4D97-AF65-F5344CB8AC3E}">
        <p14:creationId xmlns:p14="http://schemas.microsoft.com/office/powerpoint/2010/main" val="29252832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0C45-AF66-8896-DE7D-33464AF825F5}"/>
              </a:ext>
            </a:extLst>
          </p:cNvPr>
          <p:cNvSpPr>
            <a:spLocks noGrp="1"/>
          </p:cNvSpPr>
          <p:nvPr>
            <p:ph type="title"/>
          </p:nvPr>
        </p:nvSpPr>
        <p:spPr/>
        <p:txBody>
          <a:bodyPr/>
          <a:lstStyle/>
          <a:p>
            <a:r>
              <a:rPr lang="en-GB" dirty="0"/>
              <a:t>Digital ID verification</a:t>
            </a:r>
          </a:p>
        </p:txBody>
      </p:sp>
      <p:sp>
        <p:nvSpPr>
          <p:cNvPr id="4" name="Content Placeholder 3">
            <a:extLst>
              <a:ext uri="{FF2B5EF4-FFF2-40B4-BE49-F238E27FC236}">
                <a16:creationId xmlns:a16="http://schemas.microsoft.com/office/drawing/2014/main" id="{A6C289AB-1721-9771-2520-9346BCCDA211}"/>
              </a:ext>
            </a:extLst>
          </p:cNvPr>
          <p:cNvSpPr>
            <a:spLocks noGrp="1"/>
          </p:cNvSpPr>
          <p:nvPr>
            <p:ph sz="half" idx="2"/>
          </p:nvPr>
        </p:nvSpPr>
        <p:spPr>
          <a:xfrm>
            <a:off x="190500" y="1590674"/>
            <a:ext cx="7488012" cy="737350"/>
          </a:xfrm>
        </p:spPr>
        <p:txBody>
          <a:bodyPr anchor="ctr"/>
          <a:lstStyle/>
          <a:p>
            <a:r>
              <a:rPr lang="en-GB" sz="2000" b="1" dirty="0"/>
              <a:t>Registration</a:t>
            </a:r>
            <a:endParaRPr lang="en-GB" sz="2000" i="1" u="sng" dirty="0"/>
          </a:p>
          <a:p>
            <a:r>
              <a:rPr lang="en-GB" sz="2000" i="1" u="sng" dirty="0"/>
              <a:t>Atlantic Data app</a:t>
            </a:r>
          </a:p>
        </p:txBody>
      </p:sp>
      <p:sp>
        <p:nvSpPr>
          <p:cNvPr id="6" name="Slide Number Placeholder 5">
            <a:extLst>
              <a:ext uri="{FF2B5EF4-FFF2-40B4-BE49-F238E27FC236}">
                <a16:creationId xmlns:a16="http://schemas.microsoft.com/office/drawing/2014/main" id="{B90EDAFD-3773-C0D2-C5A6-7B57E03A7BB4}"/>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7" name="Text Placeholder 6">
            <a:extLst>
              <a:ext uri="{FF2B5EF4-FFF2-40B4-BE49-F238E27FC236}">
                <a16:creationId xmlns:a16="http://schemas.microsoft.com/office/drawing/2014/main" id="{D909028A-1BD9-8575-7717-802E3C015C36}"/>
              </a:ext>
            </a:extLst>
          </p:cNvPr>
          <p:cNvSpPr>
            <a:spLocks noGrp="1"/>
          </p:cNvSpPr>
          <p:nvPr>
            <p:ph type="body" sz="quarter" idx="13"/>
          </p:nvPr>
        </p:nvSpPr>
        <p:spPr/>
        <p:txBody>
          <a:bodyPr/>
          <a:lstStyle/>
          <a:p>
            <a:r>
              <a:rPr lang="en-GB" dirty="0"/>
              <a:t>Volunteer process</a:t>
            </a:r>
          </a:p>
        </p:txBody>
      </p:sp>
      <p:sp>
        <p:nvSpPr>
          <p:cNvPr id="9" name="TextBox 8">
            <a:extLst>
              <a:ext uri="{FF2B5EF4-FFF2-40B4-BE49-F238E27FC236}">
                <a16:creationId xmlns:a16="http://schemas.microsoft.com/office/drawing/2014/main" id="{B12678D6-4612-3BED-36D2-DA80F6BA3382}"/>
              </a:ext>
            </a:extLst>
          </p:cNvPr>
          <p:cNvSpPr txBox="1"/>
          <p:nvPr/>
        </p:nvSpPr>
        <p:spPr>
          <a:xfrm>
            <a:off x="-723900" y="5572125"/>
            <a:ext cx="914400" cy="914400"/>
          </a:xfrm>
          <a:prstGeom prst="rect">
            <a:avLst/>
          </a:prstGeom>
          <a:noFill/>
        </p:spPr>
        <p:txBody>
          <a:bodyPr wrap="none" lIns="0" tIns="0" rIns="0" bIns="0" rtlCol="0">
            <a:noAutofit/>
          </a:bodyPr>
          <a:lstStyle/>
          <a:p>
            <a:pPr algn="l"/>
            <a:endParaRPr lang="en-GB" sz="1400" dirty="0">
              <a:solidFill>
                <a:schemeClr val="tx2"/>
              </a:solidFill>
            </a:endParaRPr>
          </a:p>
        </p:txBody>
      </p:sp>
      <p:pic>
        <p:nvPicPr>
          <p:cNvPr id="3" name="Picture 2">
            <a:extLst>
              <a:ext uri="{FF2B5EF4-FFF2-40B4-BE49-F238E27FC236}">
                <a16:creationId xmlns:a16="http://schemas.microsoft.com/office/drawing/2014/main" id="{DEE04059-E34C-765B-CA0E-73F53B523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6354" y="1901157"/>
            <a:ext cx="1894758" cy="4097835"/>
          </a:xfrm>
          <a:prstGeom prst="rect">
            <a:avLst/>
          </a:prstGeom>
        </p:spPr>
      </p:pic>
      <p:pic>
        <p:nvPicPr>
          <p:cNvPr id="8" name="Picture 7">
            <a:extLst>
              <a:ext uri="{FF2B5EF4-FFF2-40B4-BE49-F238E27FC236}">
                <a16:creationId xmlns:a16="http://schemas.microsoft.com/office/drawing/2014/main" id="{EC434ACD-975F-0D76-FD52-982C8174C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450" y="1849201"/>
            <a:ext cx="1894757" cy="4096476"/>
          </a:xfrm>
          <a:prstGeom prst="rect">
            <a:avLst/>
          </a:prstGeom>
        </p:spPr>
      </p:pic>
      <p:pic>
        <p:nvPicPr>
          <p:cNvPr id="10" name="Picture 9">
            <a:extLst>
              <a:ext uri="{FF2B5EF4-FFF2-40B4-BE49-F238E27FC236}">
                <a16:creationId xmlns:a16="http://schemas.microsoft.com/office/drawing/2014/main" id="{C8808EE7-D403-CA61-AEB3-910AD4219E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875" y="1848367"/>
            <a:ext cx="1894757" cy="4097310"/>
          </a:xfrm>
          <a:prstGeom prst="rect">
            <a:avLst/>
          </a:prstGeom>
        </p:spPr>
      </p:pic>
      <p:pic>
        <p:nvPicPr>
          <p:cNvPr id="11" name="Picture 10">
            <a:extLst>
              <a:ext uri="{FF2B5EF4-FFF2-40B4-BE49-F238E27FC236}">
                <a16:creationId xmlns:a16="http://schemas.microsoft.com/office/drawing/2014/main" id="{12E33C6F-7285-6745-7FFF-AE86786A1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5970" y="1848367"/>
            <a:ext cx="1894757" cy="4095386"/>
          </a:xfrm>
          <a:prstGeom prst="rect">
            <a:avLst/>
          </a:prstGeom>
        </p:spPr>
      </p:pic>
    </p:spTree>
    <p:extLst>
      <p:ext uri="{BB962C8B-B14F-4D97-AF65-F5344CB8AC3E}">
        <p14:creationId xmlns:p14="http://schemas.microsoft.com/office/powerpoint/2010/main" val="3732754288"/>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F0AB78BCFAA46B71518CE8B7E5F54" ma:contentTypeVersion="18" ma:contentTypeDescription="Create a new document." ma:contentTypeScope="" ma:versionID="ccfa1f79f4ceee03d6ee1e46305cc6df">
  <xsd:schema xmlns:xsd="http://www.w3.org/2001/XMLSchema" xmlns:xs="http://www.w3.org/2001/XMLSchema" xmlns:p="http://schemas.microsoft.com/office/2006/metadata/properties" xmlns:ns2="6b5d3f16-bed5-402a-adae-72bef0f31880" xmlns:ns3="efed1ce1-96fc-40f5-8d28-952639193e21" targetNamespace="http://schemas.microsoft.com/office/2006/metadata/properties" ma:root="true" ma:fieldsID="e894f438e26cd4ce3c7dd5a9d1060bbe" ns2:_="" ns3:_="">
    <xsd:import namespace="6b5d3f16-bed5-402a-adae-72bef0f31880"/>
    <xsd:import namespace="efed1ce1-96fc-40f5-8d28-952639193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d3f16-bed5-402a-adae-72bef0f318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8c7b42-a934-412a-b4e1-1b3c5af28e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ed1ce1-96fc-40f5-8d28-952639193e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631f76-0816-4a60-bd3b-403a062d29b1}" ma:internalName="TaxCatchAll" ma:showField="CatchAllData" ma:web="efed1ce1-96fc-40f5-8d28-952639193e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ed1ce1-96fc-40f5-8d28-952639193e21" xsi:nil="true"/>
    <lcf76f155ced4ddcb4097134ff3c332f xmlns="6b5d3f16-bed5-402a-adae-72bef0f318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B81C6C-6447-4032-8997-27E3A2CAF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d3f16-bed5-402a-adae-72bef0f31880"/>
    <ds:schemaRef ds:uri="efed1ce1-96fc-40f5-8d28-952639193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147A27-2C22-4E24-892D-CD1D2397D0C5}">
  <ds:schemaRefs>
    <ds:schemaRef ds:uri="http://schemas.microsoft.com/sharepoint/v3/contenttype/forms"/>
  </ds:schemaRefs>
</ds:datastoreItem>
</file>

<file path=customXml/itemProps3.xml><?xml version="1.0" encoding="utf-8"?>
<ds:datastoreItem xmlns:ds="http://schemas.openxmlformats.org/officeDocument/2006/customXml" ds:itemID="{6067E087-21A2-4857-99A9-406795604191}">
  <ds:schemaRefs>
    <ds:schemaRef ds:uri="http://schemas.microsoft.com/office/2006/metadata/properties"/>
    <ds:schemaRef ds:uri="http://schemas.microsoft.com/office/infopath/2007/PartnerControls"/>
    <ds:schemaRef ds:uri="efed1ce1-96fc-40f5-8d28-952639193e21"/>
    <ds:schemaRef ds:uri="6b5d3f16-bed5-402a-adae-72bef0f31880"/>
  </ds:schemaRefs>
</ds:datastoreItem>
</file>

<file path=docProps/app.xml><?xml version="1.0" encoding="utf-8"?>
<Properties xmlns="http://schemas.openxmlformats.org/officeDocument/2006/extended-properties" xmlns:vt="http://schemas.openxmlformats.org/officeDocument/2006/docPropsVTypes">
  <Template>Girlguiding PowerPoint template</Template>
  <TotalTime>0</TotalTime>
  <Words>1400</Words>
  <Application>Microsoft Office PowerPoint</Application>
  <PresentationFormat>Widescreen</PresentationFormat>
  <Paragraphs>144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Poppins</vt:lpstr>
      <vt:lpstr>Poppins SemiBold</vt:lpstr>
      <vt:lpstr>Zilla Slab</vt:lpstr>
      <vt:lpstr>Girlguiding PPT Theme</vt:lpstr>
      <vt:lpstr>PowerPoint Presentation</vt:lpstr>
      <vt:lpstr>What's digital ID verification? </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lpstr>Digital ID 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Melissa Buchanan</cp:lastModifiedBy>
  <cp:revision>146</cp:revision>
  <dcterms:created xsi:type="dcterms:W3CDTF">2023-03-06T15:54:53Z</dcterms:created>
  <dcterms:modified xsi:type="dcterms:W3CDTF">2024-11-01T10:31:27Z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0x010100ECEF0AB78BCFAA46B71518CE8B7E5F54</vt:lpwstr>
  </property>
  <property fmtid="{D5CDD505-2E9C-101B-9397-08002B2CF9AE}" pid="3" name="MediaServiceImageTags">
    <vt:lpwstr/>
  </property>
</Properties>
</file>