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1" r:id="rId3"/>
    <p:sldId id="272" r:id="rId4"/>
    <p:sldId id="273" r:id="rId5"/>
    <p:sldId id="274" r:id="rId6"/>
    <p:sldId id="275" r:id="rId7"/>
    <p:sldId id="264" r:id="rId8"/>
    <p:sldId id="265" r:id="rId9"/>
    <p:sldId id="278" r:id="rId10"/>
    <p:sldId id="277" r:id="rId11"/>
  </p:sldIdLst>
  <p:sldSz cx="9144000" cy="6858000" type="screen4x3"/>
  <p:notesSz cx="6781800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62"/>
    <a:srgbClr val="6273F0"/>
    <a:srgbClr val="BA0046"/>
    <a:srgbClr val="08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08" autoAdjust="0"/>
  </p:normalViewPr>
  <p:slideViewPr>
    <p:cSldViewPr>
      <p:cViewPr>
        <p:scale>
          <a:sx n="100" d="100"/>
          <a:sy n="10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pitchFamily="1" charset="0"/>
              </a:defRPr>
            </a:lvl1pPr>
          </a:lstStyle>
          <a:p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020" y="0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pitchFamily="1" charset="0"/>
              </a:defRPr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pitchFamily="1" charset="0"/>
              </a:defRPr>
            </a:lvl1pPr>
          </a:lstStyle>
          <a:p>
            <a:endParaRPr lang="en-GB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020" y="9430306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pitchFamily="1" charset="0"/>
              </a:defRPr>
            </a:lvl1pPr>
          </a:lstStyle>
          <a:p>
            <a:fld id="{DE90BAF3-7FC6-4EC0-8D01-5E618425BCB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pitchFamily="1" charset="0"/>
              </a:defRPr>
            </a:lvl1pPr>
          </a:lstStyle>
          <a:p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020" y="0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pitchFamily="1" charset="0"/>
              </a:defRPr>
            </a:lvl1pPr>
          </a:lstStyle>
          <a:p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240" y="4715153"/>
            <a:ext cx="497332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" pitchFamily="1" charset="0"/>
              </a:defRPr>
            </a:lvl1pPr>
          </a:lstStyle>
          <a:p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020" y="9430306"/>
            <a:ext cx="293878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" pitchFamily="1" charset="0"/>
              </a:defRPr>
            </a:lvl1pPr>
          </a:lstStyle>
          <a:p>
            <a:fld id="{52C3D114-79BB-4EE4-BC69-DC236BEF4F7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44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418" y="2684859"/>
            <a:ext cx="7107404" cy="851950"/>
          </a:xfrm>
        </p:spPr>
        <p:txBody>
          <a:bodyPr lIns="0" tIns="0" rIns="0" bIns="0"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17" y="3536809"/>
            <a:ext cx="7107405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0" i="0">
                <a:solidFill>
                  <a:srgbClr val="5087C7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6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chemeClr val="tx2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32" y="1084661"/>
            <a:ext cx="8386914" cy="455015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>
              <a:defRPr b="0" i="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4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5268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chemeClr val="bg2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idx="10"/>
          </p:nvPr>
        </p:nvSpPr>
        <p:spPr>
          <a:xfrm>
            <a:off x="4724548" y="1104383"/>
            <a:ext cx="4061968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chemeClr val="bg2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half" idx="11"/>
          </p:nvPr>
        </p:nvSpPr>
        <p:spPr>
          <a:xfrm>
            <a:off x="4724548" y="1744145"/>
            <a:ext cx="4061968" cy="3890670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4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76906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4701890" y="1104792"/>
            <a:ext cx="4108848" cy="45300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33832" y="1104792"/>
            <a:ext cx="4062974" cy="639762"/>
          </a:xfrm>
        </p:spPr>
        <p:txBody>
          <a:bodyPr lIns="0" tIns="0" rIns="0" bIns="0">
            <a:normAutofit/>
          </a:bodyPr>
          <a:lstStyle>
            <a:lvl1pPr>
              <a:buNone/>
              <a:defRPr sz="2400" b="1" i="0">
                <a:solidFill>
                  <a:schemeClr val="bg2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3832" y="1744554"/>
            <a:ext cx="4062974" cy="3890261"/>
          </a:xfrm>
        </p:spPr>
        <p:txBody>
          <a:bodyPr>
            <a:normAutofit/>
          </a:bodyPr>
          <a:lstStyle>
            <a:lvl1pPr>
              <a:defRPr sz="2400" b="0" i="0"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41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3832" y="274638"/>
            <a:ext cx="8386914" cy="553647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>
                <a:solidFill>
                  <a:schemeClr val="tx2"/>
                </a:solidFill>
                <a:latin typeface="TrebuchetMS-Bold"/>
                <a:cs typeface="TrebuchetMS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3388" y="1077913"/>
            <a:ext cx="8386762" cy="458946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929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3802804-A81D-4AA9-A32A-718F19C455D7}" type="datetime1">
              <a:rPr lang="en-GB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6BEF8A5-05F5-4A3F-A4D3-5E337702BAD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58855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40062"/>
                </a:solidFill>
                <a:effectLst/>
              </a:rPr>
              <a:t>Day Month Year</a:t>
            </a:r>
          </a:p>
          <a:p>
            <a:r>
              <a:rPr lang="en-US" sz="3200" b="1" dirty="0" smtClean="0">
                <a:solidFill>
                  <a:srgbClr val="C40062"/>
                </a:solidFill>
                <a:effectLst/>
              </a:rPr>
              <a:t>Venue</a:t>
            </a:r>
            <a:endParaRPr lang="en-US" sz="3200" b="1" dirty="0">
              <a:solidFill>
                <a:srgbClr val="C40062"/>
              </a:solidFill>
              <a:effectLst/>
            </a:endParaRPr>
          </a:p>
        </p:txBody>
      </p:sp>
      <p:pic>
        <p:nvPicPr>
          <p:cNvPr id="4" name="Picture 2" descr="C:\Users\susannah.hodge\AppData\Local\Microsoft\Windows\Temporary Internet Files\Content.Outlook\OMX11KMX\PlanningAndPrepari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200"/>
            <a:ext cx="904210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386914" cy="553647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32" y="2060848"/>
            <a:ext cx="8386914" cy="35739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www.girlguiding.org.uk/guidingmanual</a:t>
            </a:r>
            <a:endParaRPr lang="en-GB" sz="2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prstClr val="black"/>
                </a:solidFill>
                <a:latin typeface="Trebuchet MS" panose="020B0603020202020204" pitchFamily="34" charset="0"/>
              </a:rPr>
              <a:t>www.fco.gov.uk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prstClr val="black"/>
                </a:solidFill>
                <a:latin typeface="Trebuchet MS" panose="020B0603020202020204" pitchFamily="34" charset="0"/>
              </a:rPr>
              <a:t>www.fco.gov.uk &gt; Travel and living abroad&gt; Staying safe&gt; Locate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prstClr val="black"/>
                </a:solidFill>
                <a:latin typeface="Trebuchet MS" panose="020B0603020202020204" pitchFamily="34" charset="0"/>
              </a:rPr>
              <a:t>www.guidinginsurance.co.uk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prstClr val="black"/>
                </a:solidFill>
                <a:latin typeface="Trebuchet MS" panose="020B0603020202020204" pitchFamily="34" charset="0"/>
              </a:rPr>
              <a:t>www.ehic.org.uk</a:t>
            </a:r>
          </a:p>
          <a:p>
            <a:endParaRPr lang="en-GB" dirty="0"/>
          </a:p>
        </p:txBody>
      </p:sp>
      <p:pic>
        <p:nvPicPr>
          <p:cNvPr id="6" name="Picture 2" descr="C:\Users\susannah.hodge\AppData\Local\Microsoft\Windows\Temporary Internet Files\Content.Outlook\OMX11KMX\PlanningAndPrepari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0" y="187200"/>
            <a:ext cx="3283200" cy="1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386914" cy="553647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/>
              <a:t>Aim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86914" cy="3064419"/>
          </a:xfrm>
        </p:spPr>
        <p:txBody>
          <a:bodyPr/>
          <a:lstStyle/>
          <a:p>
            <a:pPr marL="0" lvl="0" indent="0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GB" dirty="0" smtClean="0">
                <a:solidFill>
                  <a:prstClr val="black"/>
                </a:solidFill>
              </a:rPr>
              <a:t>To </a:t>
            </a:r>
            <a:r>
              <a:rPr lang="en-GB" dirty="0">
                <a:solidFill>
                  <a:prstClr val="black"/>
                </a:solidFill>
              </a:rPr>
              <a:t>equip Leaders with the skills and knowledge to plan to take girls and young women abroad.</a:t>
            </a:r>
          </a:p>
          <a:p>
            <a:endParaRPr lang="en-GB" dirty="0"/>
          </a:p>
        </p:txBody>
      </p:sp>
      <p:pic>
        <p:nvPicPr>
          <p:cNvPr id="6" name="Picture 2" descr="C:\Users\susannah.hodge\AppData\Local\Microsoft\Windows\Temporary Internet Files\Content.Outlook\OMX11KMX\PlanningAndPrepari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0" y="187200"/>
            <a:ext cx="3283200" cy="1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86914" cy="5536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>Objectives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32" y="1700808"/>
            <a:ext cx="8386914" cy="3934006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200" dirty="0" smtClean="0"/>
              <a:t>The </a:t>
            </a:r>
            <a:r>
              <a:rPr lang="en-GB" sz="2200" dirty="0"/>
              <a:t>objectives of this session are to enable participants to:</a:t>
            </a:r>
          </a:p>
          <a:p>
            <a:r>
              <a:rPr lang="en-GB" sz="2200" dirty="0"/>
              <a:t>learn about required forms and qualifications </a:t>
            </a:r>
          </a:p>
          <a:p>
            <a:r>
              <a:rPr lang="en-GB" sz="2200" dirty="0"/>
              <a:t>consider budgeting for your trip</a:t>
            </a:r>
          </a:p>
          <a:p>
            <a:r>
              <a:rPr lang="en-GB" sz="2200" dirty="0"/>
              <a:t>consider the logistics of getting your group to and from the destination</a:t>
            </a:r>
          </a:p>
          <a:p>
            <a:r>
              <a:rPr lang="en-GB" sz="2200" dirty="0"/>
              <a:t>discuss insurance requirements</a:t>
            </a:r>
          </a:p>
          <a:p>
            <a:r>
              <a:rPr lang="en-GB" sz="2200" dirty="0"/>
              <a:t>manage your finances while in a foreign country.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2" descr="C:\Users\susannah.hodge\AppData\Local\Microsoft\Windows\Temporary Internet Files\Content.Outlook\OMX11KMX\PlanningAndPrepari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0" y="187200"/>
            <a:ext cx="3283200" cy="1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38439"/>
            <a:ext cx="8386914" cy="864096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Where </a:t>
            </a:r>
            <a:r>
              <a:rPr lang="en-GB" dirty="0"/>
              <a:t>does this session fit </a:t>
            </a:r>
            <a:r>
              <a:rPr lang="en-GB" dirty="0" smtClean="0"/>
              <a:t>into </a:t>
            </a:r>
            <a:r>
              <a:rPr lang="en-GB" dirty="0"/>
              <a:t>the Travelling Abroad Training Programme?</a:t>
            </a:r>
          </a:p>
        </p:txBody>
      </p:sp>
      <p:pic>
        <p:nvPicPr>
          <p:cNvPr id="5" name="Picture 2" descr="C:\Users\susannah.hodge\AppData\Local\Microsoft\Windows\Temporary Internet Files\Content.Outlook\OMX11KMX\PlanningAndPrepari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0" y="187200"/>
            <a:ext cx="3283200" cy="1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72830" y="2408985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/>
              </a:rPr>
              <a:t> Discovering International Guiding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2830" y="3013919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Made Easy…</a:t>
            </a:r>
            <a:endParaRPr lang="en-GB" dirty="0"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79651" y="3489105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40062"/>
                </a:solidFill>
                <a:effectLst/>
              </a:rPr>
              <a:t>Planning and Preparing</a:t>
            </a:r>
            <a:endParaRPr lang="en-GB" dirty="0">
              <a:solidFill>
                <a:srgbClr val="C40062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2830" y="3959718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Participants and Parents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79651" y="4456463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Leading and Evaluating</a:t>
            </a:r>
            <a:endParaRPr lang="en-GB" dirty="0">
              <a:effectLst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83596" y="5096273"/>
            <a:ext cx="6480720" cy="504056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Further Afield</a:t>
            </a:r>
            <a:endParaRPr lang="en-GB" dirty="0"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88904" y="2880001"/>
            <a:ext cx="6475412" cy="78279"/>
          </a:xfrm>
          <a:prstGeom prst="roundRect">
            <a:avLst/>
          </a:prstGeom>
          <a:solidFill>
            <a:srgbClr val="C4006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504034" y="4972421"/>
            <a:ext cx="6475412" cy="78279"/>
          </a:xfrm>
          <a:prstGeom prst="roundRect">
            <a:avLst/>
          </a:prstGeom>
          <a:solidFill>
            <a:srgbClr val="C4006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06788"/>
            <a:ext cx="8386914" cy="553647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First steps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3832" y="1556792"/>
            <a:ext cx="8386914" cy="4078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200" dirty="0" smtClean="0"/>
              <a:t>Your </a:t>
            </a:r>
            <a:r>
              <a:rPr lang="en-GB" sz="2200" dirty="0"/>
              <a:t>first steps should </a:t>
            </a:r>
            <a:r>
              <a:rPr lang="en-GB" sz="2200" dirty="0" smtClean="0"/>
              <a:t>be: 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t</a:t>
            </a:r>
            <a:r>
              <a:rPr lang="en-GB" sz="2200" dirty="0" smtClean="0"/>
              <a:t>alk </a:t>
            </a:r>
            <a:r>
              <a:rPr lang="en-GB" sz="2200" dirty="0"/>
              <a:t>to your </a:t>
            </a:r>
            <a:r>
              <a:rPr lang="en-GB" sz="2200" dirty="0" smtClean="0"/>
              <a:t>Commissioner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a</a:t>
            </a:r>
            <a:r>
              <a:rPr lang="en-GB" sz="2200" dirty="0" smtClean="0"/>
              <a:t>sk </a:t>
            </a:r>
            <a:r>
              <a:rPr lang="en-GB" sz="2200" dirty="0"/>
              <a:t>the girls where they would like to </a:t>
            </a:r>
            <a:r>
              <a:rPr lang="en-GB" sz="2200" dirty="0" smtClean="0"/>
              <a:t>go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t</a:t>
            </a:r>
            <a:r>
              <a:rPr lang="en-GB" sz="2200" dirty="0" smtClean="0"/>
              <a:t>alk </a:t>
            </a:r>
            <a:r>
              <a:rPr lang="en-GB" sz="2200" dirty="0"/>
              <a:t>to your International </a:t>
            </a:r>
            <a:r>
              <a:rPr lang="en-GB" sz="2200" dirty="0" smtClean="0"/>
              <a:t>Adviser at Division/County/Region level as appropriate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s</a:t>
            </a:r>
            <a:r>
              <a:rPr lang="en-GB" sz="2200" dirty="0" smtClean="0"/>
              <a:t>eek advice from Leaders who have been on a similar trip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a</a:t>
            </a:r>
            <a:r>
              <a:rPr lang="en-GB" sz="2200" dirty="0" smtClean="0"/>
              <a:t>sk </a:t>
            </a:r>
            <a:r>
              <a:rPr lang="en-GB" sz="2200" dirty="0"/>
              <a:t>a group who have </a:t>
            </a:r>
            <a:r>
              <a:rPr lang="en-GB" sz="2200" dirty="0" smtClean="0"/>
              <a:t>enjoyed a similar trip to give </a:t>
            </a:r>
            <a:r>
              <a:rPr lang="en-GB" sz="2200" dirty="0"/>
              <a:t>a </a:t>
            </a:r>
            <a:r>
              <a:rPr lang="en-GB" sz="2200" dirty="0" smtClean="0"/>
              <a:t>presentation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h</a:t>
            </a:r>
            <a:r>
              <a:rPr lang="en-GB" sz="2200" dirty="0" smtClean="0"/>
              <a:t>old </a:t>
            </a:r>
            <a:r>
              <a:rPr lang="en-GB" sz="2200" dirty="0"/>
              <a:t>your own presentation </a:t>
            </a:r>
            <a:r>
              <a:rPr lang="en-GB" sz="2200" dirty="0" smtClean="0"/>
              <a:t>for your </a:t>
            </a:r>
            <a:r>
              <a:rPr lang="en-GB" sz="2200" dirty="0"/>
              <a:t>group and involve </a:t>
            </a:r>
            <a:r>
              <a:rPr lang="en-GB" sz="2200" dirty="0" smtClean="0"/>
              <a:t>parents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h</a:t>
            </a:r>
            <a:r>
              <a:rPr lang="en-GB" sz="2200" dirty="0" smtClean="0"/>
              <a:t>old meetings for parents to get an idea of how popular the trip might be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GB" sz="2200" dirty="0"/>
              <a:t>d</a:t>
            </a:r>
            <a:r>
              <a:rPr lang="en-GB" sz="2200" dirty="0" smtClean="0"/>
              <a:t>iscuss what qualifications are required.</a:t>
            </a:r>
            <a:endParaRPr lang="en-GB" sz="2200" dirty="0"/>
          </a:p>
          <a:p>
            <a:endParaRPr lang="en-GB" sz="2000" dirty="0"/>
          </a:p>
        </p:txBody>
      </p:sp>
      <p:pic>
        <p:nvPicPr>
          <p:cNvPr id="7" name="Picture 2" descr="C:\Users\susannah.hodge\AppData\Local\Microsoft\Windows\Temporary Internet Files\Content.Outlook\OMX11KMX\PlanningAndPrepari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0" y="187200"/>
            <a:ext cx="3283200" cy="1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684" cy="115212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What activities are not permissible under Girlguiding guidance	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3832" y="1772816"/>
            <a:ext cx="4061968" cy="3861999"/>
          </a:xfrm>
        </p:spPr>
        <p:txBody>
          <a:bodyPr/>
          <a:lstStyle/>
          <a:p>
            <a:r>
              <a:rPr lang="en-GB" dirty="0" smtClean="0"/>
              <a:t>Scuba diving – </a:t>
            </a:r>
            <a:r>
              <a:rPr lang="en-GB" b="1" dirty="0" smtClean="0"/>
              <a:t>Yes</a:t>
            </a:r>
          </a:p>
          <a:p>
            <a:r>
              <a:rPr lang="en-GB" dirty="0" smtClean="0"/>
              <a:t>Bungee jumping – </a:t>
            </a:r>
            <a:r>
              <a:rPr lang="en-GB" b="1" dirty="0" smtClean="0"/>
              <a:t>No</a:t>
            </a:r>
          </a:p>
          <a:p>
            <a:r>
              <a:rPr lang="en-GB" dirty="0" smtClean="0"/>
              <a:t>Snorkelling – </a:t>
            </a:r>
            <a:r>
              <a:rPr lang="en-GB" b="1" dirty="0" smtClean="0"/>
              <a:t>Yes</a:t>
            </a:r>
          </a:p>
          <a:p>
            <a:r>
              <a:rPr lang="en-GB" dirty="0" smtClean="0"/>
              <a:t>Abseiling – </a:t>
            </a:r>
            <a:r>
              <a:rPr lang="en-GB" b="1" dirty="0" smtClean="0"/>
              <a:t>Yes</a:t>
            </a:r>
          </a:p>
          <a:p>
            <a:r>
              <a:rPr lang="en-GB" dirty="0" smtClean="0"/>
              <a:t>White-water rafting – </a:t>
            </a:r>
            <a:r>
              <a:rPr lang="en-GB" b="1" dirty="0" smtClean="0"/>
              <a:t>Yes(age restriction)</a:t>
            </a:r>
          </a:p>
          <a:p>
            <a:r>
              <a:rPr lang="en-GB" dirty="0" smtClean="0"/>
              <a:t>Elephant and camel riding - </a:t>
            </a:r>
            <a:r>
              <a:rPr lang="en-GB" b="1" dirty="0" smtClean="0"/>
              <a:t>Yes</a:t>
            </a:r>
            <a:endParaRPr lang="en-GB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>
          <a:xfrm>
            <a:off x="4724548" y="1772816"/>
            <a:ext cx="4061968" cy="3861999"/>
          </a:xfrm>
        </p:spPr>
        <p:txBody>
          <a:bodyPr/>
          <a:lstStyle/>
          <a:p>
            <a:r>
              <a:rPr lang="en-GB" dirty="0" smtClean="0"/>
              <a:t>Quad biking on public roads – </a:t>
            </a:r>
            <a:r>
              <a:rPr lang="en-GB" b="1" dirty="0" smtClean="0"/>
              <a:t>No</a:t>
            </a:r>
          </a:p>
          <a:p>
            <a:r>
              <a:rPr lang="en-GB" dirty="0" smtClean="0"/>
              <a:t>Laser tag – </a:t>
            </a:r>
            <a:r>
              <a:rPr lang="en-GB" b="1" dirty="0" smtClean="0"/>
              <a:t>No</a:t>
            </a:r>
          </a:p>
          <a:p>
            <a:r>
              <a:rPr lang="en-GB" dirty="0" smtClean="0"/>
              <a:t>Rifle shooting – </a:t>
            </a:r>
            <a:r>
              <a:rPr lang="en-GB" b="1" dirty="0" smtClean="0"/>
              <a:t>Yes</a:t>
            </a:r>
          </a:p>
          <a:p>
            <a:r>
              <a:rPr lang="en-GB" dirty="0" smtClean="0"/>
              <a:t>Gymnastics – </a:t>
            </a:r>
            <a:r>
              <a:rPr lang="en-GB" b="1" dirty="0" smtClean="0"/>
              <a:t>Yes</a:t>
            </a:r>
          </a:p>
          <a:p>
            <a:r>
              <a:rPr lang="en-GB" dirty="0" smtClean="0"/>
              <a:t>Martial arts – </a:t>
            </a:r>
            <a:r>
              <a:rPr lang="en-GB" b="1" dirty="0" smtClean="0"/>
              <a:t>Yes</a:t>
            </a:r>
          </a:p>
          <a:p>
            <a:r>
              <a:rPr lang="en-GB" dirty="0" smtClean="0"/>
              <a:t>Hang-gliding – </a:t>
            </a:r>
            <a:r>
              <a:rPr lang="en-GB" b="1" dirty="0" smtClean="0"/>
              <a:t>No</a:t>
            </a:r>
          </a:p>
          <a:p>
            <a:r>
              <a:rPr lang="en-GB" dirty="0" smtClean="0"/>
              <a:t>Paintball – </a:t>
            </a:r>
            <a:r>
              <a:rPr lang="en-GB" b="1" dirty="0" smtClean="0"/>
              <a:t>No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313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 t="8661" r="21702" b="14843"/>
          <a:stretch/>
        </p:blipFill>
        <p:spPr bwMode="auto">
          <a:xfrm>
            <a:off x="1984442" y="136187"/>
            <a:ext cx="5303066" cy="561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6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t="8435" r="21116" b="11977"/>
          <a:stretch/>
        </p:blipFill>
        <p:spPr bwMode="auto">
          <a:xfrm>
            <a:off x="1923058" y="71919"/>
            <a:ext cx="5182707" cy="57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86914" cy="553647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5" name="Picture 2" descr="C:\Users\susannah.hodge\AppData\Local\Microsoft\Windows\Temporary Internet Files\Content.Outlook\OMX11KMX\PlanningAndPrepari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0" y="187200"/>
            <a:ext cx="3283200" cy="1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61470" y="2200095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/>
              </a:rPr>
              <a:t> Discovering International Guiding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1470" y="2805029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Made Easy…</a:t>
            </a:r>
            <a:endParaRPr lang="en-GB" dirty="0"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8291" y="3280215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40062"/>
                </a:solidFill>
                <a:effectLst/>
              </a:rPr>
              <a:t>Planning and Preparing</a:t>
            </a:r>
            <a:endParaRPr lang="en-GB" dirty="0">
              <a:solidFill>
                <a:srgbClr val="C40062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61470" y="3750828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Participants and Parents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68291" y="4247573"/>
            <a:ext cx="6475412" cy="396044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Leading and Evaluating</a:t>
            </a:r>
            <a:endParaRPr lang="en-GB" dirty="0">
              <a:effectLst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72236" y="4887383"/>
            <a:ext cx="6480720" cy="504056"/>
          </a:xfrm>
          <a:prstGeom prst="roundRect">
            <a:avLst/>
          </a:prstGeom>
          <a:solidFill>
            <a:srgbClr val="4E88C7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/>
              </a:rPr>
              <a:t>Further Afield</a:t>
            </a:r>
            <a:endParaRPr lang="en-GB" dirty="0"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77544" y="2671111"/>
            <a:ext cx="6475412" cy="78279"/>
          </a:xfrm>
          <a:prstGeom prst="roundRect">
            <a:avLst/>
          </a:prstGeom>
          <a:solidFill>
            <a:srgbClr val="C4006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492674" y="4763531"/>
            <a:ext cx="6475412" cy="78279"/>
          </a:xfrm>
          <a:prstGeom prst="roundRect">
            <a:avLst/>
          </a:prstGeom>
          <a:solidFill>
            <a:srgbClr val="C4006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rlguiding PowerPoint Template">
  <a:themeElements>
    <a:clrScheme name="Girlguiding">
      <a:dk1>
        <a:sysClr val="windowText" lastClr="000000"/>
      </a:dk1>
      <a:lt1>
        <a:sysClr val="window" lastClr="FFFFFF"/>
      </a:lt1>
      <a:dk2>
        <a:srgbClr val="5087C7"/>
      </a:dk2>
      <a:lt2>
        <a:srgbClr val="C40063"/>
      </a:lt2>
      <a:accent1>
        <a:srgbClr val="EF4130"/>
      </a:accent1>
      <a:accent2>
        <a:srgbClr val="FFD400"/>
      </a:accent2>
      <a:accent3>
        <a:srgbClr val="009DAD"/>
      </a:accent3>
      <a:accent4>
        <a:srgbClr val="8B52A1"/>
      </a:accent4>
      <a:accent5>
        <a:srgbClr val="F78E1E"/>
      </a:accent5>
      <a:accent6>
        <a:srgbClr val="72BF44"/>
      </a:accent6>
      <a:hlink>
        <a:srgbClr val="004382"/>
      </a:hlink>
      <a:folHlink>
        <a:srgbClr val="00A5C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1080</TotalTime>
  <Words>286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Girlguiding PowerPoint Template</vt:lpstr>
      <vt:lpstr>PowerPoint Presentation</vt:lpstr>
      <vt:lpstr>Aim</vt:lpstr>
      <vt:lpstr>Objectives</vt:lpstr>
      <vt:lpstr>Where does this session fit into the Travelling Abroad Training Programme?</vt:lpstr>
      <vt:lpstr>First steps</vt:lpstr>
      <vt:lpstr>What activities are not permissible under Girlguiding guidance </vt:lpstr>
      <vt:lpstr>PowerPoint Presentation</vt:lpstr>
      <vt:lpstr>PowerPoint Presentation</vt:lpstr>
      <vt:lpstr>Summary</vt:lpstr>
      <vt:lpstr>Useful links</vt:lpstr>
    </vt:vector>
  </TitlesOfParts>
  <Company>Girlguiding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Abroad training programme…</dc:title>
  <dc:creator>Susannah Hodge</dc:creator>
  <cp:lastModifiedBy>Mirabai Ruskin</cp:lastModifiedBy>
  <cp:revision>45</cp:revision>
  <cp:lastPrinted>2012-09-05T09:32:11Z</cp:lastPrinted>
  <dcterms:created xsi:type="dcterms:W3CDTF">2012-07-13T11:40:56Z</dcterms:created>
  <dcterms:modified xsi:type="dcterms:W3CDTF">2016-06-17T09:22:20Z</dcterms:modified>
</cp:coreProperties>
</file>