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9" r:id="rId5"/>
    <p:sldMasterId id="2147483683" r:id="rId6"/>
    <p:sldMasterId id="2147483701" r:id="rId7"/>
    <p:sldMasterId id="2147483707" r:id="rId8"/>
    <p:sldMasterId id="2147483713" r:id="rId9"/>
  </p:sldMasterIdLst>
  <p:notesMasterIdLst>
    <p:notesMasterId r:id="rId23"/>
  </p:notesMasterIdLst>
  <p:handoutMasterIdLst>
    <p:handoutMasterId r:id="rId24"/>
  </p:handoutMasterIdLst>
  <p:sldIdLst>
    <p:sldId id="276" r:id="rId10"/>
    <p:sldId id="288" r:id="rId11"/>
    <p:sldId id="294" r:id="rId12"/>
    <p:sldId id="295" r:id="rId13"/>
    <p:sldId id="305" r:id="rId14"/>
    <p:sldId id="296" r:id="rId15"/>
    <p:sldId id="300" r:id="rId16"/>
    <p:sldId id="275" r:id="rId17"/>
    <p:sldId id="302" r:id="rId18"/>
    <p:sldId id="301" r:id="rId19"/>
    <p:sldId id="304" r:id="rId20"/>
    <p:sldId id="303" r:id="rId21"/>
    <p:sldId id="290" r:id="rId22"/>
  </p:sldIdLst>
  <p:sldSz cx="9144000" cy="6858000" type="screen4x3"/>
  <p:notesSz cx="6797675" cy="9926638"/>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F30"/>
    <a:srgbClr val="009DAD"/>
    <a:srgbClr val="ED1C24"/>
    <a:srgbClr val="0072BC"/>
    <a:srgbClr val="7C5C23"/>
    <a:srgbClr val="EC008C"/>
    <a:srgbClr val="A38D65"/>
    <a:srgbClr val="F6ADCD"/>
    <a:srgbClr val="AECDE3"/>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7118" autoAdjust="0"/>
  </p:normalViewPr>
  <p:slideViewPr>
    <p:cSldViewPr snapToGrid="0" snapToObjects="1">
      <p:cViewPr>
        <p:scale>
          <a:sx n="100" d="100"/>
          <a:sy n="100" d="100"/>
        </p:scale>
        <p:origin x="-946" y="1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fld id="{11338D9E-1C52-4B0A-B2B0-3848E5E5F137}" type="datetime1">
              <a:rPr lang="en-GB"/>
              <a:pPr/>
              <a:t>22/03/2017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fld id="{6A19901B-E3FA-438E-A557-44B85C3A314C}" type="slidenum">
              <a:rPr lang="en-GB"/>
              <a:pPr/>
              <a:t>‹#›</a:t>
            </a:fld>
            <a:endParaRPr lang="en-GB"/>
          </a:p>
        </p:txBody>
      </p:sp>
    </p:spTree>
    <p:extLst>
      <p:ext uri="{BB962C8B-B14F-4D97-AF65-F5344CB8AC3E}">
        <p14:creationId xmlns:p14="http://schemas.microsoft.com/office/powerpoint/2010/main" val="357988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22EBDC-7877-472D-8E1E-C42A472DE1A5}" type="datetimeFigureOut">
              <a:rPr lang="en-GB" smtClean="0"/>
              <a:t>22/03/2017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79DEE4-28EC-40B5-853F-D291FBC64CED}" type="slidenum">
              <a:rPr lang="en-GB" smtClean="0"/>
              <a:t>‹#›</a:t>
            </a:fld>
            <a:endParaRPr lang="en-GB"/>
          </a:p>
        </p:txBody>
      </p:sp>
    </p:spTree>
    <p:extLst>
      <p:ext uri="{BB962C8B-B14F-4D97-AF65-F5344CB8AC3E}">
        <p14:creationId xmlns:p14="http://schemas.microsoft.com/office/powerpoint/2010/main" val="271925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9DEE4-28EC-40B5-853F-D291FBC64CED}" type="slidenum">
              <a:rPr lang="en-GB" smtClean="0"/>
              <a:t>1</a:t>
            </a:fld>
            <a:endParaRPr lang="en-GB"/>
          </a:p>
        </p:txBody>
      </p:sp>
    </p:spTree>
    <p:extLst>
      <p:ext uri="{BB962C8B-B14F-4D97-AF65-F5344CB8AC3E}">
        <p14:creationId xmlns:p14="http://schemas.microsoft.com/office/powerpoint/2010/main" val="385238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messages were produced in coordination with our members. Does anyone know what they are? Open up for shout out. </a:t>
            </a:r>
          </a:p>
          <a:p>
            <a:r>
              <a:rPr lang="en-GB" baseline="0" dirty="0" smtClean="0"/>
              <a:t>When we asked our members what they thought was important they said: </a:t>
            </a:r>
            <a:endParaRPr lang="en-GB" dirty="0"/>
          </a:p>
        </p:txBody>
      </p:sp>
      <p:sp>
        <p:nvSpPr>
          <p:cNvPr id="4" name="Slide Number Placeholder 3"/>
          <p:cNvSpPr>
            <a:spLocks noGrp="1"/>
          </p:cNvSpPr>
          <p:nvPr>
            <p:ph type="sldNum" sz="quarter" idx="10"/>
          </p:nvPr>
        </p:nvSpPr>
        <p:spPr/>
        <p:txBody>
          <a:bodyPr/>
          <a:lstStyle/>
          <a:p>
            <a:fld id="{0C79DEE4-28EC-40B5-853F-D291FBC64CED}" type="slidenum">
              <a:rPr lang="en-GB" smtClean="0"/>
              <a:t>10</a:t>
            </a:fld>
            <a:endParaRPr lang="en-GB"/>
          </a:p>
        </p:txBody>
      </p:sp>
    </p:spTree>
    <p:extLst>
      <p:ext uri="{BB962C8B-B14F-4D97-AF65-F5344CB8AC3E}">
        <p14:creationId xmlns:p14="http://schemas.microsoft.com/office/powerpoint/2010/main" val="245130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messages were produced in coordination with our members. Does anyone know what they are? Open up for shout out. </a:t>
            </a:r>
          </a:p>
          <a:p>
            <a:r>
              <a:rPr lang="en-GB" baseline="0" dirty="0" smtClean="0"/>
              <a:t>When we asked our members what they thought was important they said: </a:t>
            </a:r>
            <a:endParaRPr lang="en-GB" dirty="0"/>
          </a:p>
        </p:txBody>
      </p:sp>
      <p:sp>
        <p:nvSpPr>
          <p:cNvPr id="4" name="Slide Number Placeholder 3"/>
          <p:cNvSpPr>
            <a:spLocks noGrp="1"/>
          </p:cNvSpPr>
          <p:nvPr>
            <p:ph type="sldNum" sz="quarter" idx="10"/>
          </p:nvPr>
        </p:nvSpPr>
        <p:spPr/>
        <p:txBody>
          <a:bodyPr/>
          <a:lstStyle/>
          <a:p>
            <a:fld id="{0C79DEE4-28EC-40B5-853F-D291FBC64CED}" type="slidenum">
              <a:rPr lang="en-GB" smtClean="0"/>
              <a:t>11</a:t>
            </a:fld>
            <a:endParaRPr lang="en-GB"/>
          </a:p>
        </p:txBody>
      </p:sp>
    </p:spTree>
    <p:extLst>
      <p:ext uri="{BB962C8B-B14F-4D97-AF65-F5344CB8AC3E}">
        <p14:creationId xmlns:p14="http://schemas.microsoft.com/office/powerpoint/2010/main" val="245130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messages were produced in coordination with our members. Does anyone know what they are? Open up for shout out. </a:t>
            </a:r>
          </a:p>
          <a:p>
            <a:r>
              <a:rPr lang="en-GB" baseline="0" dirty="0" smtClean="0"/>
              <a:t>When we asked our members what they thought was important they said: </a:t>
            </a:r>
            <a:endParaRPr lang="en-GB" dirty="0"/>
          </a:p>
        </p:txBody>
      </p:sp>
      <p:sp>
        <p:nvSpPr>
          <p:cNvPr id="4" name="Slide Number Placeholder 3"/>
          <p:cNvSpPr>
            <a:spLocks noGrp="1"/>
          </p:cNvSpPr>
          <p:nvPr>
            <p:ph type="sldNum" sz="quarter" idx="10"/>
          </p:nvPr>
        </p:nvSpPr>
        <p:spPr/>
        <p:txBody>
          <a:bodyPr/>
          <a:lstStyle/>
          <a:p>
            <a:fld id="{0C79DEE4-28EC-40B5-853F-D291FBC64CED}" type="slidenum">
              <a:rPr lang="en-GB" smtClean="0"/>
              <a:t>12</a:t>
            </a:fld>
            <a:endParaRPr lang="en-GB"/>
          </a:p>
        </p:txBody>
      </p:sp>
    </p:spTree>
    <p:extLst>
      <p:ext uri="{BB962C8B-B14F-4D97-AF65-F5344CB8AC3E}">
        <p14:creationId xmlns:p14="http://schemas.microsoft.com/office/powerpoint/2010/main" val="245130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9DEE4-28EC-40B5-853F-D291FBC64CED}" type="slidenum">
              <a:rPr lang="en-GB" smtClean="0"/>
              <a:t>13</a:t>
            </a:fld>
            <a:endParaRPr lang="en-GB"/>
          </a:p>
        </p:txBody>
      </p:sp>
    </p:spTree>
    <p:extLst>
      <p:ext uri="{BB962C8B-B14F-4D97-AF65-F5344CB8AC3E}">
        <p14:creationId xmlns:p14="http://schemas.microsoft.com/office/powerpoint/2010/main" val="80735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2</a:t>
            </a:fld>
            <a:endParaRPr lang="en-GB"/>
          </a:p>
        </p:txBody>
      </p:sp>
    </p:spTree>
    <p:extLst>
      <p:ext uri="{BB962C8B-B14F-4D97-AF65-F5344CB8AC3E}">
        <p14:creationId xmlns:p14="http://schemas.microsoft.com/office/powerpoint/2010/main" val="263873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3</a:t>
            </a:fld>
            <a:endParaRPr lang="en-GB"/>
          </a:p>
        </p:txBody>
      </p:sp>
    </p:spTree>
    <p:extLst>
      <p:ext uri="{BB962C8B-B14F-4D97-AF65-F5344CB8AC3E}">
        <p14:creationId xmlns:p14="http://schemas.microsoft.com/office/powerpoint/2010/main" val="263873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4</a:t>
            </a:fld>
            <a:endParaRPr lang="en-GB"/>
          </a:p>
        </p:txBody>
      </p:sp>
    </p:spTree>
    <p:extLst>
      <p:ext uri="{BB962C8B-B14F-4D97-AF65-F5344CB8AC3E}">
        <p14:creationId xmlns:p14="http://schemas.microsoft.com/office/powerpoint/2010/main" val="263873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5</a:t>
            </a:fld>
            <a:endParaRPr lang="en-GB"/>
          </a:p>
        </p:txBody>
      </p:sp>
    </p:spTree>
    <p:extLst>
      <p:ext uri="{BB962C8B-B14F-4D97-AF65-F5344CB8AC3E}">
        <p14:creationId xmlns:p14="http://schemas.microsoft.com/office/powerpoint/2010/main" val="263873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6</a:t>
            </a:fld>
            <a:endParaRPr lang="en-GB"/>
          </a:p>
        </p:txBody>
      </p:sp>
    </p:spTree>
    <p:extLst>
      <p:ext uri="{BB962C8B-B14F-4D97-AF65-F5344CB8AC3E}">
        <p14:creationId xmlns:p14="http://schemas.microsoft.com/office/powerpoint/2010/main" val="263873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7</a:t>
            </a:fld>
            <a:endParaRPr lang="en-GB"/>
          </a:p>
        </p:txBody>
      </p:sp>
    </p:spTree>
    <p:extLst>
      <p:ext uri="{BB962C8B-B14F-4D97-AF65-F5344CB8AC3E}">
        <p14:creationId xmlns:p14="http://schemas.microsoft.com/office/powerpoint/2010/main" val="263873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messages were produced in coordination with our members. Does anyone know what they are? Open up for shout out. </a:t>
            </a:r>
          </a:p>
          <a:p>
            <a:r>
              <a:rPr lang="en-GB" baseline="0" dirty="0" smtClean="0"/>
              <a:t>When we asked our members what they thought was important they said: </a:t>
            </a:r>
            <a:endParaRPr lang="en-GB" dirty="0"/>
          </a:p>
        </p:txBody>
      </p:sp>
      <p:sp>
        <p:nvSpPr>
          <p:cNvPr id="4" name="Slide Number Placeholder 3"/>
          <p:cNvSpPr>
            <a:spLocks noGrp="1"/>
          </p:cNvSpPr>
          <p:nvPr>
            <p:ph type="sldNum" sz="quarter" idx="10"/>
          </p:nvPr>
        </p:nvSpPr>
        <p:spPr/>
        <p:txBody>
          <a:bodyPr/>
          <a:lstStyle/>
          <a:p>
            <a:fld id="{0C79DEE4-28EC-40B5-853F-D291FBC64CED}" type="slidenum">
              <a:rPr lang="en-GB" smtClean="0"/>
              <a:t>8</a:t>
            </a:fld>
            <a:endParaRPr lang="en-GB"/>
          </a:p>
        </p:txBody>
      </p:sp>
    </p:spTree>
    <p:extLst>
      <p:ext uri="{BB962C8B-B14F-4D97-AF65-F5344CB8AC3E}">
        <p14:creationId xmlns:p14="http://schemas.microsoft.com/office/powerpoint/2010/main" val="245130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 look at this brands – what do you think about? What is the message they portray/ what do you associate with them? </a:t>
            </a:r>
          </a:p>
          <a:p>
            <a:r>
              <a:rPr lang="en-GB" baseline="0" dirty="0" smtClean="0"/>
              <a:t>Why would any organisation need to express certain messages about itself. </a:t>
            </a:r>
          </a:p>
          <a:p>
            <a:r>
              <a:rPr lang="en-GB" baseline="0" dirty="0" smtClean="0"/>
              <a:t>Open this up for a short shout out session before moving on to explain why it’s important people know the right information. </a:t>
            </a:r>
          </a:p>
        </p:txBody>
      </p:sp>
      <p:sp>
        <p:nvSpPr>
          <p:cNvPr id="4" name="Slide Number Placeholder 3"/>
          <p:cNvSpPr>
            <a:spLocks noGrp="1"/>
          </p:cNvSpPr>
          <p:nvPr>
            <p:ph type="sldNum" sz="quarter" idx="10"/>
          </p:nvPr>
        </p:nvSpPr>
        <p:spPr/>
        <p:txBody>
          <a:bodyPr/>
          <a:lstStyle/>
          <a:p>
            <a:fld id="{0C79DEE4-28EC-40B5-853F-D291FBC64CED}" type="slidenum">
              <a:rPr lang="en-GB" smtClean="0"/>
              <a:t>9</a:t>
            </a:fld>
            <a:endParaRPr lang="en-GB"/>
          </a:p>
        </p:txBody>
      </p:sp>
    </p:spTree>
    <p:extLst>
      <p:ext uri="{BB962C8B-B14F-4D97-AF65-F5344CB8AC3E}">
        <p14:creationId xmlns:p14="http://schemas.microsoft.com/office/powerpoint/2010/main" val="2638734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smtClean="0"/>
              <a:t>Click to edit Master title style</a:t>
            </a:r>
            <a:endParaRPr lang="en-US" dirty="0"/>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03563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FF0000"/>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456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FF0000"/>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00AEEF"/>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00AEEF"/>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14718767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EF3F30"/>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00AEEF"/>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29330420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EF3F30"/>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8172356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7C5C23"/>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7C5C23"/>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1999"/>
            <a:ext cx="2340000" cy="1186028"/>
          </a:xfrm>
          <a:prstGeom prst="rect">
            <a:avLst/>
          </a:prstGeom>
        </p:spPr>
      </p:pic>
    </p:spTree>
    <p:extLst>
      <p:ext uri="{BB962C8B-B14F-4D97-AF65-F5344CB8AC3E}">
        <p14:creationId xmlns:p14="http://schemas.microsoft.com/office/powerpoint/2010/main" val="3092727052"/>
      </p:ext>
    </p:extLst>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7C5C23"/>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7C5C23"/>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3309435191"/>
      </p:ext>
    </p:extLst>
  </p:cSld>
  <p:clrMapOvr>
    <a:masterClrMapping/>
  </p:clrMapOvr>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37816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A38D65"/>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A38D65"/>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27873311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A38D65"/>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29497767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7C5C23"/>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049914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calised">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3540876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72BC"/>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72B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432000"/>
            <a:ext cx="2340000" cy="1186027"/>
          </a:xfrm>
          <a:prstGeom prst="rect">
            <a:avLst/>
          </a:prstGeom>
        </p:spPr>
      </p:pic>
    </p:spTree>
    <p:extLst>
      <p:ext uri="{BB962C8B-B14F-4D97-AF65-F5344CB8AC3E}">
        <p14:creationId xmlns:p14="http://schemas.microsoft.com/office/powerpoint/2010/main" val="3757101116"/>
      </p:ext>
    </p:extLst>
  </p:cSld>
  <p:clrMapOvr>
    <a:masterClrMapping/>
  </p:clrMapOvr>
  <p:timing>
    <p:tnLst>
      <p:par>
        <p:cTn id="1" dur="indefinite" restart="never" nodeType="tmRoot"/>
      </p:par>
    </p:tn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72BC"/>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72B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2300542518"/>
      </p:ext>
    </p:extLst>
  </p:cSld>
  <p:clrMapOvr>
    <a:masterClrMapping/>
  </p:clrMapOvr>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1379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ED1C24"/>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ED1C24"/>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37749180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ED1C24"/>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40160712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72BC"/>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9769491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9DAD"/>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9DAD"/>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432000"/>
            <a:ext cx="2340000" cy="1186027"/>
          </a:xfrm>
          <a:prstGeom prst="rect">
            <a:avLst/>
          </a:prstGeom>
        </p:spPr>
      </p:pic>
    </p:spTree>
    <p:extLst>
      <p:ext uri="{BB962C8B-B14F-4D97-AF65-F5344CB8AC3E}">
        <p14:creationId xmlns:p14="http://schemas.microsoft.com/office/powerpoint/2010/main" val="1166329214"/>
      </p:ext>
    </p:extLst>
  </p:cSld>
  <p:clrMapOvr>
    <a:masterClrMapping/>
  </p:clrMapOvr>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009DAD"/>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009DAD"/>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2163031525"/>
      </p:ext>
    </p:extLst>
  </p:cSld>
  <p:clrMapOvr>
    <a:masterClrMapping/>
  </p:clrMapOvr>
  <p:timing>
    <p:tnLst>
      <p:par>
        <p:cTn id="1" dur="indefinite" restart="never" nodeType="tmRoot"/>
      </p:par>
    </p:tn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19836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8"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rgbClr val="EC008C"/>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
        <p:nvSpPr>
          <p:cNvPr id="10"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rgbClr val="EC008C"/>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2457190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36152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9" name="Picture Placeholder 2"/>
          <p:cNvSpPr>
            <a:spLocks noGrp="1"/>
          </p:cNvSpPr>
          <p:nvPr>
            <p:ph type="pic" idx="10"/>
          </p:nvPr>
        </p:nvSpPr>
        <p:spPr>
          <a:xfrm>
            <a:off x="4701890" y="1104792"/>
            <a:ext cx="4108848" cy="4530023"/>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0"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rgbClr val="EC008C"/>
                </a:solidFill>
                <a:latin typeface="TrebuchetMS-Bold"/>
                <a:cs typeface="TrebuchetMS-Bold"/>
              </a:defRPr>
            </a:lvl1pPr>
          </a:lstStyle>
          <a:p>
            <a:pPr lvl="0"/>
            <a:r>
              <a:rPr lang="en-US" dirty="0" smtClean="0"/>
              <a:t>Click to edit Master text styles</a:t>
            </a:r>
          </a:p>
        </p:txBody>
      </p:sp>
      <p:sp>
        <p:nvSpPr>
          <p:cNvPr id="11"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28210769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86914" cy="553647"/>
          </a:xfrm>
        </p:spPr>
        <p:txBody>
          <a:bodyPr lIns="0" tIns="0" rIns="0" bIns="0" anchor="t">
            <a:normAutofit/>
          </a:bodyPr>
          <a:lstStyle>
            <a:lvl1pPr algn="l">
              <a:defRPr sz="3200" b="1" i="0">
                <a:solidFill>
                  <a:srgbClr val="009DAD"/>
                </a:solidFill>
                <a:latin typeface="TrebuchetMS-Bold"/>
                <a:cs typeface="TrebuchetMS-Bold"/>
              </a:defRPr>
            </a:lvl1pPr>
          </a:lstStyle>
          <a:p>
            <a:r>
              <a:rPr lang="en-US" dirty="0" smtClean="0"/>
              <a:t>Click to edit Master title style</a:t>
            </a:r>
            <a:endParaRPr lang="en-US" dirty="0"/>
          </a:p>
        </p:txBody>
      </p:sp>
      <p:sp>
        <p:nvSpPr>
          <p:cNvPr id="11" name="Picture Placeholder 7"/>
          <p:cNvSpPr>
            <a:spLocks noGrp="1"/>
          </p:cNvSpPr>
          <p:nvPr>
            <p:ph type="pic" sz="quarter" idx="10"/>
          </p:nvPr>
        </p:nvSpPr>
        <p:spPr>
          <a:xfrm>
            <a:off x="433388" y="1077913"/>
            <a:ext cx="8386762" cy="4589462"/>
          </a:xfrm>
        </p:spPr>
        <p:txBody>
          <a:bodyPr rtlCol="0">
            <a:normAutofit/>
          </a:bodyPr>
          <a:lstStyle>
            <a:lvl1pPr>
              <a:defRPr>
                <a:latin typeface="Trebuchet MS" panose="020B0603020202020204"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69162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smtClean="0"/>
              <a:t>Click to edit Master title style</a:t>
            </a:r>
            <a:endParaRPr lang="en-US" dirty="0"/>
          </a:p>
        </p:txBody>
      </p:sp>
      <p:sp>
        <p:nvSpPr>
          <p:cNvPr id="10"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smtClean="0"/>
              <a:t>Click to edit Master text styles</a:t>
            </a:r>
          </a:p>
        </p:txBody>
      </p:sp>
      <p:sp>
        <p:nvSpPr>
          <p:cNvPr id="11"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smtClean="0"/>
              <a:t>Click to edit Master text styles</a:t>
            </a:r>
          </a:p>
        </p:txBody>
      </p:sp>
      <p:sp>
        <p:nvSpPr>
          <p:cNvPr id="12"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smtClean="0"/>
              <a:t>Click to edit Master text styles</a:t>
            </a:r>
          </a:p>
        </p:txBody>
      </p:sp>
      <p:sp>
        <p:nvSpPr>
          <p:cNvPr id="13"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14438030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smtClean="0"/>
              <a:t>Click to edit Master title style</a:t>
            </a:r>
            <a:endParaRPr lang="en-US" dirty="0"/>
          </a:p>
        </p:txBody>
      </p:sp>
      <p:sp>
        <p:nvSpPr>
          <p:cNvPr id="11" name="Picture Placeholder 2"/>
          <p:cNvSpPr>
            <a:spLocks noGrp="1"/>
          </p:cNvSpPr>
          <p:nvPr>
            <p:ph type="pic" idx="10"/>
          </p:nvPr>
        </p:nvSpPr>
        <p:spPr>
          <a:xfrm>
            <a:off x="4701890" y="1104792"/>
            <a:ext cx="4108848"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8"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dirty="0" smtClean="0"/>
              <a:t>Click to edit Master text styles</a:t>
            </a:r>
          </a:p>
        </p:txBody>
      </p:sp>
      <p:sp>
        <p:nvSpPr>
          <p:cNvPr id="9"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1212530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433388" y="1077913"/>
            <a:ext cx="8386762" cy="4589462"/>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34607295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Localised">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3631917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Logo">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EF3F30"/>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EF3F30"/>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1999"/>
            <a:ext cx="2340000" cy="1177698"/>
          </a:xfrm>
          <a:prstGeom prst="rect">
            <a:avLst/>
          </a:prstGeom>
        </p:spPr>
      </p:pic>
    </p:spTree>
    <p:extLst>
      <p:ext uri="{BB962C8B-B14F-4D97-AF65-F5344CB8AC3E}">
        <p14:creationId xmlns:p14="http://schemas.microsoft.com/office/powerpoint/2010/main" val="3699527541"/>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calised">
    <p:bg>
      <p:bgPr>
        <a:blipFill dpi="0" rotWithShape="1">
          <a:blip r:embed="rId2">
            <a:lum/>
          </a:blip>
          <a:srcRect/>
          <a:stretch>
            <a:fillRect t="8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rgbClr val="EF3F30"/>
                </a:solidFill>
                <a:latin typeface="TrebuchetMS-Bold"/>
                <a:cs typeface="TrebuchetMS-Bold"/>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EF3F30"/>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7"/>
          <p:cNvSpPr>
            <a:spLocks noGrp="1"/>
          </p:cNvSpPr>
          <p:nvPr>
            <p:ph type="pic" sz="quarter" idx="10" hasCustomPrompt="1"/>
          </p:nvPr>
        </p:nvSpPr>
        <p:spPr>
          <a:xfrm>
            <a:off x="433388" y="432000"/>
            <a:ext cx="2340000" cy="1177200"/>
          </a:xfrm>
        </p:spPr>
        <p:txBody>
          <a:bodyPr rtlCol="0">
            <a:normAutofit/>
          </a:bodyPr>
          <a:lstStyle>
            <a:lvl1pPr>
              <a:defRPr baseline="0">
                <a:latin typeface="Trebuchet MS" panose="020B0603020202020204" pitchFamily="34" charset="0"/>
              </a:defRPr>
            </a:lvl1pPr>
          </a:lstStyle>
          <a:p>
            <a:pPr lvl="0"/>
            <a:r>
              <a:rPr lang="en-US" noProof="0" dirty="0" smtClean="0"/>
              <a:t>Click icon to add local logo</a:t>
            </a:r>
            <a:endParaRPr lang="en-US" noProof="0" dirty="0"/>
          </a:p>
        </p:txBody>
      </p:sp>
    </p:spTree>
    <p:extLst>
      <p:ext uri="{BB962C8B-B14F-4D97-AF65-F5344CB8AC3E}">
        <p14:creationId xmlns:p14="http://schemas.microsoft.com/office/powerpoint/2010/main" val="1281114725"/>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2.xml"/><Relationship Id="rId7"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8.xml"/><Relationship Id="rId7"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3802804-A81D-4AA9-A32A-718F19C455D7}" type="datetime1">
              <a:rPr lang="en-GB"/>
              <a:pPr/>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6BEF8A5-05F5-4A3F-A4D3-5E337702BAD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729" r:id="rId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t="9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3802804-A81D-4AA9-A32A-718F19C455D7}" type="datetime1">
              <a:rPr lang="en-GB"/>
              <a:pPr/>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6BEF8A5-05F5-4A3F-A4D3-5E337702BAD4}" type="slidenum">
              <a:rPr lang="en-GB"/>
              <a:pPr/>
              <a:t>‹#›</a:t>
            </a:fld>
            <a:endParaRPr lang="en-GB"/>
          </a:p>
        </p:txBody>
      </p:sp>
    </p:spTree>
    <p:extLst>
      <p:ext uri="{BB962C8B-B14F-4D97-AF65-F5344CB8AC3E}">
        <p14:creationId xmlns:p14="http://schemas.microsoft.com/office/powerpoint/2010/main" val="16691461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30" r:id="rId5"/>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C789C-77D4-4FC7-A670-EAE608B4CC05}" type="datetimeFigureOut">
              <a:rPr lang="en-GB" smtClean="0"/>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939204772"/>
      </p:ext>
    </p:extLst>
  </p:cSld>
  <p:clrMap bg1="lt1" tx1="dk1" bg2="lt2" tx2="dk2" accent1="accent1" accent2="accent2" accent3="accent3" accent4="accent4" accent5="accent5" accent6="accent6" hlink="hlink" folHlink="folHlink"/>
  <p:sldLayoutIdLst>
    <p:sldLayoutId id="2147483684" r:id="rId1"/>
    <p:sldLayoutId id="2147483725" r:id="rId2"/>
    <p:sldLayoutId id="2147483685" r:id="rId3"/>
    <p:sldLayoutId id="2147483686" r:id="rId4"/>
    <p:sldLayoutId id="2147483687" r:id="rId5"/>
    <p:sldLayoutId id="214748368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C789C-77D4-4FC7-A670-EAE608B4CC05}" type="datetimeFigureOut">
              <a:rPr lang="en-GB" smtClean="0"/>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4062253534"/>
      </p:ext>
    </p:extLst>
  </p:cSld>
  <p:clrMap bg1="lt1" tx1="dk1" bg2="lt2" tx2="dk2" accent1="accent1" accent2="accent2" accent3="accent3" accent4="accent4" accent5="accent5" accent6="accent6" hlink="hlink" folHlink="folHlink"/>
  <p:sldLayoutIdLst>
    <p:sldLayoutId id="2147483702" r:id="rId1"/>
    <p:sldLayoutId id="2147483726" r:id="rId2"/>
    <p:sldLayoutId id="2147483703" r:id="rId3"/>
    <p:sldLayoutId id="2147483704" r:id="rId4"/>
    <p:sldLayoutId id="2147483705" r:id="rId5"/>
    <p:sldLayoutId id="2147483706"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C789C-77D4-4FC7-A670-EAE608B4CC05}" type="datetimeFigureOut">
              <a:rPr lang="en-GB" smtClean="0"/>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4000634723"/>
      </p:ext>
    </p:extLst>
  </p:cSld>
  <p:clrMap bg1="lt1" tx1="dk1" bg2="lt2" tx2="dk2" accent1="accent1" accent2="accent2" accent3="accent3" accent4="accent4" accent5="accent5" accent6="accent6" hlink="hlink" folHlink="folHlink"/>
  <p:sldLayoutIdLst>
    <p:sldLayoutId id="2147483708" r:id="rId1"/>
    <p:sldLayoutId id="2147483727" r:id="rId2"/>
    <p:sldLayoutId id="2147483709" r:id="rId3"/>
    <p:sldLayoutId id="2147483710" r:id="rId4"/>
    <p:sldLayoutId id="2147483711" r:id="rId5"/>
    <p:sldLayoutId id="2147483712"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9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C789C-77D4-4FC7-A670-EAE608B4CC05}" type="datetimeFigureOut">
              <a:rPr lang="en-GB" smtClean="0"/>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CB0E-AB3E-44DB-9542-71532400646B}" type="slidenum">
              <a:rPr lang="en-GB" smtClean="0"/>
              <a:t>‹#›</a:t>
            </a:fld>
            <a:endParaRPr lang="en-GB"/>
          </a:p>
        </p:txBody>
      </p:sp>
    </p:spTree>
    <p:extLst>
      <p:ext uri="{BB962C8B-B14F-4D97-AF65-F5344CB8AC3E}">
        <p14:creationId xmlns:p14="http://schemas.microsoft.com/office/powerpoint/2010/main" val="1713524252"/>
      </p:ext>
    </p:extLst>
  </p:cSld>
  <p:clrMap bg1="lt1" tx1="dk1" bg2="lt2" tx2="dk2" accent1="accent1" accent2="accent2" accent3="accent3" accent4="accent4" accent5="accent5" accent6="accent6" hlink="hlink" folHlink="folHlink"/>
  <p:sldLayoutIdLst>
    <p:sldLayoutId id="2147483714" r:id="rId1"/>
    <p:sldLayoutId id="2147483728" r:id="rId2"/>
    <p:sldLayoutId id="2147483715" r:id="rId3"/>
    <p:sldLayoutId id="2147483716" r:id="rId4"/>
    <p:sldLayoutId id="2147483717" r:id="rId5"/>
    <p:sldLayoutId id="214748371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418" y="1822193"/>
            <a:ext cx="7107404" cy="851950"/>
          </a:xfrm>
        </p:spPr>
        <p:txBody>
          <a:bodyPr/>
          <a:lstStyle/>
          <a:p>
            <a:pPr algn="ctr"/>
            <a:r>
              <a:rPr lang="en-GB" dirty="0" smtClean="0"/>
              <a:t>Welcome!</a:t>
            </a:r>
            <a:endParaRPr lang="en-GB" dirty="0"/>
          </a:p>
        </p:txBody>
      </p:sp>
      <p:sp>
        <p:nvSpPr>
          <p:cNvPr id="3" name="Subtitle 2"/>
          <p:cNvSpPr>
            <a:spLocks noGrp="1"/>
          </p:cNvSpPr>
          <p:nvPr>
            <p:ph type="subTitle" idx="1"/>
          </p:nvPr>
        </p:nvSpPr>
        <p:spPr>
          <a:xfrm>
            <a:off x="1038140" y="2765284"/>
            <a:ext cx="7107405" cy="1752600"/>
          </a:xfrm>
        </p:spPr>
        <p:txBody>
          <a:bodyPr/>
          <a:lstStyle/>
          <a:p>
            <a:pPr algn="ctr"/>
            <a:r>
              <a:rPr lang="en-GB" dirty="0" smtClean="0"/>
              <a:t>MEMBERSHIP </a:t>
            </a:r>
            <a:r>
              <a:rPr lang="en-GB" dirty="0" smtClean="0"/>
              <a:t>GROWTH &amp; RETENTION</a:t>
            </a:r>
            <a:endParaRPr lang="en-GB" dirty="0"/>
          </a:p>
        </p:txBody>
      </p:sp>
    </p:spTree>
    <p:extLst>
      <p:ext uri="{BB962C8B-B14F-4D97-AF65-F5344CB8AC3E}">
        <p14:creationId xmlns:p14="http://schemas.microsoft.com/office/powerpoint/2010/main" val="218393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www.girlguidingprintcentre.co.uk/Custom/Themes/_GGP/GGP/Shapes/Solid/GG-Solid-Shape_Primary_Blue.png"/>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42244" y="188640"/>
            <a:ext cx="3888432" cy="1656184"/>
          </a:xfrm>
          <a:prstGeom prst="rect">
            <a:avLst/>
          </a:prstGeom>
          <a:noFill/>
          <a:ln>
            <a:noFill/>
          </a:ln>
        </p:spPr>
      </p:pic>
      <p:sp>
        <p:nvSpPr>
          <p:cNvPr id="12" name="Title 1"/>
          <p:cNvSpPr>
            <a:spLocks noGrp="1"/>
          </p:cNvSpPr>
          <p:nvPr>
            <p:ph type="title"/>
          </p:nvPr>
        </p:nvSpPr>
        <p:spPr>
          <a:xfrm>
            <a:off x="4530276" y="701824"/>
            <a:ext cx="3312368" cy="1143000"/>
          </a:xfrm>
        </p:spPr>
        <p:txBody>
          <a:bodyPr>
            <a:normAutofit fontScale="90000"/>
          </a:bodyPr>
          <a:lstStyle/>
          <a:p>
            <a:r>
              <a:rPr lang="en-GB" sz="3200" b="1" dirty="0" smtClean="0">
                <a:solidFill>
                  <a:schemeClr val="bg1"/>
                </a:solidFill>
                <a:latin typeface="Trebuchet MS" pitchFamily="34" charset="0"/>
              </a:rPr>
              <a:t>We give girls their own space</a:t>
            </a:r>
            <a:r>
              <a:rPr lang="en-US" sz="3200" b="1" dirty="0" smtClean="0">
                <a:solidFill>
                  <a:schemeClr val="bg1"/>
                </a:solidFill>
                <a:latin typeface="Trebuchet MS" pitchFamily="34" charset="0"/>
              </a:rPr>
              <a:t/>
            </a:r>
            <a:br>
              <a:rPr lang="en-US" sz="3200" b="1" dirty="0" smtClean="0">
                <a:solidFill>
                  <a:schemeClr val="bg1"/>
                </a:solidFill>
                <a:latin typeface="Trebuchet MS" pitchFamily="34" charset="0"/>
              </a:rPr>
            </a:br>
            <a:endParaRPr lang="en-US" sz="3200" b="1" dirty="0">
              <a:solidFill>
                <a:schemeClr val="bg1"/>
              </a:solidFill>
              <a:latin typeface="Trebuchet MS" pitchFamily="34" charset="0"/>
            </a:endParaRPr>
          </a:p>
        </p:txBody>
      </p:sp>
      <p:sp>
        <p:nvSpPr>
          <p:cNvPr id="13" name="Content Placeholder 2"/>
          <p:cNvSpPr>
            <a:spLocks noGrp="1"/>
          </p:cNvSpPr>
          <p:nvPr>
            <p:ph idx="1"/>
          </p:nvPr>
        </p:nvSpPr>
        <p:spPr>
          <a:xfrm>
            <a:off x="471188" y="2276872"/>
            <a:ext cx="8229600" cy="3412976"/>
          </a:xfrm>
        </p:spPr>
        <p:txBody>
          <a:bodyPr>
            <a:normAutofit lnSpcReduction="10000"/>
          </a:bodyPr>
          <a:lstStyle/>
          <a:p>
            <a:pPr marL="0" indent="0" algn="ctr">
              <a:buNone/>
            </a:pPr>
            <a:r>
              <a:rPr lang="en-GB" sz="2800" dirty="0" smtClean="0">
                <a:solidFill>
                  <a:schemeClr val="tx1"/>
                </a:solidFill>
                <a:latin typeface="Trebuchet MS" pitchFamily="34" charset="0"/>
              </a:rPr>
              <a:t>We </a:t>
            </a:r>
            <a:r>
              <a:rPr lang="en-GB" sz="2800" dirty="0">
                <a:solidFill>
                  <a:schemeClr val="tx1"/>
                </a:solidFill>
                <a:latin typeface="Trebuchet MS" pitchFamily="34" charset="0"/>
              </a:rPr>
              <a:t>give girls a place where they can really be themselves with other girls and share the experience of growing up as a girl in today’s world. We provide a safe, non-judgemental environment where girls can explore the issues they care about while having lots of fun, enjoying new experiences and learning vital skills. </a:t>
            </a:r>
          </a:p>
          <a:p>
            <a:pPr marL="0" indent="0">
              <a:buNone/>
            </a:pPr>
            <a:endParaRPr lang="en-GB" sz="2800" dirty="0">
              <a:solidFill>
                <a:srgbClr val="C00000"/>
              </a:solidFill>
              <a:latin typeface="Trebuchet MS" pitchFamily="34" charset="0"/>
            </a:endParaRPr>
          </a:p>
        </p:txBody>
      </p:sp>
    </p:spTree>
    <p:extLst>
      <p:ext uri="{BB962C8B-B14F-4D97-AF65-F5344CB8AC3E}">
        <p14:creationId xmlns:p14="http://schemas.microsoft.com/office/powerpoint/2010/main" val="407978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girlguidingprintcentre.co.uk/Custom/Themes/_GGP/GGP/Shapes/Solid/GG-Solid-Shape_Primary_Blue.png"/>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42244" y="188640"/>
            <a:ext cx="3888432" cy="1656184"/>
          </a:xfrm>
          <a:prstGeom prst="rect">
            <a:avLst/>
          </a:prstGeom>
          <a:noFill/>
          <a:ln>
            <a:noFill/>
          </a:ln>
        </p:spPr>
      </p:pic>
      <p:sp>
        <p:nvSpPr>
          <p:cNvPr id="3" name="Title 1"/>
          <p:cNvSpPr>
            <a:spLocks noGrp="1"/>
          </p:cNvSpPr>
          <p:nvPr>
            <p:ph type="title"/>
          </p:nvPr>
        </p:nvSpPr>
        <p:spPr>
          <a:xfrm>
            <a:off x="4554287" y="701824"/>
            <a:ext cx="4464496" cy="1143000"/>
          </a:xfrm>
        </p:spPr>
        <p:txBody>
          <a:bodyPr>
            <a:noAutofit/>
          </a:bodyPr>
          <a:lstStyle/>
          <a:p>
            <a:r>
              <a:rPr lang="en-GB" sz="2800" b="1" dirty="0" smtClean="0">
                <a:solidFill>
                  <a:schemeClr val="bg1"/>
                </a:solidFill>
                <a:latin typeface="Trebuchet MS" pitchFamily="34" charset="0"/>
              </a:rPr>
              <a:t>We give girls </a:t>
            </a:r>
            <a:br>
              <a:rPr lang="en-GB" sz="2800" b="1" dirty="0" smtClean="0">
                <a:solidFill>
                  <a:schemeClr val="bg1"/>
                </a:solidFill>
                <a:latin typeface="Trebuchet MS" pitchFamily="34" charset="0"/>
              </a:rPr>
            </a:br>
            <a:r>
              <a:rPr lang="en-GB" sz="2800" b="1" dirty="0" smtClean="0">
                <a:solidFill>
                  <a:schemeClr val="bg1"/>
                </a:solidFill>
                <a:latin typeface="Trebuchet MS" pitchFamily="34" charset="0"/>
              </a:rPr>
              <a:t>a voice</a:t>
            </a:r>
            <a:r>
              <a:rPr lang="en-US" sz="2800" b="1" dirty="0" smtClean="0">
                <a:solidFill>
                  <a:schemeClr val="bg1"/>
                </a:solidFill>
                <a:latin typeface="Trebuchet MS" pitchFamily="34" charset="0"/>
              </a:rPr>
              <a:t/>
            </a:r>
            <a:br>
              <a:rPr lang="en-US" sz="2800" b="1" dirty="0" smtClean="0">
                <a:solidFill>
                  <a:schemeClr val="bg1"/>
                </a:solidFill>
                <a:latin typeface="Trebuchet MS" pitchFamily="34" charset="0"/>
              </a:rPr>
            </a:br>
            <a:endParaRPr lang="en-US" sz="2800" b="1" dirty="0">
              <a:solidFill>
                <a:schemeClr val="bg1"/>
              </a:solidFill>
              <a:latin typeface="Trebuchet MS" pitchFamily="34" charset="0"/>
            </a:endParaRPr>
          </a:p>
        </p:txBody>
      </p:sp>
      <p:sp>
        <p:nvSpPr>
          <p:cNvPr id="4" name="Content Placeholder 2"/>
          <p:cNvSpPr>
            <a:spLocks noGrp="1"/>
          </p:cNvSpPr>
          <p:nvPr>
            <p:ph idx="1"/>
          </p:nvPr>
        </p:nvSpPr>
        <p:spPr>
          <a:xfrm>
            <a:off x="435417" y="2045872"/>
            <a:ext cx="8229600" cy="4133056"/>
          </a:xfrm>
        </p:spPr>
        <p:txBody>
          <a:bodyPr>
            <a:normAutofit/>
          </a:bodyPr>
          <a:lstStyle/>
          <a:p>
            <a:pPr marL="0" indent="0" algn="ctr">
              <a:buNone/>
            </a:pPr>
            <a:r>
              <a:rPr lang="en-GB" sz="2800" b="0" dirty="0">
                <a:solidFill>
                  <a:schemeClr val="tx1"/>
                </a:solidFill>
                <a:latin typeface="Trebuchet MS" pitchFamily="34" charset="0"/>
              </a:rPr>
              <a:t>We give girls the confidence, skills and information to make informed decisions. We offer a supportive, inclusive and exciting environment where they can reach their own conclusions about the world. We show them how they can speak out and take positive action to improve their lives and the lives of others. We passionately believe that girls and young women can be a powerful force for good</a:t>
            </a:r>
            <a:r>
              <a:rPr lang="en-GB" sz="2800" b="0" dirty="0" smtClean="0">
                <a:solidFill>
                  <a:schemeClr val="tx1"/>
                </a:solidFill>
                <a:latin typeface="Trebuchet MS" pitchFamily="34" charset="0"/>
              </a:rPr>
              <a:t>.</a:t>
            </a:r>
            <a:endParaRPr lang="en-GB" sz="2800" b="0" dirty="0">
              <a:solidFill>
                <a:schemeClr val="tx1"/>
              </a:solidFill>
              <a:latin typeface="Trebuchet MS" pitchFamily="34" charset="0"/>
            </a:endParaRPr>
          </a:p>
        </p:txBody>
      </p:sp>
    </p:spTree>
    <p:extLst>
      <p:ext uri="{BB962C8B-B14F-4D97-AF65-F5344CB8AC3E}">
        <p14:creationId xmlns:p14="http://schemas.microsoft.com/office/powerpoint/2010/main" val="1059810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girlguidingprintcentre.co.uk/Custom/Themes/_GGP/GGP/Shapes/Solid/GG-Solid-Shape_Primary_Blue.png"/>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42244" y="188640"/>
            <a:ext cx="3888432" cy="1656184"/>
          </a:xfrm>
          <a:prstGeom prst="rect">
            <a:avLst/>
          </a:prstGeom>
          <a:noFill/>
          <a:ln>
            <a:noFill/>
          </a:ln>
        </p:spPr>
      </p:pic>
      <p:sp>
        <p:nvSpPr>
          <p:cNvPr id="3" name="Title 1"/>
          <p:cNvSpPr>
            <a:spLocks noGrp="1"/>
          </p:cNvSpPr>
          <p:nvPr>
            <p:ph type="title"/>
          </p:nvPr>
        </p:nvSpPr>
        <p:spPr>
          <a:xfrm>
            <a:off x="4542551" y="661963"/>
            <a:ext cx="3588125" cy="1642194"/>
          </a:xfrm>
        </p:spPr>
        <p:txBody>
          <a:bodyPr>
            <a:normAutofit/>
          </a:bodyPr>
          <a:lstStyle/>
          <a:p>
            <a:r>
              <a:rPr lang="en-GB" sz="2800" b="1" dirty="0" smtClean="0">
                <a:solidFill>
                  <a:schemeClr val="bg1"/>
                </a:solidFill>
                <a:latin typeface="Trebuchet MS" pitchFamily="34" charset="0"/>
              </a:rPr>
              <a:t>We change as the lives of girls change </a:t>
            </a:r>
            <a:r>
              <a:rPr lang="en-US" sz="3200" dirty="0" smtClean="0">
                <a:solidFill>
                  <a:schemeClr val="bg1"/>
                </a:solidFill>
                <a:latin typeface="Trebuchet MS" pitchFamily="34" charset="0"/>
              </a:rPr>
              <a:t/>
            </a:r>
            <a:br>
              <a:rPr lang="en-US" sz="3200" dirty="0" smtClean="0">
                <a:solidFill>
                  <a:schemeClr val="bg1"/>
                </a:solidFill>
                <a:latin typeface="Trebuchet MS" pitchFamily="34" charset="0"/>
              </a:rPr>
            </a:br>
            <a:endParaRPr lang="en-US" sz="3200" dirty="0">
              <a:solidFill>
                <a:schemeClr val="bg1"/>
              </a:solidFill>
              <a:latin typeface="Trebuchet MS" pitchFamily="34" charset="0"/>
            </a:endParaRPr>
          </a:p>
        </p:txBody>
      </p:sp>
      <p:sp>
        <p:nvSpPr>
          <p:cNvPr id="4" name="Content Placeholder 2"/>
          <p:cNvSpPr>
            <a:spLocks noGrp="1"/>
          </p:cNvSpPr>
          <p:nvPr>
            <p:ph idx="1"/>
          </p:nvPr>
        </p:nvSpPr>
        <p:spPr>
          <a:xfrm>
            <a:off x="435747" y="2492896"/>
            <a:ext cx="8229600" cy="2836912"/>
          </a:xfrm>
        </p:spPr>
        <p:txBody>
          <a:bodyPr/>
          <a:lstStyle/>
          <a:p>
            <a:pPr marL="0" indent="0" algn="ctr">
              <a:buNone/>
            </a:pPr>
            <a:r>
              <a:rPr lang="en-GB" sz="2800" b="0" dirty="0">
                <a:solidFill>
                  <a:schemeClr val="tx1"/>
                </a:solidFill>
                <a:latin typeface="Trebuchet MS" pitchFamily="34" charset="0"/>
              </a:rPr>
              <a:t>We are relevant to today’s girls because we listen to them and constantly evolve and adapt what we offer them without losing what makes us uniquely us. We provide support, comfort and friendship in what can often seem a complex world for girls as they grow up.</a:t>
            </a:r>
          </a:p>
          <a:p>
            <a:pPr marL="0" indent="0">
              <a:buNone/>
            </a:pPr>
            <a:endParaRPr lang="en-US" b="0" dirty="0">
              <a:solidFill>
                <a:schemeClr val="tx1"/>
              </a:solidFill>
            </a:endParaRPr>
          </a:p>
        </p:txBody>
      </p:sp>
    </p:spTree>
    <p:extLst>
      <p:ext uri="{BB962C8B-B14F-4D97-AF65-F5344CB8AC3E}">
        <p14:creationId xmlns:p14="http://schemas.microsoft.com/office/powerpoint/2010/main" val="105981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PR and PA Team\Public Relations\2015\Media and Press Tools\Photos\NEW GUIDE UNIFORM\DSC_1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53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7750" y="4876801"/>
            <a:ext cx="3524250" cy="523220"/>
          </a:xfrm>
          <a:prstGeom prst="rect">
            <a:avLst/>
          </a:prstGeom>
          <a:noFill/>
        </p:spPr>
        <p:txBody>
          <a:bodyPr wrap="square" rtlCol="0">
            <a:spAutoFit/>
          </a:bodyPr>
          <a:lstStyle/>
          <a:p>
            <a:pPr algn="ctr"/>
            <a:r>
              <a:rPr lang="en-GB" sz="2800" b="1" dirty="0" smtClean="0">
                <a:solidFill>
                  <a:schemeClr val="bg1"/>
                </a:solidFill>
                <a:latin typeface="Trebuchet MS" panose="020B0603020202020204" pitchFamily="34" charset="0"/>
              </a:rPr>
              <a:t>THANK YOU</a:t>
            </a:r>
            <a:endParaRPr lang="en-GB" sz="2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06185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descr="\\gg-gos-file01\FolderRedirection\kim.sanders1\Desktop\05-08-2008_Essex_Jamboree-23.jpg"/>
          <p:cNvPicPr>
            <a:picLocks noChangeAspect="1" noChangeArrowheads="1"/>
          </p:cNvPicPr>
          <p:nvPr/>
        </p:nvPicPr>
        <p:blipFill rotWithShape="1">
          <a:blip r:embed="rId3">
            <a:extLst>
              <a:ext uri="{28A0092B-C50C-407E-A947-70E740481C1C}">
                <a14:useLocalDpi xmlns:a14="http://schemas.microsoft.com/office/drawing/2010/main" val="0"/>
              </a:ext>
            </a:extLst>
          </a:blip>
          <a:srcRect b="11179"/>
          <a:stretch/>
        </p:blipFill>
        <p:spPr bwMode="auto">
          <a:xfrm>
            <a:off x="1200150" y="16265"/>
            <a:ext cx="6629400" cy="31269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4424" y="3655916"/>
            <a:ext cx="7734301" cy="1323439"/>
          </a:xfrm>
          <a:prstGeom prst="rect">
            <a:avLst/>
          </a:prstGeom>
          <a:noFill/>
        </p:spPr>
        <p:txBody>
          <a:bodyPr wrap="square" rtlCol="0">
            <a:spAutoFit/>
          </a:bodyPr>
          <a:lstStyle/>
          <a:p>
            <a:r>
              <a:rPr lang="en-GB" sz="2000" b="1" dirty="0" smtClean="0">
                <a:latin typeface="Trebuchet MS" panose="020B0603020202020204" pitchFamily="34" charset="0"/>
              </a:rPr>
              <a:t>Aims : </a:t>
            </a:r>
          </a:p>
          <a:p>
            <a:r>
              <a:rPr lang="en-GB" sz="2000" dirty="0" smtClean="0">
                <a:latin typeface="Trebuchet MS" panose="020B0603020202020204" pitchFamily="34" charset="0"/>
              </a:rPr>
              <a:t>/</a:t>
            </a:r>
          </a:p>
          <a:p>
            <a:r>
              <a:rPr lang="en-GB" sz="2000" b="1" dirty="0" smtClean="0">
                <a:latin typeface="Trebuchet MS" panose="020B0603020202020204" pitchFamily="34" charset="0"/>
              </a:rPr>
              <a:t>Objectives:</a:t>
            </a:r>
          </a:p>
          <a:p>
            <a:pPr marL="457200" indent="-457200">
              <a:buFont typeface="+mj-lt"/>
              <a:buAutoNum type="arabicPeriod"/>
            </a:pPr>
            <a:r>
              <a:rPr lang="en-GB" sz="2000" dirty="0" smtClean="0">
                <a:latin typeface="Trebuchet MS" panose="020B0603020202020204" pitchFamily="34" charset="0"/>
              </a:rPr>
              <a:t>/</a:t>
            </a:r>
            <a:endParaRPr lang="en-GB" sz="2000" dirty="0">
              <a:latin typeface="Trebuchet MS" panose="020B0603020202020204" pitchFamily="34" charset="0"/>
            </a:endParaRPr>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t="14492" b="7105"/>
          <a:stretch/>
        </p:blipFill>
        <p:spPr>
          <a:xfrm>
            <a:off x="1114422" y="16266"/>
            <a:ext cx="7067551" cy="3488936"/>
          </a:xfrm>
          <a:prstGeom prst="rect">
            <a:avLst/>
          </a:prstGeom>
        </p:spPr>
      </p:pic>
    </p:spTree>
    <p:extLst>
      <p:ext uri="{BB962C8B-B14F-4D97-AF65-F5344CB8AC3E}">
        <p14:creationId xmlns:p14="http://schemas.microsoft.com/office/powerpoint/2010/main" val="19164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90674"/>
            <a:ext cx="1941557" cy="105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58100" y="3140345"/>
            <a:ext cx="4572000" cy="1323439"/>
          </a:xfrm>
          <a:prstGeom prst="rect">
            <a:avLst/>
          </a:prstGeom>
        </p:spPr>
        <p:txBody>
          <a:bodyPr>
            <a:spAutoFit/>
          </a:bodyPr>
          <a:lstStyle/>
          <a:p>
            <a:r>
              <a:rPr lang="en-GB" sz="2000" b="1" dirty="0" smtClean="0">
                <a:latin typeface="Trebuchet MS" panose="020B0603020202020204" pitchFamily="34" charset="0"/>
              </a:rPr>
              <a:t>Access</a:t>
            </a:r>
          </a:p>
          <a:p>
            <a:r>
              <a:rPr lang="en-GB" sz="2000" dirty="0" smtClean="0">
                <a:latin typeface="Trebuchet MS" panose="020B0603020202020204" pitchFamily="34" charset="0"/>
              </a:rPr>
              <a:t>We will work together to ensure that more girls from all backgrounds benefit from what we do.</a:t>
            </a:r>
            <a:endParaRPr lang="en-GB" sz="2000" dirty="0">
              <a:latin typeface="Trebuchet MS" panose="020B0603020202020204" pitchFamily="34" charset="0"/>
            </a:endParaRP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219" y="3105342"/>
            <a:ext cx="613718" cy="112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s://www.girlguidingprintcentre.co.uk/Custom/Themes/_GGP/GGP/Shapes/Solid/GG-Solid-Shape_Primary_Blue.png"/>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543549" y="160336"/>
            <a:ext cx="3573103" cy="2163764"/>
          </a:xfrm>
          <a:prstGeom prst="rect">
            <a:avLst/>
          </a:prstGeom>
          <a:noFill/>
          <a:ln>
            <a:noFill/>
          </a:ln>
        </p:spPr>
      </p:pic>
      <p:sp>
        <p:nvSpPr>
          <p:cNvPr id="13" name="TextBox 12"/>
          <p:cNvSpPr txBox="1"/>
          <p:nvPr/>
        </p:nvSpPr>
        <p:spPr>
          <a:xfrm>
            <a:off x="5765083" y="604569"/>
            <a:ext cx="3351570" cy="1569660"/>
          </a:xfrm>
          <a:prstGeom prst="rect">
            <a:avLst/>
          </a:prstGeom>
          <a:noFill/>
        </p:spPr>
        <p:txBody>
          <a:bodyPr wrap="square" rtlCol="0">
            <a:spAutoFit/>
          </a:bodyPr>
          <a:lstStyle/>
          <a:p>
            <a:r>
              <a:rPr lang="en-GB" sz="1600" b="1" dirty="0" smtClean="0">
                <a:solidFill>
                  <a:schemeClr val="bg1"/>
                </a:solidFill>
                <a:latin typeface="Trebuchet MS" panose="020B0603020202020204" pitchFamily="34" charset="0"/>
              </a:rPr>
              <a:t>Our commitment to girls: </a:t>
            </a:r>
          </a:p>
          <a:p>
            <a:r>
              <a:rPr lang="en-GB" sz="1600" dirty="0" smtClean="0">
                <a:solidFill>
                  <a:schemeClr val="bg1"/>
                </a:solidFill>
                <a:latin typeface="Trebuchet MS" panose="020B0603020202020204" pitchFamily="34" charset="0"/>
              </a:rPr>
              <a:t>By 2020, we will empower more girls to find their voice and be their best through high quality, girl-led programmes delivered by inspirational Leaders.</a:t>
            </a:r>
          </a:p>
        </p:txBody>
      </p:sp>
      <p:pic>
        <p:nvPicPr>
          <p:cNvPr id="14" name="Picture 13" descr="https://www.girlguidingprintcentre.co.uk/Custom/Themes/_GGP/GGP/Shapes/Solid/GG-Solid-Shape_Primary_Blue.png"/>
          <p:cNvPicPr/>
          <p:nvPr/>
        </p:nvPicPr>
        <p:blipFill>
          <a:blip r:embed="rId5">
            <a:extLst>
              <a:ext uri="{28A0092B-C50C-407E-A947-70E740481C1C}">
                <a14:useLocalDpi xmlns:a14="http://schemas.microsoft.com/office/drawing/2010/main" val="0"/>
              </a:ext>
            </a:extLst>
          </a:blip>
          <a:srcRect/>
          <a:stretch>
            <a:fillRect/>
          </a:stretch>
        </p:blipFill>
        <p:spPr bwMode="auto">
          <a:xfrm>
            <a:off x="2369493" y="160338"/>
            <a:ext cx="3250257" cy="2163762"/>
          </a:xfrm>
          <a:prstGeom prst="rect">
            <a:avLst/>
          </a:prstGeom>
          <a:noFill/>
          <a:ln>
            <a:noFill/>
          </a:ln>
        </p:spPr>
      </p:pic>
      <p:sp>
        <p:nvSpPr>
          <p:cNvPr id="15" name="TextBox 14"/>
          <p:cNvSpPr txBox="1"/>
          <p:nvPr/>
        </p:nvSpPr>
        <p:spPr>
          <a:xfrm>
            <a:off x="2618656" y="296038"/>
            <a:ext cx="2724869" cy="1323439"/>
          </a:xfrm>
          <a:prstGeom prst="rect">
            <a:avLst/>
          </a:prstGeom>
          <a:noFill/>
        </p:spPr>
        <p:txBody>
          <a:bodyPr wrap="square" rtlCol="0">
            <a:spAutoFit/>
          </a:bodyPr>
          <a:lstStyle/>
          <a:p>
            <a:r>
              <a:rPr lang="en-GB" sz="1600" b="1" dirty="0" smtClean="0">
                <a:solidFill>
                  <a:schemeClr val="bg1"/>
                </a:solidFill>
                <a:latin typeface="Trebuchet MS" panose="020B0603020202020204" pitchFamily="34" charset="0"/>
              </a:rPr>
              <a:t>Our vision: </a:t>
            </a:r>
          </a:p>
          <a:p>
            <a:r>
              <a:rPr lang="en-GB" sz="1600" dirty="0" smtClean="0">
                <a:solidFill>
                  <a:schemeClr val="bg1"/>
                </a:solidFill>
                <a:latin typeface="Trebuchet MS" panose="020B0603020202020204" pitchFamily="34" charset="0"/>
              </a:rPr>
              <a:t>An equal world where all girls can make a positive difference, be happy, safe and fulfil their potential.</a:t>
            </a:r>
          </a:p>
        </p:txBody>
      </p:sp>
      <p:sp>
        <p:nvSpPr>
          <p:cNvPr id="16" name="TextBox 15"/>
          <p:cNvSpPr txBox="1"/>
          <p:nvPr/>
        </p:nvSpPr>
        <p:spPr>
          <a:xfrm>
            <a:off x="374650" y="2393479"/>
            <a:ext cx="7734301" cy="707886"/>
          </a:xfrm>
          <a:prstGeom prst="rect">
            <a:avLst/>
          </a:prstGeom>
          <a:noFill/>
        </p:spPr>
        <p:txBody>
          <a:bodyPr wrap="square" rtlCol="0">
            <a:spAutoFit/>
          </a:bodyPr>
          <a:lstStyle/>
          <a:p>
            <a:r>
              <a:rPr lang="en-GB" sz="2000" b="1" dirty="0" smtClean="0">
                <a:latin typeface="Trebuchet MS" panose="020B0603020202020204" pitchFamily="34" charset="0"/>
              </a:rPr>
              <a:t>Our values: </a:t>
            </a:r>
          </a:p>
          <a:p>
            <a:r>
              <a:rPr lang="en-GB" sz="2000" dirty="0" smtClean="0">
                <a:solidFill>
                  <a:srgbClr val="0070C0"/>
                </a:solidFill>
                <a:latin typeface="Trebuchet MS" panose="020B0603020202020204" pitchFamily="34" charset="0"/>
              </a:rPr>
              <a:t>Caring</a:t>
            </a:r>
            <a:r>
              <a:rPr lang="en-GB" sz="2000" dirty="0" smtClean="0">
                <a:latin typeface="Trebuchet MS" panose="020B0603020202020204" pitchFamily="34" charset="0"/>
              </a:rPr>
              <a:t>  </a:t>
            </a:r>
            <a:r>
              <a:rPr lang="en-GB" sz="2000" dirty="0">
                <a:solidFill>
                  <a:schemeClr val="accent6">
                    <a:lumMod val="75000"/>
                  </a:schemeClr>
                </a:solidFill>
                <a:latin typeface="Trebuchet MS" panose="020B0603020202020204" pitchFamily="34" charset="0"/>
              </a:rPr>
              <a:t>C</a:t>
            </a:r>
            <a:r>
              <a:rPr lang="en-GB" sz="2000" dirty="0" smtClean="0">
                <a:solidFill>
                  <a:schemeClr val="accent6">
                    <a:lumMod val="75000"/>
                  </a:schemeClr>
                </a:solidFill>
                <a:latin typeface="Trebuchet MS" panose="020B0603020202020204" pitchFamily="34" charset="0"/>
              </a:rPr>
              <a:t>hallenging</a:t>
            </a:r>
            <a:r>
              <a:rPr lang="en-GB" sz="2000" dirty="0" smtClean="0">
                <a:latin typeface="Trebuchet MS" panose="020B0603020202020204" pitchFamily="34" charset="0"/>
              </a:rPr>
              <a:t>  </a:t>
            </a:r>
            <a:r>
              <a:rPr lang="en-GB" sz="2000" dirty="0" smtClean="0">
                <a:solidFill>
                  <a:schemeClr val="accent4">
                    <a:lumMod val="75000"/>
                  </a:schemeClr>
                </a:solidFill>
                <a:latin typeface="Trebuchet MS" panose="020B0603020202020204" pitchFamily="34" charset="0"/>
              </a:rPr>
              <a:t>Empowering</a:t>
            </a:r>
            <a:r>
              <a:rPr lang="en-GB" sz="2000" dirty="0" smtClean="0">
                <a:latin typeface="Trebuchet MS" panose="020B0603020202020204" pitchFamily="34" charset="0"/>
              </a:rPr>
              <a:t>  </a:t>
            </a:r>
            <a:r>
              <a:rPr lang="en-GB" sz="2000" dirty="0" smtClean="0">
                <a:solidFill>
                  <a:srgbClr val="ED1C24"/>
                </a:solidFill>
                <a:latin typeface="Trebuchet MS" panose="020B0603020202020204" pitchFamily="34" charset="0"/>
              </a:rPr>
              <a:t>Fun</a:t>
            </a:r>
            <a:r>
              <a:rPr lang="en-GB" sz="2000" dirty="0" smtClean="0">
                <a:latin typeface="Trebuchet MS" panose="020B0603020202020204" pitchFamily="34" charset="0"/>
              </a:rPr>
              <a:t>  </a:t>
            </a:r>
            <a:r>
              <a:rPr lang="en-GB" sz="2000" dirty="0" smtClean="0">
                <a:solidFill>
                  <a:srgbClr val="009DAD"/>
                </a:solidFill>
                <a:latin typeface="Trebuchet MS" panose="020B0603020202020204" pitchFamily="34" charset="0"/>
              </a:rPr>
              <a:t>Inclusive</a:t>
            </a:r>
            <a:r>
              <a:rPr lang="en-GB" sz="2000" dirty="0" smtClean="0">
                <a:latin typeface="Trebuchet MS" panose="020B0603020202020204" pitchFamily="34" charset="0"/>
              </a:rPr>
              <a:t>  </a:t>
            </a:r>
            <a:r>
              <a:rPr lang="en-GB" sz="2000" dirty="0" smtClean="0">
                <a:solidFill>
                  <a:srgbClr val="EF3F30"/>
                </a:solidFill>
                <a:latin typeface="Trebuchet MS" panose="020B0603020202020204" pitchFamily="34" charset="0"/>
              </a:rPr>
              <a:t>Inspiring</a:t>
            </a:r>
          </a:p>
        </p:txBody>
      </p:sp>
      <p:sp>
        <p:nvSpPr>
          <p:cNvPr id="17" name="Rectangle 16"/>
          <p:cNvSpPr/>
          <p:nvPr/>
        </p:nvSpPr>
        <p:spPr>
          <a:xfrm>
            <a:off x="460375" y="4624572"/>
            <a:ext cx="8578850" cy="1015663"/>
          </a:xfrm>
          <a:prstGeom prst="rect">
            <a:avLst/>
          </a:prstGeom>
        </p:spPr>
        <p:txBody>
          <a:bodyPr wrap="square">
            <a:spAutoFit/>
          </a:bodyPr>
          <a:lstStyle/>
          <a:p>
            <a:r>
              <a:rPr lang="en-GB" sz="2000" b="1" dirty="0" smtClean="0">
                <a:latin typeface="Trebuchet MS" panose="020B0603020202020204" pitchFamily="34" charset="0"/>
              </a:rPr>
              <a:t>Membership Growth </a:t>
            </a:r>
          </a:p>
          <a:p>
            <a:r>
              <a:rPr lang="en-GB" sz="2000" dirty="0" smtClean="0">
                <a:latin typeface="Trebuchet MS" panose="020B0603020202020204" pitchFamily="34" charset="0"/>
              </a:rPr>
              <a:t>Is about increasing the membership of </a:t>
            </a:r>
            <a:r>
              <a:rPr lang="en-GB" sz="2000" dirty="0" err="1" smtClean="0">
                <a:latin typeface="Trebuchet MS" panose="020B0603020202020204" pitchFamily="34" charset="0"/>
              </a:rPr>
              <a:t>Girlguiding</a:t>
            </a:r>
            <a:r>
              <a:rPr lang="en-GB" sz="2000" dirty="0" smtClean="0">
                <a:latin typeface="Trebuchet MS" panose="020B0603020202020204" pitchFamily="34" charset="0"/>
              </a:rPr>
              <a:t> in terms of both girls and volunteers.</a:t>
            </a:r>
            <a:endParaRPr lang="en-GB" sz="2000" dirty="0">
              <a:latin typeface="Trebuchet MS" panose="020B0603020202020204" pitchFamily="34" charset="0"/>
            </a:endParaRPr>
          </a:p>
        </p:txBody>
      </p:sp>
    </p:spTree>
    <p:extLst>
      <p:ext uri="{BB962C8B-B14F-4D97-AF65-F5344CB8AC3E}">
        <p14:creationId xmlns:p14="http://schemas.microsoft.com/office/powerpoint/2010/main" val="359227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55576" y="1107838"/>
            <a:ext cx="8788400" cy="3416320"/>
          </a:xfrm>
          <a:prstGeom prst="rect">
            <a:avLst/>
          </a:prstGeom>
        </p:spPr>
        <p:txBody>
          <a:bodyPr wrap="square">
            <a:spAutoFit/>
          </a:bodyPr>
          <a:lstStyle/>
          <a:p>
            <a:pPr marL="285750" lvl="0" indent="-285750">
              <a:buFont typeface="Arial" panose="020B0604020202020204" pitchFamily="34" charset="0"/>
              <a:buChar char="•"/>
            </a:pPr>
            <a:r>
              <a:rPr lang="en-GB" dirty="0">
                <a:latin typeface="Trebuchet MS" panose="020B0603020202020204" pitchFamily="34" charset="0"/>
              </a:rPr>
              <a:t>Strategic mapping and targeting growth, to help the membership grow at all levels. This includes analysing and identifying opportunities for growth</a:t>
            </a:r>
            <a:r>
              <a:rPr lang="en-GB" dirty="0" smtClean="0">
                <a:latin typeface="Trebuchet MS" panose="020B0603020202020204" pitchFamily="34" charset="0"/>
              </a:rPr>
              <a:t>.</a:t>
            </a:r>
          </a:p>
          <a:p>
            <a:pPr lvl="0"/>
            <a:endParaRPr lang="en-GB" dirty="0">
              <a:latin typeface="Trebuchet MS" panose="020B0603020202020204" pitchFamily="34" charset="0"/>
            </a:endParaRPr>
          </a:p>
          <a:p>
            <a:pPr marL="285750" lvl="0" indent="-285750">
              <a:buFont typeface="Arial" panose="020B0604020202020204" pitchFamily="34" charset="0"/>
              <a:buChar char="•"/>
            </a:pPr>
            <a:r>
              <a:rPr lang="en-GB" dirty="0">
                <a:latin typeface="Trebuchet MS" panose="020B0603020202020204" pitchFamily="34" charset="0"/>
              </a:rPr>
              <a:t>Welcome and induction which includes identifying the needs of all members and understanding the process and progression</a:t>
            </a:r>
            <a:r>
              <a:rPr lang="en-GB" dirty="0" smtClean="0">
                <a:latin typeface="Trebuchet MS" panose="020B0603020202020204" pitchFamily="34" charset="0"/>
              </a:rPr>
              <a:t>.</a:t>
            </a:r>
          </a:p>
          <a:p>
            <a:pPr marL="285750" lvl="0" indent="-285750">
              <a:buFont typeface="Arial" panose="020B0604020202020204" pitchFamily="34" charset="0"/>
              <a:buChar char="•"/>
            </a:pPr>
            <a:endParaRPr lang="en-GB" dirty="0">
              <a:latin typeface="Trebuchet MS" panose="020B0603020202020204" pitchFamily="34" charset="0"/>
            </a:endParaRPr>
          </a:p>
          <a:p>
            <a:pPr marL="285750" lvl="0" indent="-285750">
              <a:buFont typeface="Arial" panose="020B0604020202020204" pitchFamily="34" charset="0"/>
              <a:buChar char="•"/>
            </a:pPr>
            <a:r>
              <a:rPr lang="en-GB" dirty="0">
                <a:latin typeface="Trebuchet MS" panose="020B0603020202020204" pitchFamily="34" charset="0"/>
              </a:rPr>
              <a:t>Recruitment of girls and young women, so we can offer every girl the opportunity to be a member</a:t>
            </a:r>
            <a:r>
              <a:rPr lang="en-GB" dirty="0" smtClean="0">
                <a:latin typeface="Trebuchet MS" panose="020B0603020202020204" pitchFamily="34" charset="0"/>
              </a:rPr>
              <a:t>.</a:t>
            </a:r>
          </a:p>
          <a:p>
            <a:pPr lvl="0"/>
            <a:endParaRPr lang="en-GB" dirty="0">
              <a:latin typeface="Trebuchet MS" panose="020B0603020202020204" pitchFamily="34" charset="0"/>
            </a:endParaRPr>
          </a:p>
          <a:p>
            <a:pPr marL="285750" lvl="0" indent="-285750">
              <a:buFont typeface="Arial" panose="020B0604020202020204" pitchFamily="34" charset="0"/>
              <a:buChar char="•"/>
            </a:pPr>
            <a:r>
              <a:rPr lang="en-GB" dirty="0">
                <a:latin typeface="Trebuchet MS" panose="020B0603020202020204" pitchFamily="34" charset="0"/>
              </a:rPr>
              <a:t>Recruitment of adults, so we have enough volunteers to provide high quality guiding to all girls who wish to join</a:t>
            </a:r>
            <a:r>
              <a:rPr lang="en-GB" dirty="0" smtClean="0">
                <a:latin typeface="Trebuchet MS" panose="020B0603020202020204" pitchFamily="34" charset="0"/>
              </a:rPr>
              <a:t>.</a:t>
            </a:r>
          </a:p>
          <a:p>
            <a:pPr lvl="0"/>
            <a:endParaRPr lang="en-GB" dirty="0">
              <a:latin typeface="Trebuchet MS" panose="020B0603020202020204" pitchFamily="34" charset="0"/>
            </a:endParaRPr>
          </a:p>
        </p:txBody>
      </p:sp>
      <p:sp>
        <p:nvSpPr>
          <p:cNvPr id="12" name="Rectangle 11"/>
          <p:cNvSpPr/>
          <p:nvPr/>
        </p:nvSpPr>
        <p:spPr>
          <a:xfrm>
            <a:off x="365126" y="165285"/>
            <a:ext cx="8578850" cy="400110"/>
          </a:xfrm>
          <a:prstGeom prst="rect">
            <a:avLst/>
          </a:prstGeom>
        </p:spPr>
        <p:txBody>
          <a:bodyPr wrap="square">
            <a:spAutoFit/>
          </a:bodyPr>
          <a:lstStyle/>
          <a:p>
            <a:r>
              <a:rPr lang="en-GB" sz="2000" b="1" dirty="0" smtClean="0">
                <a:latin typeface="Trebuchet MS" panose="020B0603020202020204" pitchFamily="34" charset="0"/>
              </a:rPr>
              <a:t>What does Membership Growth encompass? </a:t>
            </a:r>
          </a:p>
        </p:txBody>
      </p:sp>
      <p:pic>
        <p:nvPicPr>
          <p:cNvPr id="13" name="Picture 2" descr="\\gg-gos-file01\FolderRedirection\kim.sanders1\Desktop\CCB_250813_0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4" y="4132117"/>
            <a:ext cx="2455862" cy="16355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rotWithShape="1">
          <a:blip r:embed="rId4" cstate="print">
            <a:extLst>
              <a:ext uri="{28A0092B-C50C-407E-A947-70E740481C1C}">
                <a14:useLocalDpi xmlns:a14="http://schemas.microsoft.com/office/drawing/2010/main" val="0"/>
              </a:ext>
            </a:extLst>
          </a:blip>
          <a:srcRect b="11224"/>
          <a:stretch/>
        </p:blipFill>
        <p:spPr>
          <a:xfrm>
            <a:off x="6388102" y="3803690"/>
            <a:ext cx="2655886" cy="2035135"/>
          </a:xfrm>
          <a:prstGeom prst="rect">
            <a:avLst/>
          </a:prstGeom>
        </p:spPr>
      </p:pic>
    </p:spTree>
    <p:extLst>
      <p:ext uri="{BB962C8B-B14F-4D97-AF65-F5344CB8AC3E}">
        <p14:creationId xmlns:p14="http://schemas.microsoft.com/office/powerpoint/2010/main" val="7133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55576" y="707788"/>
            <a:ext cx="8788400" cy="3139321"/>
          </a:xfrm>
          <a:prstGeom prst="rect">
            <a:avLst/>
          </a:prstGeom>
        </p:spPr>
        <p:txBody>
          <a:bodyPr wrap="square">
            <a:spAutoFit/>
          </a:bodyPr>
          <a:lstStyle/>
          <a:p>
            <a:pPr lvl="0"/>
            <a:endParaRPr lang="en-GB" dirty="0">
              <a:latin typeface="Trebuchet MS" panose="020B0603020202020204" pitchFamily="34" charset="0"/>
            </a:endParaRPr>
          </a:p>
          <a:p>
            <a:pPr marL="285750" lvl="0" indent="-285750">
              <a:buFont typeface="Arial" panose="020B0604020202020204" pitchFamily="34" charset="0"/>
              <a:buChar char="•"/>
            </a:pPr>
            <a:r>
              <a:rPr lang="en-GB" dirty="0">
                <a:latin typeface="Trebuchet MS" panose="020B0603020202020204" pitchFamily="34" charset="0"/>
              </a:rPr>
              <a:t>Sustaining long term growth and supporting retention </a:t>
            </a:r>
            <a:r>
              <a:rPr lang="en-GB" dirty="0" smtClean="0">
                <a:latin typeface="Trebuchet MS" panose="020B0603020202020204" pitchFamily="34" charset="0"/>
              </a:rPr>
              <a:t>by: </a:t>
            </a:r>
            <a:endParaRPr lang="en-GB" dirty="0">
              <a:latin typeface="Trebuchet MS" panose="020B0603020202020204" pitchFamily="34" charset="0"/>
            </a:endParaRPr>
          </a:p>
          <a:p>
            <a:pPr marL="742950" lvl="1" indent="-285750">
              <a:buFont typeface="Arial" panose="020B0604020202020204" pitchFamily="34" charset="0"/>
              <a:buChar char="•"/>
            </a:pPr>
            <a:r>
              <a:rPr lang="en-GB" dirty="0">
                <a:latin typeface="Trebuchet MS" panose="020B0603020202020204" pitchFamily="34" charset="0"/>
              </a:rPr>
              <a:t>Promoting successful transition between sections, </a:t>
            </a:r>
          </a:p>
          <a:p>
            <a:pPr marL="742950" lvl="1" indent="-285750">
              <a:buFont typeface="Arial" panose="020B0604020202020204" pitchFamily="34" charset="0"/>
              <a:buChar char="•"/>
            </a:pPr>
            <a:r>
              <a:rPr lang="en-GB" dirty="0">
                <a:latin typeface="Trebuchet MS" panose="020B0603020202020204" pitchFamily="34" charset="0"/>
              </a:rPr>
              <a:t>Thanks and recognition techniques </a:t>
            </a:r>
          </a:p>
          <a:p>
            <a:pPr marL="742950" lvl="1" indent="-285750">
              <a:buFont typeface="Arial" panose="020B0604020202020204" pitchFamily="34" charset="0"/>
              <a:buChar char="•"/>
            </a:pPr>
            <a:r>
              <a:rPr lang="en-GB" dirty="0">
                <a:latin typeface="Trebuchet MS" panose="020B0603020202020204" pitchFamily="34" charset="0"/>
              </a:rPr>
              <a:t>Leadership development and high quality programme delivery.</a:t>
            </a:r>
          </a:p>
          <a:p>
            <a:pPr marL="742950" lvl="1" indent="-285750">
              <a:buFont typeface="Arial" panose="020B0604020202020204" pitchFamily="34" charset="0"/>
              <a:buChar char="•"/>
            </a:pPr>
            <a:r>
              <a:rPr lang="en-GB" dirty="0">
                <a:latin typeface="Trebuchet MS" panose="020B0603020202020204" pitchFamily="34" charset="0"/>
              </a:rPr>
              <a:t>Understanding of flexible guiding methods so that will can increase our existing resources, </a:t>
            </a:r>
          </a:p>
          <a:p>
            <a:pPr marL="742950" lvl="1" indent="-285750">
              <a:buFont typeface="Arial" panose="020B0604020202020204" pitchFamily="34" charset="0"/>
              <a:buChar char="•"/>
            </a:pPr>
            <a:r>
              <a:rPr lang="en-GB" dirty="0">
                <a:latin typeface="Trebuchet MS" panose="020B0603020202020204" pitchFamily="34" charset="0"/>
              </a:rPr>
              <a:t>Promotion of inclusion and diversity, so members of all backgrounds can be members. </a:t>
            </a:r>
            <a:endParaRPr lang="en-GB" dirty="0" smtClean="0">
              <a:latin typeface="Trebuchet MS" panose="020B0603020202020204" pitchFamily="34" charset="0"/>
            </a:endParaRPr>
          </a:p>
          <a:p>
            <a:pPr lvl="1"/>
            <a:endParaRPr lang="en-GB" dirty="0">
              <a:latin typeface="Trebuchet MS" panose="020B0603020202020204" pitchFamily="34" charset="0"/>
            </a:endParaRPr>
          </a:p>
          <a:p>
            <a:pPr marL="285750" lvl="0" indent="-285750">
              <a:buFont typeface="Arial" panose="020B0604020202020204" pitchFamily="34" charset="0"/>
              <a:buChar char="•"/>
            </a:pPr>
            <a:r>
              <a:rPr lang="en-GB" dirty="0">
                <a:latin typeface="Trebuchet MS" panose="020B0603020202020204" pitchFamily="34" charset="0"/>
              </a:rPr>
              <a:t>Talking about guiding externally and active promotion of the organisation.</a:t>
            </a:r>
          </a:p>
        </p:txBody>
      </p:sp>
      <p:sp>
        <p:nvSpPr>
          <p:cNvPr id="9" name="Rectangle 8"/>
          <p:cNvSpPr/>
          <p:nvPr/>
        </p:nvSpPr>
        <p:spPr>
          <a:xfrm>
            <a:off x="365126" y="165285"/>
            <a:ext cx="8578850" cy="400110"/>
          </a:xfrm>
          <a:prstGeom prst="rect">
            <a:avLst/>
          </a:prstGeom>
        </p:spPr>
        <p:txBody>
          <a:bodyPr wrap="square">
            <a:spAutoFit/>
          </a:bodyPr>
          <a:lstStyle/>
          <a:p>
            <a:r>
              <a:rPr lang="en-GB" sz="2000" b="1" dirty="0" smtClean="0">
                <a:latin typeface="Trebuchet MS" panose="020B0603020202020204" pitchFamily="34" charset="0"/>
              </a:rPr>
              <a:t>What does Membership Growth encompass? </a:t>
            </a:r>
          </a:p>
        </p:txBody>
      </p:sp>
      <p:pic>
        <p:nvPicPr>
          <p:cNvPr id="10" name="Picture 3" descr="\\gg-gos-file01\FolderRedirection\kim.sanders1\Desktop\2010-18-02_Lead_Into_Guiding-6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88" t="8267"/>
          <a:stretch/>
        </p:blipFill>
        <p:spPr bwMode="auto">
          <a:xfrm>
            <a:off x="765175" y="4181475"/>
            <a:ext cx="2280906" cy="15620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t="10108" b="7348"/>
          <a:stretch/>
        </p:blipFill>
        <p:spPr>
          <a:xfrm>
            <a:off x="707065" y="4111089"/>
            <a:ext cx="2397125" cy="1702869"/>
          </a:xfrm>
          <a:prstGeom prst="rect">
            <a:avLst/>
          </a:prstGeom>
        </p:spPr>
      </p:pic>
    </p:spTree>
    <p:extLst>
      <p:ext uri="{BB962C8B-B14F-4D97-AF65-F5344CB8AC3E}">
        <p14:creationId xmlns:p14="http://schemas.microsoft.com/office/powerpoint/2010/main" val="211280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p:nvSpPr>
        <p:spPr>
          <a:xfrm>
            <a:off x="365126" y="165285"/>
            <a:ext cx="8578850" cy="400110"/>
          </a:xfrm>
          <a:prstGeom prst="rect">
            <a:avLst/>
          </a:prstGeom>
        </p:spPr>
        <p:txBody>
          <a:bodyPr wrap="square">
            <a:spAutoFit/>
          </a:bodyPr>
          <a:lstStyle/>
          <a:p>
            <a:r>
              <a:rPr lang="en-GB" sz="2000" b="1" dirty="0" smtClean="0">
                <a:latin typeface="Trebuchet MS" panose="020B0603020202020204" pitchFamily="34" charset="0"/>
              </a:rPr>
              <a:t>What are Membership Growth key messages? </a:t>
            </a:r>
          </a:p>
        </p:txBody>
      </p:sp>
      <p:sp>
        <p:nvSpPr>
          <p:cNvPr id="2" name="Text Box 2"/>
          <p:cNvSpPr txBox="1">
            <a:spLocks noChangeArrowheads="1"/>
          </p:cNvSpPr>
          <p:nvPr/>
        </p:nvSpPr>
        <p:spPr bwMode="auto">
          <a:xfrm>
            <a:off x="5381625" y="617538"/>
            <a:ext cx="3400424" cy="1414462"/>
          </a:xfrm>
          <a:prstGeom prst="rect">
            <a:avLst/>
          </a:prstGeom>
          <a:solidFill>
            <a:srgbClr val="FFFFF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Help participants ensure that activities are girl-led, provide a high quality programme and bring adventure into the meeting place.</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5391150" y="2196941"/>
            <a:ext cx="3381373" cy="1124928"/>
          </a:xfrm>
          <a:prstGeom prst="rect">
            <a:avLst/>
          </a:prstGeom>
          <a:solidFill>
            <a:srgbClr val="FFFFF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Help participants understand the importance of a warm welcome and recognise good practice.</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5381622" y="3495674"/>
            <a:ext cx="3381373" cy="1166811"/>
          </a:xfrm>
          <a:prstGeom prst="rect">
            <a:avLst/>
          </a:prstGeom>
          <a:solidFill>
            <a:srgbClr val="FFFFF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Make participants aware of simple things they can do to increase their units by one girl. </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5381625" y="4826790"/>
            <a:ext cx="3381372" cy="928687"/>
          </a:xfrm>
          <a:prstGeom prst="rect">
            <a:avLst/>
          </a:prstGeom>
          <a:solidFill>
            <a:srgbClr val="FFFFF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Encourage participants to get others involved and share how great guiding is.</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6"/>
          <p:cNvSpPr>
            <a:spLocks noChangeArrowheads="1"/>
          </p:cNvSpPr>
          <p:nvPr/>
        </p:nvSpPr>
        <p:spPr bwMode="auto">
          <a:xfrm>
            <a:off x="427036" y="617538"/>
            <a:ext cx="45497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Trebuchet MS" pitchFamily="34" charset="0"/>
                <a:cs typeface="Arial" pitchFamily="34" charset="0"/>
              </a:rPr>
              <a:t>Message 1</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b="0" i="0" u="none" strike="noStrike" cap="none" normalizeH="0" baseline="0" dirty="0" smtClean="0">
                <a:ln>
                  <a:noFill/>
                </a:ln>
                <a:solidFill>
                  <a:schemeClr val="tx1"/>
                </a:solidFill>
                <a:effectLst/>
                <a:latin typeface="Trebuchet MS" pitchFamily="34" charset="0"/>
                <a:ea typeface="SimSun" pitchFamily="2" charset="-122"/>
                <a:cs typeface="Times New Roman" pitchFamily="18" charset="0"/>
              </a:rPr>
              <a:t>Remember that every girl matters – try to involve </a:t>
            </a:r>
            <a:r>
              <a:rPr kumimoji="0" lang="en-GB" altLang="zh-CN"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just one more.</a:t>
            </a:r>
            <a:endParaRPr kumimoji="0" lang="en-GB"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7"/>
          <p:cNvSpPr>
            <a:spLocks noChangeArrowheads="1"/>
          </p:cNvSpPr>
          <p:nvPr/>
        </p:nvSpPr>
        <p:spPr bwMode="auto">
          <a:xfrm>
            <a:off x="460375" y="2210554"/>
            <a:ext cx="48069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Trebuchet MS" pitchFamily="34" charset="0"/>
                <a:cs typeface="Arial" pitchFamily="34" charset="0"/>
              </a:rPr>
              <a:t>Message 2</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Make that welcome warm – new members of all ages want to feel they belong</a:t>
            </a:r>
            <a:r>
              <a:rPr kumimoji="0" lang="en-GB" altLang="en-US" i="0" u="none" strike="noStrike" cap="none" normalizeH="0" baseline="0" dirty="0" smtClean="0">
                <a:ln>
                  <a:noFill/>
                </a:ln>
                <a:solidFill>
                  <a:srgbClr val="984806"/>
                </a:solidFill>
                <a:effectLst/>
                <a:latin typeface="Trebuchet MS" pitchFamily="34" charset="0"/>
                <a:ea typeface="MS Mincho" pitchFamily="49" charset="-128"/>
                <a:cs typeface="Times New Roman" pitchFamily="18" charset="0"/>
              </a:rPr>
              <a:t>.</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9"/>
          <p:cNvSpPr>
            <a:spLocks noChangeArrowheads="1"/>
          </p:cNvSpPr>
          <p:nvPr/>
        </p:nvSpPr>
        <p:spPr bwMode="auto">
          <a:xfrm>
            <a:off x="460375" y="4818653"/>
            <a:ext cx="46164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Trebuchet MS" pitchFamily="34" charset="0"/>
                <a:cs typeface="Arial" pitchFamily="34" charset="0"/>
              </a:rPr>
              <a:t>Message 4</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Ask for help – more volunteers means more benefits for both adults and girls.</a:t>
            </a:r>
            <a:endParaRPr kumimoji="0" lang="en-GB" altLang="en-US"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7"/>
          <p:cNvSpPr>
            <a:spLocks noChangeArrowheads="1"/>
          </p:cNvSpPr>
          <p:nvPr/>
        </p:nvSpPr>
        <p:spPr bwMode="auto">
          <a:xfrm>
            <a:off x="460375" y="3495674"/>
            <a:ext cx="48069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Trebuchet MS" pitchFamily="34" charset="0"/>
                <a:cs typeface="Arial" pitchFamily="34" charset="0"/>
              </a:rPr>
              <a:t>Message 3</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rPr>
              <a:t>Make every meeting great-girls vote with their feet.</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701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Content Placeholder 2"/>
          <p:cNvSpPr txBox="1">
            <a:spLocks/>
          </p:cNvSpPr>
          <p:nvPr/>
        </p:nvSpPr>
        <p:spPr bwMode="auto">
          <a:xfrm>
            <a:off x="1409700" y="3513190"/>
            <a:ext cx="6086475" cy="164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0000" lnSpcReduction="20000"/>
          </a:bodyPr>
          <a:lstStyle>
            <a:lvl1pPr marL="0" indent="0" algn="l" defTabSz="457200" rtl="0" eaLnBrk="1" fontAlgn="base" hangingPunct="1">
              <a:spcBef>
                <a:spcPct val="20000"/>
              </a:spcBef>
              <a:spcAft>
                <a:spcPct val="0"/>
              </a:spcAft>
              <a:buFont typeface="Arial" charset="0"/>
              <a:buNone/>
              <a:defRPr sz="2800" b="0" i="0" kern="1200">
                <a:solidFill>
                  <a:srgbClr val="5087C7"/>
                </a:solidFill>
                <a:latin typeface="Trebuchet MS"/>
                <a:ea typeface="ＭＳ Ｐゴシック" pitchFamily="1" charset="-128"/>
                <a:cs typeface="Trebuchet M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 charset="-128"/>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 charset="-128"/>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GB" sz="9000" dirty="0" err="1" smtClean="0">
                <a:solidFill>
                  <a:schemeClr val="tx1"/>
                </a:solidFill>
                <a:latin typeface="Trebuchet MS" pitchFamily="34" charset="0"/>
              </a:rPr>
              <a:t>Girlguiding</a:t>
            </a:r>
            <a:r>
              <a:rPr lang="en-GB" sz="9000" dirty="0" smtClean="0">
                <a:solidFill>
                  <a:schemeClr val="tx1"/>
                </a:solidFill>
                <a:latin typeface="Trebuchet MS" pitchFamily="34" charset="0"/>
              </a:rPr>
              <a:t> is the leading charity for girls and young women in the UK.</a:t>
            </a:r>
          </a:p>
          <a:p>
            <a:pPr algn="ctr"/>
            <a:endParaRPr lang="en-US" sz="2600" dirty="0">
              <a:solidFill>
                <a:srgbClr val="FF0000"/>
              </a:solidFill>
              <a:latin typeface="Trebuchet MS" pitchFamily="34" charset="0"/>
            </a:endParaRPr>
          </a:p>
        </p:txBody>
      </p:sp>
      <p:pic>
        <p:nvPicPr>
          <p:cNvPr id="15" name="Picture 3" descr="C:\Users\kim.sanders1\Desktop\TopLeft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115205"/>
            <a:ext cx="3448050" cy="17240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5126" y="165285"/>
            <a:ext cx="8578850" cy="400110"/>
          </a:xfrm>
          <a:prstGeom prst="rect">
            <a:avLst/>
          </a:prstGeom>
        </p:spPr>
        <p:txBody>
          <a:bodyPr wrap="square">
            <a:spAutoFit/>
          </a:bodyPr>
          <a:lstStyle/>
          <a:p>
            <a:r>
              <a:rPr lang="en-GB" sz="2000" b="1" dirty="0" smtClean="0">
                <a:latin typeface="Trebuchet MS" panose="020B0603020202020204" pitchFamily="34" charset="0"/>
              </a:rPr>
              <a:t>Do we talk about Guiding to others? </a:t>
            </a:r>
          </a:p>
        </p:txBody>
      </p:sp>
      <p:pic>
        <p:nvPicPr>
          <p:cNvPr id="16" name="Picture 2" descr="\\gg-gos-file01\FolderRedirection\kim.sanders1\Desktop\MIXED_2013_BGIFC_FOXLEASE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115205"/>
            <a:ext cx="3276600" cy="18805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965701" y="5194485"/>
            <a:ext cx="3892549" cy="400110"/>
          </a:xfrm>
          <a:prstGeom prst="rect">
            <a:avLst/>
          </a:prstGeom>
        </p:spPr>
        <p:txBody>
          <a:bodyPr wrap="square">
            <a:spAutoFit/>
          </a:bodyPr>
          <a:lstStyle/>
          <a:p>
            <a:r>
              <a:rPr lang="en-GB" sz="2000" b="1" dirty="0" smtClean="0">
                <a:latin typeface="Trebuchet MS" panose="020B0603020202020204" pitchFamily="34" charset="0"/>
              </a:rPr>
              <a:t>Shout out about guiding to all! </a:t>
            </a:r>
          </a:p>
        </p:txBody>
      </p:sp>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rot="10800000">
            <a:off x="5107305" y="710406"/>
            <a:ext cx="3369945" cy="2381250"/>
          </a:xfrm>
          <a:prstGeom prst="rect">
            <a:avLst/>
          </a:prstGeom>
        </p:spPr>
      </p:pic>
    </p:spTree>
    <p:extLst>
      <p:ext uri="{BB962C8B-B14F-4D97-AF65-F5344CB8AC3E}">
        <p14:creationId xmlns:p14="http://schemas.microsoft.com/office/powerpoint/2010/main" val="49514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3568" y="1469157"/>
            <a:ext cx="8229600" cy="2980928"/>
          </a:xfrm>
        </p:spPr>
        <p:txBody>
          <a:bodyPr/>
          <a:lstStyle/>
          <a:p>
            <a:pPr>
              <a:buFont typeface="Arial" panose="020B0604020202020204" pitchFamily="34" charset="0"/>
              <a:buChar char="•"/>
            </a:pPr>
            <a:r>
              <a:rPr lang="en-GB" dirty="0" smtClean="0">
                <a:latin typeface="Trebuchet MS" pitchFamily="34" charset="0"/>
                <a:cs typeface="Arial" pitchFamily="34" charset="0"/>
              </a:rPr>
              <a:t>We are for all girls</a:t>
            </a:r>
            <a:endParaRPr lang="en-US" dirty="0" smtClean="0">
              <a:latin typeface="Trebuchet MS" pitchFamily="34" charset="0"/>
              <a:cs typeface="Arial" pitchFamily="34" charset="0"/>
            </a:endParaRPr>
          </a:p>
          <a:p>
            <a:pPr>
              <a:buFont typeface="Arial" panose="020B0604020202020204" pitchFamily="34" charset="0"/>
              <a:buChar char="•"/>
            </a:pPr>
            <a:r>
              <a:rPr lang="en-GB" dirty="0" smtClean="0">
                <a:latin typeface="Trebuchet MS" pitchFamily="34" charset="0"/>
                <a:cs typeface="Arial" pitchFamily="34" charset="0"/>
              </a:rPr>
              <a:t>We give girls their own space</a:t>
            </a:r>
            <a:endParaRPr lang="en-US" dirty="0" smtClean="0">
              <a:latin typeface="Trebuchet MS" pitchFamily="34" charset="0"/>
              <a:cs typeface="Arial" pitchFamily="34" charset="0"/>
            </a:endParaRPr>
          </a:p>
          <a:p>
            <a:pPr>
              <a:buFont typeface="Arial" panose="020B0604020202020204" pitchFamily="34" charset="0"/>
              <a:buChar char="•"/>
            </a:pPr>
            <a:r>
              <a:rPr lang="en-GB" dirty="0" smtClean="0">
                <a:latin typeface="Trebuchet MS" pitchFamily="34" charset="0"/>
                <a:cs typeface="Arial" pitchFamily="34" charset="0"/>
              </a:rPr>
              <a:t>We give girls a voice</a:t>
            </a:r>
          </a:p>
          <a:p>
            <a:pPr>
              <a:buFont typeface="Arial" panose="020B0604020202020204" pitchFamily="34" charset="0"/>
              <a:buChar char="•"/>
            </a:pPr>
            <a:r>
              <a:rPr lang="en-GB" dirty="0" smtClean="0">
                <a:latin typeface="Trebuchet MS" pitchFamily="34" charset="0"/>
                <a:cs typeface="Arial" pitchFamily="34" charset="0"/>
              </a:rPr>
              <a:t>We </a:t>
            </a:r>
            <a:r>
              <a:rPr lang="en-GB" dirty="0">
                <a:latin typeface="Trebuchet MS" pitchFamily="34" charset="0"/>
                <a:cs typeface="Arial" pitchFamily="34" charset="0"/>
              </a:rPr>
              <a:t>change as the lives of girls change </a:t>
            </a:r>
            <a:endParaRPr lang="en-US" dirty="0">
              <a:latin typeface="Trebuchet MS" pitchFamily="34" charset="0"/>
              <a:cs typeface="Arial" pitchFamily="34" charset="0"/>
            </a:endParaRPr>
          </a:p>
          <a:p>
            <a:pPr>
              <a:buNone/>
            </a:pPr>
            <a:endParaRPr lang="en-US" dirty="0"/>
          </a:p>
        </p:txBody>
      </p:sp>
      <p:pic>
        <p:nvPicPr>
          <p:cNvPr id="11" name="Picture 2" descr="\\gg-gos-file01\FolderRedirection\kim.sanders1\Desktop\GGBG310514Img0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0" y="4117227"/>
            <a:ext cx="3043239" cy="1880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5126" y="165285"/>
            <a:ext cx="8578850" cy="400110"/>
          </a:xfrm>
          <a:prstGeom prst="rect">
            <a:avLst/>
          </a:prstGeom>
        </p:spPr>
        <p:txBody>
          <a:bodyPr wrap="square">
            <a:spAutoFit/>
          </a:bodyPr>
          <a:lstStyle/>
          <a:p>
            <a:r>
              <a:rPr lang="en-GB" sz="2000" b="1" dirty="0" smtClean="0">
                <a:latin typeface="Trebuchet MS" panose="020B0603020202020204" pitchFamily="34" charset="0"/>
              </a:rPr>
              <a:t>Our Key Messages? </a:t>
            </a:r>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b="7188"/>
          <a:stretch/>
        </p:blipFill>
        <p:spPr>
          <a:xfrm>
            <a:off x="5556406" y="3866861"/>
            <a:ext cx="3369945" cy="2210089"/>
          </a:xfrm>
          <a:prstGeom prst="rect">
            <a:avLst/>
          </a:prstGeom>
        </p:spPr>
      </p:pic>
    </p:spTree>
    <p:extLst>
      <p:ext uri="{BB962C8B-B14F-4D97-AF65-F5344CB8AC3E}">
        <p14:creationId xmlns:p14="http://schemas.microsoft.com/office/powerpoint/2010/main" val="604328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pbs.twimg.com/profile_images/378800000408262300/3d2bf0919731a37a7f2fd9c6c18973e4.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https://pbs.twimg.com/profile_images/378800000408262300/3d2bf0919731a37a7f2fd9c6c18973e4.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https://pbs.twimg.com/profile_images/378800000408262300/3d2bf0919731a37a7f2fd9c6c18973e4.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https://pbs.twimg.com/profile_images/378800000408262300/3d2bf0919731a37a7f2fd9c6c18973e4.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descr="https://www.girlguidingprintcentre.co.uk/Custom/Themes/_GGP/GGP/Shapes/Solid/GG-Solid-Shape_Primary_Blue.png"/>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42244" y="188640"/>
            <a:ext cx="3888432" cy="1656184"/>
          </a:xfrm>
          <a:prstGeom prst="rect">
            <a:avLst/>
          </a:prstGeom>
          <a:noFill/>
          <a:ln>
            <a:noFill/>
          </a:ln>
        </p:spPr>
      </p:pic>
      <p:sp>
        <p:nvSpPr>
          <p:cNvPr id="17" name="Title 1"/>
          <p:cNvSpPr txBox="1">
            <a:spLocks/>
          </p:cNvSpPr>
          <p:nvPr/>
        </p:nvSpPr>
        <p:spPr bwMode="auto">
          <a:xfrm>
            <a:off x="4969317" y="639041"/>
            <a:ext cx="48245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457200" rtl="0" eaLnBrk="1" fontAlgn="base" hangingPunct="1">
              <a:spcBef>
                <a:spcPct val="0"/>
              </a:spcBef>
              <a:spcAft>
                <a:spcPct val="0"/>
              </a:spcAft>
              <a:defRPr sz="4000" b="1" i="0" kern="1200">
                <a:solidFill>
                  <a:schemeClr val="tx2"/>
                </a:solidFill>
                <a:latin typeface="TrebuchetMS-Bold"/>
                <a:ea typeface="ＭＳ Ｐゴシック" pitchFamily="1" charset="-128"/>
                <a:cs typeface="TrebuchetMS-Bold"/>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a:lstStyle>
          <a:p>
            <a:r>
              <a:rPr lang="en-GB" sz="2800" dirty="0" smtClean="0">
                <a:solidFill>
                  <a:schemeClr val="bg1"/>
                </a:solidFill>
                <a:latin typeface="Trebuchet MS" pitchFamily="34" charset="0"/>
              </a:rPr>
              <a:t>We are </a:t>
            </a:r>
            <a:br>
              <a:rPr lang="en-GB" sz="2800" dirty="0" smtClean="0">
                <a:solidFill>
                  <a:schemeClr val="bg1"/>
                </a:solidFill>
                <a:latin typeface="Trebuchet MS" pitchFamily="34" charset="0"/>
              </a:rPr>
            </a:br>
            <a:r>
              <a:rPr lang="en-GB" sz="2800" dirty="0" smtClean="0">
                <a:solidFill>
                  <a:schemeClr val="bg1"/>
                </a:solidFill>
                <a:latin typeface="Trebuchet MS" pitchFamily="34" charset="0"/>
              </a:rPr>
              <a:t>for all girls</a:t>
            </a:r>
            <a:r>
              <a:rPr lang="en-US" sz="2800" dirty="0" smtClean="0">
                <a:latin typeface="Trebuchet MS" pitchFamily="34" charset="0"/>
              </a:rPr>
              <a:t/>
            </a:r>
            <a:br>
              <a:rPr lang="en-US" sz="2800" dirty="0" smtClean="0">
                <a:latin typeface="Trebuchet MS" pitchFamily="34" charset="0"/>
              </a:rPr>
            </a:br>
            <a:endParaRPr lang="en-US" sz="2800" dirty="0">
              <a:latin typeface="Trebuchet MS" pitchFamily="34" charset="0"/>
            </a:endParaRPr>
          </a:p>
        </p:txBody>
      </p:sp>
      <p:sp>
        <p:nvSpPr>
          <p:cNvPr id="18" name="Content Placeholder 2"/>
          <p:cNvSpPr txBox="1">
            <a:spLocks/>
          </p:cNvSpPr>
          <p:nvPr/>
        </p:nvSpPr>
        <p:spPr bwMode="auto">
          <a:xfrm>
            <a:off x="435417" y="2258212"/>
            <a:ext cx="822960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defTabSz="457200" rtl="0" eaLnBrk="1" fontAlgn="base" hangingPunct="1">
              <a:spcBef>
                <a:spcPct val="20000"/>
              </a:spcBef>
              <a:spcAft>
                <a:spcPct val="0"/>
              </a:spcAft>
              <a:buFont typeface="Arial" charset="0"/>
              <a:buNone/>
              <a:defRPr sz="2800" b="0" i="0" kern="1200">
                <a:solidFill>
                  <a:srgbClr val="5087C7"/>
                </a:solidFill>
                <a:latin typeface="Trebuchet MS"/>
                <a:ea typeface="ＭＳ Ｐゴシック" pitchFamily="1" charset="-128"/>
                <a:cs typeface="Trebuchet M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 charset="-128"/>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 charset="-128"/>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GB" dirty="0" smtClean="0">
                <a:solidFill>
                  <a:schemeClr val="tx1"/>
                </a:solidFill>
                <a:latin typeface="Trebuchet MS" pitchFamily="34" charset="0"/>
              </a:rPr>
              <a:t>We are for all girls and young women, whatever their background and circumstances. We offer them fun, exciting activities and the chance to make lifelong friends. You’ll find us in many communities, helping to give girls a head start in life and encouraging them to be happy, self-confident and curious about the world they live in and the difference they can make.</a:t>
            </a:r>
            <a:endParaRPr lang="en-GB" dirty="0">
              <a:solidFill>
                <a:schemeClr val="tx1"/>
              </a:solidFill>
              <a:latin typeface="Trebuchet MS" pitchFamily="34" charset="0"/>
            </a:endParaRPr>
          </a:p>
        </p:txBody>
      </p:sp>
    </p:spTree>
    <p:extLst>
      <p:ext uri="{BB962C8B-B14F-4D97-AF65-F5344CB8AC3E}">
        <p14:creationId xmlns:p14="http://schemas.microsoft.com/office/powerpoint/2010/main" val="2507106625"/>
      </p:ext>
    </p:extLst>
  </p:cSld>
  <p:clrMapOvr>
    <a:masterClrMapping/>
  </p:clrMapOvr>
</p:sld>
</file>

<file path=ppt/theme/theme1.xml><?xml version="1.0" encoding="utf-8"?>
<a:theme xmlns:a="http://schemas.openxmlformats.org/drawingml/2006/main" name="KeyMessagePresentation">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irlguiding Template Slides">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inb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own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 Senior 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A9F2B3C75D71489957A7D3CEB31606" ma:contentTypeVersion="0" ma:contentTypeDescription="Create a new document." ma:contentTypeScope="" ma:versionID="46d42b596677feabb9d47fce4d03753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4A189D-784D-4786-9E28-06CEB85B59D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1F6E5E8-EA6A-4AE4-A53A-2CC4A54A39EE}">
  <ds:schemaRefs>
    <ds:schemaRef ds:uri="http://schemas.microsoft.com/sharepoint/v3/contenttype/forms"/>
  </ds:schemaRefs>
</ds:datastoreItem>
</file>

<file path=customXml/itemProps3.xml><?xml version="1.0" encoding="utf-8"?>
<ds:datastoreItem xmlns:ds="http://schemas.openxmlformats.org/officeDocument/2006/customXml" ds:itemID="{499269A8-174D-4E76-8DD1-6BBB09B61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KeyMessagePresentation</Template>
  <TotalTime>2368</TotalTime>
  <Words>1327</Words>
  <Application>Microsoft Office PowerPoint</Application>
  <PresentationFormat>On-screen Show (4:3)</PresentationFormat>
  <Paragraphs>106</Paragraphs>
  <Slides>13</Slides>
  <Notes>13</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KeyMessagePresentation</vt:lpstr>
      <vt:lpstr>Girlguiding Template Slides</vt:lpstr>
      <vt:lpstr>Rainbows</vt:lpstr>
      <vt:lpstr>Brownies</vt:lpstr>
      <vt:lpstr>Guides</vt:lpstr>
      <vt:lpstr>The Senior Section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give girls their own space </vt:lpstr>
      <vt:lpstr>We give girls  a voice </vt:lpstr>
      <vt:lpstr>We change as the lives of girls change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Sanders</dc:creator>
  <cp:lastModifiedBy>Kim</cp:lastModifiedBy>
  <cp:revision>74</cp:revision>
  <cp:lastPrinted>2015-09-24T14:24:29Z</cp:lastPrinted>
  <dcterms:created xsi:type="dcterms:W3CDTF">2015-04-13T10:01:45Z</dcterms:created>
  <dcterms:modified xsi:type="dcterms:W3CDTF">2017-03-22T17:24:58Z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0x010100EAA9F2B3C75D71489957A7D3CEB31606</vt:lpwstr>
  </property>
</Properties>
</file>