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sldIdLst>
    <p:sldId id="256" r:id="rId5"/>
    <p:sldId id="292" r:id="rId6"/>
    <p:sldId id="293" r:id="rId7"/>
    <p:sldId id="294" r:id="rId8"/>
    <p:sldId id="311" r:id="rId9"/>
    <p:sldId id="310" r:id="rId10"/>
    <p:sldId id="309" r:id="rId11"/>
    <p:sldId id="375" r:id="rId12"/>
    <p:sldId id="308" r:id="rId13"/>
    <p:sldId id="307" r:id="rId14"/>
    <p:sldId id="376" r:id="rId15"/>
    <p:sldId id="306" r:id="rId16"/>
    <p:sldId id="305" r:id="rId17"/>
    <p:sldId id="304" r:id="rId18"/>
    <p:sldId id="303" r:id="rId19"/>
    <p:sldId id="302" r:id="rId20"/>
    <p:sldId id="301" r:id="rId21"/>
    <p:sldId id="300" r:id="rId22"/>
    <p:sldId id="299" r:id="rId23"/>
    <p:sldId id="298" r:id="rId24"/>
    <p:sldId id="297" r:id="rId25"/>
    <p:sldId id="296" r:id="rId26"/>
    <p:sldId id="295" r:id="rId27"/>
    <p:sldId id="364" r:id="rId28"/>
    <p:sldId id="363" r:id="rId29"/>
    <p:sldId id="362" r:id="rId30"/>
    <p:sldId id="365" r:id="rId31"/>
    <p:sldId id="361" r:id="rId32"/>
    <p:sldId id="360" r:id="rId33"/>
    <p:sldId id="358" r:id="rId34"/>
    <p:sldId id="357" r:id="rId35"/>
    <p:sldId id="377" r:id="rId36"/>
    <p:sldId id="355" r:id="rId37"/>
    <p:sldId id="354" r:id="rId38"/>
    <p:sldId id="356" r:id="rId39"/>
    <p:sldId id="378" r:id="rId40"/>
    <p:sldId id="353" r:id="rId41"/>
    <p:sldId id="352" r:id="rId42"/>
    <p:sldId id="351" r:id="rId43"/>
    <p:sldId id="350" r:id="rId44"/>
    <p:sldId id="379" r:id="rId45"/>
    <p:sldId id="349" r:id="rId46"/>
    <p:sldId id="381" r:id="rId47"/>
    <p:sldId id="348" r:id="rId48"/>
    <p:sldId id="347" r:id="rId49"/>
    <p:sldId id="346" r:id="rId50"/>
    <p:sldId id="367" r:id="rId51"/>
    <p:sldId id="368" r:id="rId52"/>
    <p:sldId id="369" r:id="rId53"/>
    <p:sldId id="370" r:id="rId54"/>
    <p:sldId id="345" r:id="rId55"/>
    <p:sldId id="344" r:id="rId56"/>
    <p:sldId id="343" r:id="rId57"/>
    <p:sldId id="342" r:id="rId58"/>
    <p:sldId id="341" r:id="rId59"/>
    <p:sldId id="340" r:id="rId60"/>
    <p:sldId id="339" r:id="rId61"/>
    <p:sldId id="380" r:id="rId62"/>
    <p:sldId id="338" r:id="rId63"/>
    <p:sldId id="337" r:id="rId64"/>
    <p:sldId id="336" r:id="rId65"/>
    <p:sldId id="334" r:id="rId66"/>
    <p:sldId id="335" r:id="rId67"/>
    <p:sldId id="372" r:id="rId68"/>
    <p:sldId id="373" r:id="rId69"/>
    <p:sldId id="374"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673008-A56B-A651-C317-5904B36E22AE}" name="Sarah Webber" initials="SW" userId="S::Sarah-Jane.Webber@girlguiding.org.uk::9fd0b95c-7c28-4dac-9ff3-0076a7bdfc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9DD1"/>
    <a:srgbClr val="8CB2DB"/>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870E44-1BC0-466D-825B-45E69528D031}" v="1" dt="2023-11-03T11:20:59.4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61345" autoAdjust="0"/>
  </p:normalViewPr>
  <p:slideViewPr>
    <p:cSldViewPr snapToGrid="0" showGuides="1">
      <p:cViewPr varScale="1">
        <p:scale>
          <a:sx n="70" d="100"/>
          <a:sy n="70" d="100"/>
        </p:scale>
        <p:origin x="2094" y="6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Webber" userId="9fd0b95c-7c28-4dac-9ff3-0076a7bdfc25" providerId="ADAL" clId="{953DD529-006D-4839-BBB2-0CF2A5364334}"/>
    <pc:docChg chg="modSld">
      <pc:chgData name="Sarah Webber" userId="9fd0b95c-7c28-4dac-9ff3-0076a7bdfc25" providerId="ADAL" clId="{953DD529-006D-4839-BBB2-0CF2A5364334}" dt="2023-11-03T11:10:52.200" v="2" actId="20577"/>
      <pc:docMkLst>
        <pc:docMk/>
      </pc:docMkLst>
      <pc:sldChg chg="modNotesTx">
        <pc:chgData name="Sarah Webber" userId="9fd0b95c-7c28-4dac-9ff3-0076a7bdfc25" providerId="ADAL" clId="{953DD529-006D-4839-BBB2-0CF2A5364334}" dt="2023-11-03T11:10:52.200" v="2" actId="20577"/>
        <pc:sldMkLst>
          <pc:docMk/>
          <pc:sldMk cId="2307246076" sldId="3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8B20C-2EBD-4F80-987B-B7C7E273077E}" type="datetimeFigureOut">
              <a:rPr lang="en-GB" smtClean="0"/>
              <a:t>03/11/2023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EFD79D-5B7C-4157-97DC-C77368FF08BD}" type="slidenum">
              <a:rPr lang="en-GB" smtClean="0"/>
              <a:t>‹#›</a:t>
            </a:fld>
            <a:endParaRPr lang="en-GB"/>
          </a:p>
        </p:txBody>
      </p:sp>
    </p:spTree>
    <p:extLst>
      <p:ext uri="{BB962C8B-B14F-4D97-AF65-F5344CB8AC3E}">
        <p14:creationId xmlns:p14="http://schemas.microsoft.com/office/powerpoint/2010/main" val="21972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UFvL7wTFzl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PA9hpOnvtCk&amp;t=4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GmqXqwSV3bo#action=shar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ks.nice.org.uk/topics/sprains-strains/management/management/"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ea1RJUOiNfQ"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sja.org.uk/sja/first-aid-advice/what-to-do-as-a-first-aider/how-to-assess-a-casualty/the-secondary-survey.aspx" TargetMode="External"/><Relationship Id="rId5" Type="http://schemas.openxmlformats.org/officeDocument/2006/relationships/hyperlink" Target="http://www.sja.org.uk/sja/first-aid-advice/heart/shock.aspx" TargetMode="External"/><Relationship Id="rId4" Type="http://schemas.openxmlformats.org/officeDocument/2006/relationships/hyperlink" Target="http://www.sja.org.uk/sja/first-aid-advice/bleeding/severe-bleeding.aspx"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sz="1000" dirty="0">
                <a:solidFill>
                  <a:schemeClr val="tx1"/>
                </a:solidFill>
                <a:latin typeface="Trebuchet MS" panose="020B0603020202020204" pitchFamily="34" charset="0"/>
                <a:ea typeface="Tahoma" panose="020B0604030504040204" pitchFamily="34" charset="0"/>
                <a:cs typeface="Tahoma" panose="020B0604030504040204" pitchFamily="34" charset="0"/>
              </a:rPr>
              <a:t>The accompanying training plan contains the key learning points and activities for each slide. In these PowerPoint trainer notes you will find background context and/or suggested delivery ideas to help you as a trainer as appropriate</a:t>
            </a:r>
            <a:r>
              <a:rPr lang="en-GB" sz="1000" dirty="0">
                <a:solidFill>
                  <a:schemeClr val="tx1"/>
                </a:solidFill>
                <a:latin typeface="Trebuchet MS" panose="020B0603020202020204" pitchFamily="34" charset="0"/>
              </a:rPr>
              <a:t>.</a:t>
            </a:r>
          </a:p>
          <a:p>
            <a:pPr>
              <a:buSzPct val="25000"/>
              <a:buNone/>
            </a:pPr>
            <a:endParaRPr lang="en-GB" sz="1000" dirty="0">
              <a:solidFill>
                <a:schemeClr val="tx1"/>
              </a:solidFill>
              <a:latin typeface="Trebuchet MS" panose="020B0603020202020204" pitchFamily="34" charset="0"/>
            </a:endParaRPr>
          </a:p>
          <a:p>
            <a:pPr>
              <a:buSzPct val="25000"/>
              <a:buNone/>
            </a:pPr>
            <a:r>
              <a:rPr lang="en-GB" sz="1000" b="1" dirty="0">
                <a:solidFill>
                  <a:schemeClr val="tx1"/>
                </a:solidFill>
                <a:latin typeface="Trebuchet MS" panose="020B0603020202020204" pitchFamily="34" charset="0"/>
              </a:rPr>
              <a:t>Trainers Notes:</a:t>
            </a:r>
          </a:p>
          <a:p>
            <a:pPr>
              <a:lnSpc>
                <a:spcPct val="107000"/>
              </a:lnSpc>
              <a:spcAft>
                <a:spcPts val="800"/>
              </a:spcAf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Outline the structure of the session - You may be delivering this as a standalone module (2hours) or as part of a full day of training (6 hours).</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r>
              <a:rPr lang="en-GB" sz="1200" i="1" dirty="0">
                <a:effectLst/>
                <a:latin typeface="Trebuchet MS" panose="020B0603020202020204" pitchFamily="34" charset="0"/>
                <a:ea typeface="Calibri" panose="020F0502020204030204" pitchFamily="34" charset="0"/>
                <a:cs typeface="Times New Roman" panose="02020603050405020304" pitchFamily="18" charset="0"/>
              </a:rPr>
              <a:t>If delivering as virtual training all notes and trainers’ instructions can be found on the webinar PowerPoint</a:t>
            </a:r>
            <a:endParaRPr lang="en-GB" sz="1000" i="1" dirty="0">
              <a:solidFill>
                <a:schemeClr val="tx1"/>
              </a:solidFill>
              <a:latin typeface="Trebuchet MS" panose="020B0603020202020204" pitchFamily="34"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1</a:t>
            </a:fld>
            <a:endParaRPr lang="en-GB"/>
          </a:p>
        </p:txBody>
      </p:sp>
    </p:spTree>
    <p:extLst>
      <p:ext uri="{BB962C8B-B14F-4D97-AF65-F5344CB8AC3E}">
        <p14:creationId xmlns:p14="http://schemas.microsoft.com/office/powerpoint/2010/main" val="4281128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Emphasis on the key areas</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12</a:t>
            </a:fld>
            <a:endParaRPr lang="en-GB"/>
          </a:p>
        </p:txBody>
      </p:sp>
    </p:spTree>
    <p:extLst>
      <p:ext uri="{BB962C8B-B14F-4D97-AF65-F5344CB8AC3E}">
        <p14:creationId xmlns:p14="http://schemas.microsoft.com/office/powerpoint/2010/main" val="4277565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b="1" dirty="0"/>
              <a:t>Emphasis on the key areas</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Make no more than 2 attempts to achieve rescue breaths before continuing chest compressions</a:t>
            </a:r>
            <a:endParaRPr lang="en-GB" b="1" dirty="0"/>
          </a:p>
          <a:p>
            <a:pPr>
              <a:buSzPct val="25000"/>
              <a:buNone/>
            </a:pPr>
            <a:endParaRPr lang="en-GB" dirty="0"/>
          </a:p>
          <a:p>
            <a:pPr>
              <a:buSzPct val="25000"/>
              <a:buNone/>
            </a:pPr>
            <a:r>
              <a:rPr lang="en-GB" i="1" dirty="0">
                <a:solidFill>
                  <a:srgbClr val="FF0000"/>
                </a:solidFill>
              </a:rPr>
              <a:t>Avoid during Covid-19 pandemic</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13</a:t>
            </a:fld>
            <a:endParaRPr lang="en-GB"/>
          </a:p>
        </p:txBody>
      </p:sp>
    </p:spTree>
    <p:extLst>
      <p:ext uri="{BB962C8B-B14F-4D97-AF65-F5344CB8AC3E}">
        <p14:creationId xmlns:p14="http://schemas.microsoft.com/office/powerpoint/2010/main" val="778616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b="1" dirty="0"/>
              <a:t>Emphasis on the key areas</a:t>
            </a:r>
          </a:p>
          <a:p>
            <a:pPr>
              <a:buSzPct val="25000"/>
              <a:buNone/>
            </a:pPr>
            <a:endParaRPr lang="en-GB" dirty="0"/>
          </a:p>
          <a:p>
            <a:pPr>
              <a:buSzPct val="2500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there is more than 1 rescuer, alternate the rescuer giving chest compressions every 1-2 minutes to prevent fatigue</a:t>
            </a:r>
            <a:endParaRPr lang="en-GB" dirty="0"/>
          </a:p>
          <a:p>
            <a:pPr>
              <a:buSzPct val="25000"/>
              <a:buNone/>
            </a:pPr>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14</a:t>
            </a:fld>
            <a:endParaRPr lang="en-GB"/>
          </a:p>
        </p:txBody>
      </p:sp>
    </p:spTree>
    <p:extLst>
      <p:ext uri="{BB962C8B-B14F-4D97-AF65-F5344CB8AC3E}">
        <p14:creationId xmlns:p14="http://schemas.microsoft.com/office/powerpoint/2010/main" val="4255664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0" i="1" u="none" dirty="0">
                <a:effectLst/>
                <a:latin typeface="Nunito Sans"/>
                <a:ea typeface="Calibri" panose="020F0502020204030204" pitchFamily="34" charset="0"/>
                <a:cs typeface="Times New Roman" panose="02020603050405020304" pitchFamily="18" charset="0"/>
              </a:rPr>
              <a:t>This must </a:t>
            </a:r>
            <a:r>
              <a:rPr lang="en-GB" sz="1200" b="0" i="1" dirty="0">
                <a:effectLst/>
                <a:latin typeface="Nunito Sans"/>
                <a:ea typeface="Calibri" panose="020F0502020204030204" pitchFamily="34" charset="0"/>
                <a:cs typeface="Times New Roman" panose="02020603050405020304" pitchFamily="18" charset="0"/>
              </a:rPr>
              <a:t>be demonstrated practically by the participants (although those who are not able to do this may instruct others in doing the skill), and with a combination of trainer delivered, video and practical teaching methods to aid with learning. </a:t>
            </a:r>
            <a:endParaRPr lang="en-GB"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b="1" i="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i="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Link to St Johns ambulance </a:t>
            </a:r>
            <a:r>
              <a:rPr lang="en-GB" sz="1200" b="1" i="0" dirty="0"/>
              <a:t>Child CPR video   </a:t>
            </a:r>
            <a:r>
              <a:rPr lang="en-GB" sz="1200" b="0" u="sng" dirty="0">
                <a:effectLst/>
                <a:latin typeface="Trebuchet MS" panose="020B0603020202020204" pitchFamily="34" charset="0"/>
                <a:ea typeface="Calibri" panose="020F0502020204030204" pitchFamily="34" charset="0"/>
                <a:cs typeface="Times New Roman" panose="02020603050405020304" pitchFamily="18" charset="0"/>
              </a:rPr>
              <a:t>https://www.youtube.com/watch?v=0aV9NS0ogiM</a:t>
            </a:r>
            <a:r>
              <a:rPr lang="en-GB" sz="1200" b="0" i="0" u="none" strike="noStrike" kern="1200" cap="none" dirty="0">
                <a:solidFill>
                  <a:schemeClr val="dk1"/>
                </a:solidFill>
                <a:effectLst/>
                <a:latin typeface="Calibri"/>
                <a:ea typeface="Calibri" panose="020F0502020204030204" pitchFamily="34" charset="0"/>
                <a:cs typeface="Calibri"/>
                <a:sym typeface="Calibri"/>
              </a:rPr>
              <a:t> - </a:t>
            </a:r>
            <a:r>
              <a:rPr lang="en-GB" sz="1200" b="0" i="0" dirty="0">
                <a:solidFill>
                  <a:schemeClr val="tx1"/>
                </a:solidFill>
              </a:rPr>
              <a:t>use this video if you have internet connection to support practical.</a:t>
            </a:r>
            <a:endParaRPr lang="en-GB" sz="1200" b="0" i="0" u="none" strike="noStrike" kern="1200" cap="none" dirty="0">
              <a:solidFill>
                <a:schemeClr val="dk1"/>
              </a:solidFill>
              <a:effectLst/>
              <a:latin typeface="Calibri"/>
              <a:ea typeface="Calibri" panose="020F0502020204030204" pitchFamily="34" charset="0"/>
              <a:cs typeface="Calibri"/>
              <a:sym typeface="Calibri"/>
            </a:endParaRPr>
          </a:p>
          <a:p>
            <a:pPr>
              <a:lnSpc>
                <a:spcPct val="107000"/>
              </a:lnSpc>
              <a:spcAft>
                <a:spcPts val="800"/>
              </a:spcAft>
              <a:buNone/>
            </a:pPr>
            <a:endParaRPr lang="en-GB"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endParaRPr lang="en-GB"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0" dirty="0">
                <a:effectLst/>
                <a:latin typeface="Trebuchet MS" panose="020B0603020202020204" pitchFamily="34" charset="0"/>
                <a:ea typeface="Trebuchet MS" panose="020B0603020202020204" pitchFamily="34" charset="0"/>
                <a:cs typeface="Trebuchet MS" panose="020B0603020202020204" pitchFamily="34" charset="0"/>
              </a:rPr>
              <a:t> </a:t>
            </a:r>
            <a:endParaRPr lang="en-GB" sz="12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Basic life support for child.</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 </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A child is between 1 and 18 years of age. </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 </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Note: we are teaching the sequence for lay rescuers- the adult sequence with paediatric modifications.  (Healthcare professionals may have been trained to perform a different sequence.)</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 </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Check for response by gently stimulating child and asking –“are you alright?”</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If unresponsive – shout for help.</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Turn child onto back and open airway using a head tilt and chin lift. </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Look, listen and feel for breathing for up to 10 seconds.</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Simultaneously look for signs of life – movement, coughing.</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Give 5 rescue breaths.</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If there are no signs of life – start chest compressions.</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Rate 100-120 per minute</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Depth of 1/3 of chest - approx. 5cm for a child. </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Ratio of 30 chest compressions to 2 rescue breaths. </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00B0F0"/>
                </a:solidFill>
                <a:effectLst/>
                <a:latin typeface="Trebuchet MS" panose="020B0603020202020204" pitchFamily="34" charset="0"/>
                <a:ea typeface="Trebuchet MS" panose="020B0603020202020204" pitchFamily="34" charset="0"/>
                <a:cs typeface="Trebuchet MS" panose="020B0603020202020204" pitchFamily="34" charset="0"/>
              </a:rPr>
              <a:t>If you have to leave to get help -perform 1 minute of CPR before going for help. </a:t>
            </a:r>
            <a:endParaRPr lang="en-GB" sz="1800" b="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15</a:t>
            </a:fld>
            <a:endParaRPr lang="en-GB"/>
          </a:p>
        </p:txBody>
      </p:sp>
    </p:spTree>
    <p:extLst>
      <p:ext uri="{BB962C8B-B14F-4D97-AF65-F5344CB8AC3E}">
        <p14:creationId xmlns:p14="http://schemas.microsoft.com/office/powerpoint/2010/main" val="2977584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0" i="1" u="none" dirty="0">
                <a:effectLst/>
                <a:latin typeface="Nunito Sans"/>
                <a:ea typeface="Calibri" panose="020F0502020204030204" pitchFamily="34" charset="0"/>
                <a:cs typeface="Times New Roman" panose="02020603050405020304" pitchFamily="18" charset="0"/>
              </a:rPr>
              <a:t>This must </a:t>
            </a:r>
            <a:r>
              <a:rPr lang="en-GB" sz="1200" b="0" i="1" dirty="0">
                <a:effectLst/>
                <a:latin typeface="Nunito Sans"/>
                <a:ea typeface="Calibri" panose="020F0502020204030204" pitchFamily="34" charset="0"/>
                <a:cs typeface="Times New Roman" panose="02020603050405020304" pitchFamily="18" charset="0"/>
              </a:rPr>
              <a:t>be demonstrated practically by the participants (although those who are not able to do this may instruct others in doing the skill), and with a combination of trainer delivered, video and practical teaching methods to aid with learning. </a:t>
            </a:r>
            <a:endParaRPr lang="en-GB"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GB" dirty="0"/>
          </a:p>
          <a:p>
            <a:pPr>
              <a:buSzPct val="25000"/>
              <a:buNone/>
            </a:pPr>
            <a:endParaRPr lang="en-GB"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1" i="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Link to St Johns ambulance </a:t>
            </a:r>
            <a:r>
              <a:rPr lang="en-GB" sz="1200" b="1" i="0" dirty="0"/>
              <a:t>AED video  </a:t>
            </a:r>
            <a:r>
              <a:rPr lang="en-GB" sz="1200" b="0" i="0" dirty="0">
                <a:solidFill>
                  <a:schemeClr val="tx1"/>
                </a:solidFill>
                <a:hlinkClick r:id="rId3">
                  <a:extLst>
                    <a:ext uri="{A12FA001-AC4F-418D-AE19-62706E023703}">
                      <ahyp:hlinkClr xmlns:ahyp="http://schemas.microsoft.com/office/drawing/2018/hyperlinkcolor" val="tx"/>
                    </a:ext>
                  </a:extLst>
                </a:hlinkClick>
              </a:rPr>
              <a:t>https://www.youtube.com/watch?v=UFvL7wTFzl0</a:t>
            </a:r>
            <a:r>
              <a:rPr lang="en-GB" sz="1200" b="0" i="0" dirty="0">
                <a:solidFill>
                  <a:schemeClr val="tx1"/>
                </a:solidFill>
              </a:rPr>
              <a:t>  - use this video if you have internet connection to support practical. </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16</a:t>
            </a:fld>
            <a:endParaRPr lang="en-GB"/>
          </a:p>
        </p:txBody>
      </p:sp>
    </p:spTree>
    <p:extLst>
      <p:ext uri="{BB962C8B-B14F-4D97-AF65-F5344CB8AC3E}">
        <p14:creationId xmlns:p14="http://schemas.microsoft.com/office/powerpoint/2010/main" val="918646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The most common cause of cardiac arrest is an abnormal rhythm of the heart, known as ventricular fibrillation.</a:t>
            </a: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 machine called an AED can be used on adults and children over 1 year to correct the heart rhythm by giving it an electric shock.</a:t>
            </a: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AEDs can be used safely and effectively with no prior training.</a:t>
            </a: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When the AED is brought continue CPR whilst pads are applied, if possible.</a:t>
            </a: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Clothing, including bras will need to be removed or cut away. If the chest is hairy it may be necessary to shave it. If the patient is sweaty, dry the chest.</a:t>
            </a: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The AED will give you a series of visual and verbal prompts as soon as it is switched on.</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Make sure that no-one is touching the patient because this will interfere with the AED readings and there is a risk of electric shock.</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Use adult pads for adults and children aged 8 years and upwards. Use paediatric pads for children aged 1-8 years. Pads can be placed in the same position as an adult for larger children. For smaller children place on pad on the back and one on the chest. Do not use for children under 1.</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Cover nipple piercings with a plaster and remove </a:t>
            </a:r>
            <a:r>
              <a:rPr lang="en-GB" sz="1800" dirty="0">
                <a:effectLst/>
                <a:latin typeface="Trebuchet MS" panose="020B0603020202020204" pitchFamily="34" charset="0"/>
                <a:ea typeface="Times New Roman" panose="02020603050405020304" pitchFamily="18" charset="0"/>
                <a:cs typeface="Times New Roman" panose="02020603050405020304" pitchFamily="18" charset="0"/>
              </a:rPr>
              <a:t>medication patches</a:t>
            </a:r>
            <a:r>
              <a:rPr lang="en-GB" sz="1800" dirty="0">
                <a:effectLst/>
                <a:latin typeface="Trebuchet MS" panose="020B0603020202020204" pitchFamily="34" charset="0"/>
                <a:ea typeface="Calibri" panose="020F0502020204030204" pitchFamily="34" charset="0"/>
                <a:cs typeface="Times New Roman" panose="02020603050405020304" pitchFamily="18" charset="0"/>
              </a:rPr>
              <a:t> before using an AED.</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17</a:t>
            </a:fld>
            <a:endParaRPr lang="en-GB"/>
          </a:p>
        </p:txBody>
      </p:sp>
    </p:spTree>
    <p:extLst>
      <p:ext uri="{BB962C8B-B14F-4D97-AF65-F5344CB8AC3E}">
        <p14:creationId xmlns:p14="http://schemas.microsoft.com/office/powerpoint/2010/main" val="2344554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1" i="1" dirty="0">
                <a:effectLst/>
                <a:latin typeface="Nunito Sans"/>
                <a:ea typeface="Calibri" panose="020F0502020204030204" pitchFamily="34" charset="0"/>
                <a:cs typeface="Times New Roman" panose="02020603050405020304" pitchFamily="18" charset="0"/>
              </a:rPr>
              <a:t>This can be delivered in either theory or practical methods, recognising that a variety of factors may make this not possible, where possible practical activities would be encouraged</a:t>
            </a:r>
            <a:r>
              <a:rPr lang="en-GB" sz="1200" b="0" i="1" dirty="0">
                <a:effectLst/>
                <a:latin typeface="Nunito Sans"/>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GB" sz="1200" b="0" i="1" dirty="0">
              <a:effectLst/>
              <a:latin typeface="Nunito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0" i="1" dirty="0">
                <a:effectLst/>
                <a:latin typeface="Nunito Sans"/>
                <a:ea typeface="Calibri" panose="020F0502020204030204" pitchFamily="34" charset="0"/>
                <a:cs typeface="Times New Roman" panose="02020603050405020304" pitchFamily="18" charset="0"/>
              </a:rPr>
              <a:t>Introduce choking scenario </a:t>
            </a: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GB"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dirty="0"/>
              <a:t>Link to choking video from St Johns Ambulance </a:t>
            </a:r>
            <a:r>
              <a:rPr lang="en-GB" b="1" dirty="0">
                <a:hlinkClick r:id="rId3"/>
              </a:rPr>
              <a:t>https://www.youtube.com/watch?v=PA9hpOnvtCk&amp;t=4s</a:t>
            </a:r>
            <a:endParaRPr lang="en-GB" b="1" dirty="0"/>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18</a:t>
            </a:fld>
            <a:endParaRPr lang="en-GB"/>
          </a:p>
        </p:txBody>
      </p:sp>
    </p:spTree>
    <p:extLst>
      <p:ext uri="{BB962C8B-B14F-4D97-AF65-F5344CB8AC3E}">
        <p14:creationId xmlns:p14="http://schemas.microsoft.com/office/powerpoint/2010/main" val="4255491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1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If you think someone is choking, ask them: ‘Are you choking?’ to check they’re not suffering from something else. Can they speak, cry, cough or breathe? If they can, they should be able to clear their throat on their own by coughing, so encourage them to cough.</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If they can’t cough or make any noise, take the following action: </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1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1100" b="1" dirty="0">
                <a:effectLst/>
                <a:latin typeface="Trebuchet MS" panose="020B0603020202020204" pitchFamily="34" charset="0"/>
                <a:ea typeface="Trebuchet MS" panose="020B0603020202020204" pitchFamily="34" charset="0"/>
                <a:cs typeface="Trebuchet MS" panose="020B0603020202020204" pitchFamily="34" charset="0"/>
              </a:rPr>
              <a:t>Cough it out</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Encourage them to cough a couple of times. If this doesn't clear the obstruction, support their upper body with one hand and help them lean forward.</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100" b="1" dirty="0">
                <a:effectLst/>
                <a:latin typeface="Trebuchet MS" panose="020B0603020202020204" pitchFamily="34" charset="0"/>
                <a:ea typeface="Trebuchet MS" panose="020B0603020202020204" pitchFamily="34" charset="0"/>
                <a:cs typeface="Trebuchet MS" panose="020B0603020202020204" pitchFamily="34" charset="0"/>
              </a:rPr>
              <a:t>Slap it out</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If coughing doesn’t work, help the casualty bend forward.</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Use the heel of your hand to give up to five sharp back blows between their shoulder blades.</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Check their mouth to see if there’s anything in there and, if there is, get them to pick it out.</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100" b="1" dirty="0">
                <a:effectLst/>
                <a:latin typeface="Trebuchet MS" panose="020B0603020202020204" pitchFamily="34" charset="0"/>
                <a:ea typeface="Trebuchet MS" panose="020B0603020202020204" pitchFamily="34" charset="0"/>
                <a:cs typeface="Trebuchet MS" panose="020B0603020202020204" pitchFamily="34" charset="0"/>
              </a:rPr>
              <a:t>Squeeze it out</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If back blows don’t work, give up to five abdominal thrusts. </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To do this: </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Stand behind them.</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Link your hands between their tummy button and the bottom of their chest, with your lower hand clenched in a fist.</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Pull sharply inwards and upwards.</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Repeat up to five times. </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273050">
              <a:lnSpc>
                <a:spcPct val="107000"/>
              </a:lnSpc>
              <a:spcAft>
                <a:spcPts val="800"/>
              </a:spcAft>
              <a:buNone/>
            </a:pP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100" b="1" dirty="0">
                <a:effectLst/>
                <a:latin typeface="Trebuchet MS" panose="020B0603020202020204" pitchFamily="34" charset="0"/>
                <a:ea typeface="Trebuchet MS" panose="020B0603020202020204" pitchFamily="34" charset="0"/>
                <a:cs typeface="Trebuchet MS" panose="020B0603020202020204" pitchFamily="34" charset="0"/>
              </a:rPr>
              <a:t>Call for help</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If they’re still choking, call 999 or 112 for medical help.</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Once you’ve called, continue steps 2 and 3 – back blows and abdominal thrusts – until what’s in there has cleared, help arrives or they become unresponsive.</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75"/>
              </a:spcAft>
              <a:buFont typeface="Symbol" panose="05050102010706020507" pitchFamily="18" charset="2"/>
              <a:buChar char=""/>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If they become unresponsive at any stage, open their airway and check their breathing.</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100" dirty="0">
                <a:effectLst/>
                <a:latin typeface="Trebuchet MS" panose="020B0603020202020204" pitchFamily="34" charset="0"/>
                <a:ea typeface="Trebuchet MS" panose="020B0603020202020204" pitchFamily="34" charset="0"/>
                <a:cs typeface="Trebuchet MS" panose="020B0603020202020204" pitchFamily="34" charset="0"/>
              </a:rPr>
              <a:t>If they’re not breathing, start chest compressions and rescue breaths (CPR). If the patient becomes unresponsive the throat muscles may relax and the airway open enough to allow rescue breaths.</a:t>
            </a:r>
          </a:p>
          <a:p>
            <a:pPr marL="0" lvl="0" indent="0">
              <a:lnSpc>
                <a:spcPct val="107000"/>
              </a:lnSpc>
              <a:spcAft>
                <a:spcPts val="800"/>
              </a:spcAft>
              <a:buFont typeface="Symbol" panose="05050102010706020507" pitchFamily="18" charset="2"/>
              <a:buNone/>
            </a:pPr>
            <a:endParaRPr lang="en-GB" sz="11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US" sz="1800" dirty="0">
                <a:solidFill>
                  <a:srgbClr val="00B0F0"/>
                </a:solidFill>
                <a:effectLst/>
                <a:latin typeface="Poppins" panose="00000500000000000000" pitchFamily="2" charset="0"/>
                <a:ea typeface="Calibri" panose="020F0502020204030204" pitchFamily="34" charset="0"/>
              </a:rPr>
              <a:t>However the Resuscitation Council does also advise “it may be difficult to carry out abdominal thrusts in a choking individual who is very obese, and abdominal thrusts should not be performed on a pregnant person. If you are enable to encircle the person’s abdomen, you should stand behind the individual, as for abdominal thrusts, but position your hands somewhat higher, over the lower end of the sternum (breastbone). Pull hard into the chest with quick thrusts.” </a:t>
            </a:r>
            <a:endParaRPr lang="en-GB" sz="1100" dirty="0">
              <a:solidFill>
                <a:srgbClr val="00B0F0"/>
              </a:solidFill>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19</a:t>
            </a:fld>
            <a:endParaRPr lang="en-GB"/>
          </a:p>
        </p:txBody>
      </p:sp>
    </p:spTree>
    <p:extLst>
      <p:ext uri="{BB962C8B-B14F-4D97-AF65-F5344CB8AC3E}">
        <p14:creationId xmlns:p14="http://schemas.microsoft.com/office/powerpoint/2010/main" val="428375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p>
          <a:p>
            <a:pPr>
              <a:lnSpc>
                <a:spcPct val="107000"/>
              </a:lnSpc>
              <a:spcAft>
                <a:spcPts val="800"/>
              </a:spcAft>
              <a:buNone/>
            </a:pPr>
            <a:r>
              <a:rPr lang="en-GB" sz="1200" b="0" u="none" dirty="0">
                <a:effectLst/>
                <a:latin typeface="Trebuchet MS" panose="020B0603020202020204" pitchFamily="34" charset="0"/>
                <a:ea typeface="Calibri" panose="020F0502020204030204" pitchFamily="34" charset="0"/>
                <a:cs typeface="Times New Roman" panose="02020603050405020304" pitchFamily="18" charset="0"/>
              </a:rPr>
              <a:t>Use this slide to gather thoughts from participants</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20</a:t>
            </a:fld>
            <a:endParaRPr lang="en-GB"/>
          </a:p>
        </p:txBody>
      </p:sp>
    </p:spTree>
    <p:extLst>
      <p:ext uri="{BB962C8B-B14F-4D97-AF65-F5344CB8AC3E}">
        <p14:creationId xmlns:p14="http://schemas.microsoft.com/office/powerpoint/2010/main" val="773935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Causes of unresponsiveness</a:t>
            </a:r>
          </a:p>
          <a:p>
            <a:pPr marL="342900" lvl="0" indent="-342900">
              <a:lnSpc>
                <a:spcPct val="107000"/>
              </a:lnSpc>
              <a:buFont typeface="Trebuchet MS" panose="020B0603020202020204" pitchFamily="34" charset="0"/>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Fainting</a:t>
            </a:r>
          </a:p>
          <a:p>
            <a:pPr marL="342900" lvl="0" indent="-342900">
              <a:lnSpc>
                <a:spcPct val="107000"/>
              </a:lnSpc>
              <a:buFont typeface="Trebuchet MS" panose="020B0603020202020204" pitchFamily="34" charset="0"/>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Shock</a:t>
            </a:r>
          </a:p>
          <a:p>
            <a:pPr marL="342900" lvl="0" indent="-342900">
              <a:lnSpc>
                <a:spcPct val="107000"/>
              </a:lnSpc>
              <a:buFont typeface="Trebuchet MS" panose="020B0603020202020204" pitchFamily="34" charset="0"/>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Head Injury</a:t>
            </a:r>
          </a:p>
          <a:p>
            <a:pPr marL="342900" lvl="0" indent="-342900">
              <a:lnSpc>
                <a:spcPct val="107000"/>
              </a:lnSpc>
              <a:buFont typeface="Trebuchet MS" panose="020B0603020202020204" pitchFamily="34" charset="0"/>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Seizures</a:t>
            </a:r>
          </a:p>
          <a:p>
            <a:pPr marL="342900" lvl="0" indent="-342900">
              <a:lnSpc>
                <a:spcPct val="107000"/>
              </a:lnSpc>
              <a:buFont typeface="Trebuchet MS" panose="020B0603020202020204" pitchFamily="34" charset="0"/>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Stroke</a:t>
            </a:r>
          </a:p>
          <a:p>
            <a:pPr marL="342900" lvl="0" indent="-342900">
              <a:lnSpc>
                <a:spcPct val="107000"/>
              </a:lnSpc>
              <a:buFont typeface="Trebuchet MS" panose="020B0603020202020204" pitchFamily="34" charset="0"/>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Diabetes </a:t>
            </a:r>
          </a:p>
          <a:p>
            <a:pPr marL="342900" lvl="0" indent="-342900">
              <a:lnSpc>
                <a:spcPct val="107000"/>
              </a:lnSpc>
              <a:buFont typeface="Trebuchet MS" panose="020B0603020202020204" pitchFamily="34" charset="0"/>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Asphyxia</a:t>
            </a:r>
          </a:p>
          <a:p>
            <a:pPr marL="342900" lvl="0" indent="-342900">
              <a:lnSpc>
                <a:spcPct val="107000"/>
              </a:lnSpc>
              <a:buFont typeface="Trebuchet MS" panose="020B0603020202020204" pitchFamily="34" charset="0"/>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Drowning</a:t>
            </a:r>
          </a:p>
          <a:p>
            <a:pPr marL="342900" lvl="0" indent="-342900">
              <a:lnSpc>
                <a:spcPct val="107000"/>
              </a:lnSpc>
              <a:buFont typeface="Trebuchet MS" panose="020B0603020202020204" pitchFamily="34" charset="0"/>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Chocking</a:t>
            </a:r>
          </a:p>
          <a:p>
            <a:pPr marL="342900" lvl="0" indent="-342900">
              <a:lnSpc>
                <a:spcPct val="107000"/>
              </a:lnSpc>
              <a:spcAft>
                <a:spcPts val="800"/>
              </a:spcAft>
              <a:buFont typeface="Trebuchet MS" panose="020B0603020202020204" pitchFamily="34" charset="0"/>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Asthma</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21</a:t>
            </a:fld>
            <a:endParaRPr lang="en-GB"/>
          </a:p>
        </p:txBody>
      </p:sp>
    </p:spTree>
    <p:extLst>
      <p:ext uri="{BB962C8B-B14F-4D97-AF65-F5344CB8AC3E}">
        <p14:creationId xmlns:p14="http://schemas.microsoft.com/office/powerpoint/2010/main" val="319824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dirty="0"/>
              <a:t>Trainers Notes:</a:t>
            </a:r>
          </a:p>
          <a:p>
            <a:pPr>
              <a:buNone/>
            </a:pPr>
            <a:endParaRPr lang="en-GB" dirty="0"/>
          </a:p>
          <a:p>
            <a:pPr>
              <a:buNone/>
            </a:pPr>
            <a:r>
              <a:rPr lang="en-GB" dirty="0"/>
              <a:t>The above aims, objectives and learning outcomes are for the full course. Each session will have it’s own aims, objectives and outcomes. </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2</a:t>
            </a:fld>
            <a:endParaRPr lang="en-GB"/>
          </a:p>
        </p:txBody>
      </p:sp>
    </p:spTree>
    <p:extLst>
      <p:ext uri="{BB962C8B-B14F-4D97-AF65-F5344CB8AC3E}">
        <p14:creationId xmlns:p14="http://schemas.microsoft.com/office/powerpoint/2010/main" val="1055895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0" i="1" dirty="0">
                <a:effectLst/>
                <a:latin typeface="Nunito Sans"/>
                <a:ea typeface="Calibri" panose="020F0502020204030204" pitchFamily="34" charset="0"/>
                <a:cs typeface="Times New Roman" panose="02020603050405020304" pitchFamily="18" charset="0"/>
              </a:rPr>
              <a:t>This can be delivered in either theory or practical methods, recognising that a variety of factors may make this not possible, where possible practical activities would be encouraged.</a:t>
            </a: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GB" sz="1200" dirty="0"/>
          </a:p>
          <a:p>
            <a:pPr>
              <a:buSzPct val="25000"/>
              <a:buNone/>
            </a:pPr>
            <a:r>
              <a:rPr lang="en-GB" sz="1200" i="1" dirty="0"/>
              <a:t>After performing a primary survey –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adults and children with a reduced level of responsiveness who do not meet the criteria for starting CPR should be put in the recovery position. Casualties should be closely monitored and should be returned to lying on their backs if they deteriorate.</a:t>
            </a:r>
          </a:p>
          <a:p>
            <a:pPr>
              <a:buSzPct val="25000"/>
              <a:buNone/>
            </a:pPr>
            <a:endParaRPr lang="en-GB" sz="1200" dirty="0"/>
          </a:p>
          <a:p>
            <a:pPr>
              <a:buSzPct val="25000"/>
              <a:buNone/>
            </a:pPr>
            <a:r>
              <a:rPr lang="en-GB" sz="1200" b="1" dirty="0"/>
              <a:t>Ask Participants if any of them know the stages of the recovery position. Try and get as many participants as possible feeding into this. </a:t>
            </a:r>
          </a:p>
          <a:p>
            <a:pPr>
              <a:buSzPct val="25000"/>
              <a:buNone/>
            </a:pPr>
            <a:endParaRPr lang="en-GB" sz="1200" b="1" dirty="0"/>
          </a:p>
          <a:p>
            <a:pPr>
              <a:buSzPct val="25000"/>
              <a:buNone/>
            </a:pPr>
            <a:r>
              <a:rPr lang="en-GB" sz="1200" b="1" dirty="0">
                <a:hlinkClick r:id="rId3"/>
              </a:rPr>
              <a:t>https://www.youtube.com/watch?v=GmqXqwSV3bo#action=share</a:t>
            </a:r>
            <a:r>
              <a:rPr lang="en-GB" sz="1200" b="1" dirty="0"/>
              <a:t> – St Johns Ambulance recovery position video –  </a:t>
            </a:r>
            <a:r>
              <a:rPr lang="en-GB" sz="1200" b="0" i="0" dirty="0">
                <a:solidFill>
                  <a:schemeClr val="tx1"/>
                </a:solidFill>
              </a:rPr>
              <a:t>use this video if you have internet connection to support practical.</a:t>
            </a:r>
            <a:endParaRPr lang="en-GB" sz="1200" b="1" dirty="0"/>
          </a:p>
          <a:p>
            <a:pPr>
              <a:lnSpc>
                <a:spcPct val="107000"/>
              </a:lnSpc>
              <a:spcAft>
                <a:spcPts val="800"/>
              </a:spcAft>
              <a:buNone/>
            </a:pPr>
            <a:endParaRPr lang="en-GB" sz="1200" b="1" u="sng" dirty="0">
              <a:effectLst/>
              <a:latin typeface="Trebuchet MS" panose="020B0603020202020204" pitchFamily="34" charset="0"/>
              <a:ea typeface="Trebuchet MS" panose="020B0603020202020204" pitchFamily="34" charset="0"/>
              <a:cs typeface="Trebuchet MS" panose="020B0603020202020204" pitchFamily="34" charset="0"/>
            </a:endParaRPr>
          </a:p>
          <a:p>
            <a:pPr>
              <a:lnSpc>
                <a:spcPct val="107000"/>
              </a:lnSpc>
              <a:spcAft>
                <a:spcPts val="800"/>
              </a:spcAft>
              <a:buNone/>
            </a:pPr>
            <a:endParaRPr lang="en-GB" sz="1200" b="1" u="sng" dirty="0">
              <a:effectLst/>
              <a:latin typeface="Trebuchet MS" panose="020B0603020202020204" pitchFamily="34" charset="0"/>
              <a:ea typeface="Trebuchet MS" panose="020B0603020202020204" pitchFamily="34" charset="0"/>
              <a:cs typeface="Trebuchet MS" panose="020B0603020202020204" pitchFamily="34" charset="0"/>
            </a:endParaRPr>
          </a:p>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This will keep their airway open.</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Kneel down next to them on the floor. </a:t>
            </a:r>
            <a:r>
              <a:rPr lang="en-GB" sz="1200" i="1" dirty="0">
                <a:effectLst/>
                <a:latin typeface="Trebuchet MS" panose="020B0603020202020204" pitchFamily="34" charset="0"/>
                <a:ea typeface="Trebuchet MS" panose="020B0603020202020204" pitchFamily="34" charset="0"/>
                <a:cs typeface="Trebuchet MS" panose="020B0603020202020204" pitchFamily="34" charset="0"/>
              </a:rPr>
              <a:t>The next steps are for if you find the casualty lying on their back. If you find them lying on their side or their front you may not need all these steps. However please move them as safely as possible into the recovery position using relevant steps below.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Check casualty’s pockets for any objects on the side they will be laying on – remove sharp objects.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Place their arm nearest you at a right angle to their body, with their palm facing upwards.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Bring their other arm and place it across their chest so the back of their hand is against their cheek nearest you, and hold it there.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With your other hand, lift their far knee and pull it up until their foot is flat on the floor.</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Carefully pull on their bent knee and roll them towards you.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Once you’ve done this, the top arm should be supporting the head and the bent leg should be on the floor to stop them from rolling over too far. Ensure hip and knee are at right angles.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Cover casualty with a blanket if possible.</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Once you’ve put them safely into the recovery position, call 999 or 112 for medical help.  Until help arrives, keep checking the casualty's breathing.</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fontAlgn="base">
              <a:lnSpc>
                <a:spcPct val="107000"/>
              </a:lnSpc>
              <a:spcAft>
                <a:spcPts val="800"/>
              </a:spcAft>
              <a:buSzPts val="1000"/>
              <a:buFont typeface="Arial" panose="020B0604020202020204" pitchFamily="34" charset="0"/>
              <a:buNone/>
            </a:pPr>
            <a:r>
              <a:rPr lang="en-GB" sz="1200" i="1" dirty="0">
                <a:effectLst/>
                <a:latin typeface="Arial" panose="020B0604020202020204" pitchFamily="34" charset="0"/>
                <a:ea typeface="Trebuchet MS" panose="020B0603020202020204" pitchFamily="34" charset="0"/>
                <a:cs typeface="Trebuchet MS" panose="020B0603020202020204" pitchFamily="34" charset="0"/>
              </a:rPr>
              <a:t>If they stop breathing at any point, call 999 or 112 straight away and give them CPR.</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0" lvl="0" indent="0" fontAlgn="base">
              <a:lnSpc>
                <a:spcPct val="107000"/>
              </a:lnSpc>
              <a:spcAft>
                <a:spcPts val="800"/>
              </a:spcAft>
              <a:buSzPts val="1000"/>
              <a:buFont typeface="Arial" panose="020B0604020202020204" pitchFamily="34" charset="0"/>
              <a:buNone/>
            </a:pPr>
            <a:endParaRPr lang="en-GB" sz="1200" i="1" dirty="0">
              <a:effectLst/>
              <a:latin typeface="Arial" panose="020B0604020202020204" pitchFamily="34" charset="0"/>
              <a:ea typeface="Trebuchet MS" panose="020B0603020202020204" pitchFamily="34" charset="0"/>
              <a:cs typeface="Trebuchet MS" panose="020B0603020202020204" pitchFamily="34" charset="0"/>
            </a:endParaRPr>
          </a:p>
          <a:p>
            <a:pPr marL="0" lvl="0" indent="0" fontAlgn="base">
              <a:lnSpc>
                <a:spcPct val="107000"/>
              </a:lnSpc>
              <a:spcAft>
                <a:spcPts val="800"/>
              </a:spcAft>
              <a:buSzPts val="1000"/>
              <a:buFont typeface="Arial" panose="020B0604020202020204" pitchFamily="34" charset="0"/>
              <a:buNone/>
            </a:pPr>
            <a:r>
              <a:rPr lang="en-GB" sz="1200" i="1" dirty="0">
                <a:effectLst/>
                <a:latin typeface="Arial" panose="020B0604020202020204" pitchFamily="34" charset="0"/>
                <a:ea typeface="Trebuchet MS" panose="020B0603020202020204" pitchFamily="34" charset="0"/>
                <a:cs typeface="Trebuchet MS" panose="020B0603020202020204" pitchFamily="34" charset="0"/>
              </a:rPr>
              <a:t>If you think the casualty could have a spinal injury, keep their neck as still as possible. Instead of tilting their neck, use the jaw thrust technique: place your hands on either side of their face and with your fingertips gently lift the jaw to open the airway, avoiding any movement of their neck.</a:t>
            </a:r>
            <a:endParaRPr lang="en-GB" sz="1200" dirty="0">
              <a:effectLst/>
              <a:latin typeface="Arial" panose="020B0604020202020204" pitchFamily="34" charset="0"/>
              <a:ea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22</a:t>
            </a:fld>
            <a:endParaRPr lang="en-GB"/>
          </a:p>
        </p:txBody>
      </p:sp>
    </p:spTree>
    <p:extLst>
      <p:ext uri="{BB962C8B-B14F-4D97-AF65-F5344CB8AC3E}">
        <p14:creationId xmlns:p14="http://schemas.microsoft.com/office/powerpoint/2010/main" val="800738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Allow time for any questions on the topics covered</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23</a:t>
            </a:fld>
            <a:endParaRPr lang="en-GB"/>
          </a:p>
        </p:txBody>
      </p:sp>
    </p:spTree>
    <p:extLst>
      <p:ext uri="{BB962C8B-B14F-4D97-AF65-F5344CB8AC3E}">
        <p14:creationId xmlns:p14="http://schemas.microsoft.com/office/powerpoint/2010/main" val="426291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Whitney Book"/>
                <a:ea typeface="ＭＳ Ｐゴシック"/>
              </a:rPr>
              <a:t>Trainer to add detail of practical training if not in this session or any future training dates if you are running this in smaller 2 hour long sessions.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Whitney Book"/>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Whitney Book"/>
                <a:ea typeface="ＭＳ Ｐゴシック"/>
              </a:rPr>
              <a:t>If running as a full course, with practical you can delete this slide. </a:t>
            </a:r>
            <a:endParaRPr lang="en-US" dirty="0"/>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24</a:t>
            </a:fld>
            <a:endParaRPr lang="en-GB"/>
          </a:p>
        </p:txBody>
      </p:sp>
    </p:spTree>
    <p:extLst>
      <p:ext uri="{BB962C8B-B14F-4D97-AF65-F5344CB8AC3E}">
        <p14:creationId xmlns:p14="http://schemas.microsoft.com/office/powerpoint/2010/main" val="4178796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sz="1800" b="1" i="0" u="none" strike="noStrike" kern="1200" cap="none" dirty="0">
                <a:solidFill>
                  <a:schemeClr val="dk1"/>
                </a:solidFill>
                <a:effectLst/>
                <a:latin typeface="Calibri"/>
                <a:ea typeface="Calibri" panose="020F0502020204030204" pitchFamily="34" charset="0"/>
                <a:cs typeface="Calibri"/>
                <a:sym typeface="Calibri"/>
              </a:rPr>
              <a:t>Summary / Reflection </a:t>
            </a:r>
            <a:endParaRPr lang="en-GB" sz="1800" b="1" u="sng"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GB" sz="1800" b="1" u="sng"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800" b="1" u="none" dirty="0">
                <a:effectLst/>
                <a:latin typeface="Trebuchet MS" panose="020B0603020202020204" pitchFamily="34" charset="0"/>
                <a:ea typeface="Calibri" panose="020F0502020204030204" pitchFamily="34" charset="0"/>
                <a:cs typeface="Times New Roman" panose="02020603050405020304" pitchFamily="18" charset="0"/>
              </a:rPr>
              <a:t>Ask participants if they think we met the session outcomes and for them to feedback </a:t>
            </a:r>
            <a:r>
              <a:rPr lang="en-GB" sz="1800" b="1" dirty="0">
                <a:effectLst/>
                <a:latin typeface="Segoe UI" panose="020B0502040204020203" pitchFamily="34" charset="0"/>
              </a:rPr>
              <a:t>what in particular they have learnt today or will take away from the course.</a:t>
            </a:r>
            <a:endParaRPr lang="en-GB" sz="1800" b="1" dirty="0">
              <a:effectLst/>
              <a:latin typeface="Arial" panose="020B0604020202020204" pitchFamily="34" charset="0"/>
            </a:endParaRPr>
          </a:p>
          <a:p>
            <a:pPr>
              <a:buSzPct val="25000"/>
              <a:buNone/>
            </a:pPr>
            <a:endParaRPr lang="en-GB" sz="1800" b="1" u="none"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r>
              <a:rPr lang="en-GB" sz="1800" b="1" u="none" dirty="0">
                <a:effectLst/>
                <a:latin typeface="Trebuchet MS" panose="020B0603020202020204" pitchFamily="34" charset="0"/>
                <a:ea typeface="Calibri" panose="020F0502020204030204" pitchFamily="34" charset="0"/>
                <a:cs typeface="Times New Roman" panose="02020603050405020304" pitchFamily="18" charset="0"/>
              </a:rPr>
              <a:t>Recap the need for participants to meet with a training 1-2-1 or in small groups to complete the practical elements if you have not done this in the session. </a:t>
            </a:r>
          </a:p>
          <a:p>
            <a:pPr>
              <a:buSzPct val="25000"/>
              <a:buNone/>
            </a:pPr>
            <a:endParaRPr lang="en-GB" sz="1800" b="1" u="none"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r>
              <a:rPr lang="en-GB" sz="18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p>
          <a:p>
            <a:pPr>
              <a:buSzPct val="25000"/>
              <a:buNone/>
            </a:pPr>
            <a:r>
              <a:rPr lang="en-GB" sz="1800" i="1" dirty="0">
                <a:effectLst/>
                <a:latin typeface="Trebuchet MS" panose="020B0603020202020204" pitchFamily="34" charset="0"/>
                <a:ea typeface="Calibri" panose="020F0502020204030204" pitchFamily="34" charset="0"/>
                <a:cs typeface="Times New Roman" panose="02020603050405020304" pitchFamily="18" charset="0"/>
              </a:rPr>
              <a:t>Recap the key learning from the topics covered. </a:t>
            </a:r>
          </a:p>
          <a:p>
            <a:pPr>
              <a:buSzPct val="25000"/>
              <a:buNone/>
            </a:pPr>
            <a:endParaRPr lang="en-GB" sz="1800" i="1" dirty="0">
              <a:effectLst/>
              <a:latin typeface="Trebuchet MS" panose="020B0603020202020204" pitchFamily="34" charset="0"/>
              <a:cs typeface="Times New Roman" panose="02020603050405020304" pitchFamily="18" charset="0"/>
            </a:endParaRPr>
          </a:p>
          <a:p>
            <a:pPr>
              <a:buSzPct val="25000"/>
              <a:buNone/>
            </a:pPr>
            <a:r>
              <a:rPr lang="en-GB" sz="1800" i="1" dirty="0">
                <a:effectLst/>
                <a:latin typeface="Trebuchet MS" panose="020B0603020202020204" pitchFamily="34" charset="0"/>
                <a:cs typeface="Times New Roman" panose="02020603050405020304" pitchFamily="18" charset="0"/>
              </a:rPr>
              <a:t>Did we cover the learning outcomes?</a:t>
            </a:r>
          </a:p>
          <a:p>
            <a:pPr marL="342900" lvl="0" indent="-342900" algn="l">
              <a:lnSpc>
                <a:spcPct val="107000"/>
              </a:lnSpc>
              <a:spcAft>
                <a:spcPts val="800"/>
              </a:spcAft>
              <a:buFont typeface="+mj-lt"/>
              <a:buAutoNum type="arabicPeriod"/>
            </a:pPr>
            <a:r>
              <a:rPr lang="en-GB" sz="1100" i="1" dirty="0">
                <a:effectLst/>
                <a:latin typeface="Trebuchet MS" panose="020B0603020202020204" pitchFamily="34" charset="0"/>
                <a:ea typeface="Calibri" panose="020F0502020204030204" pitchFamily="34" charset="0"/>
                <a:cs typeface="Times New Roman" panose="02020603050405020304" pitchFamily="18" charset="0"/>
              </a:rPr>
              <a:t>Demonstrate their knowledge of </a:t>
            </a:r>
          </a:p>
          <a:p>
            <a:pPr marL="742950" lvl="1" indent="-285750" algn="l" fontAlgn="base">
              <a:buFont typeface="+mj-lt"/>
              <a:buAutoNum type="alphaLcPeriod"/>
            </a:pPr>
            <a:r>
              <a:rPr lang="en-GB" sz="1100" i="1" dirty="0">
                <a:effectLst/>
                <a:latin typeface="Trebuchet MS" panose="020B0603020202020204" pitchFamily="34" charset="0"/>
                <a:ea typeface="Times New Roman" panose="02020603050405020304" pitchFamily="18" charset="0"/>
              </a:rPr>
              <a:t>Use of AED (automated external defibrillator) </a:t>
            </a:r>
            <a:endParaRPr lang="en-GB" sz="1200" i="1" dirty="0">
              <a:effectLst/>
              <a:latin typeface="Times New Roman" panose="02020603050405020304" pitchFamily="18" charset="0"/>
              <a:ea typeface="Times New Roman" panose="02020603050405020304" pitchFamily="18" charset="0"/>
            </a:endParaRPr>
          </a:p>
          <a:p>
            <a:pPr marL="742950" lvl="1" indent="-285750" algn="l" fontAlgn="base">
              <a:buFont typeface="+mj-lt"/>
              <a:buAutoNum type="alphaLcPeriod"/>
            </a:pPr>
            <a:r>
              <a:rPr lang="en-GB" sz="1100" i="1">
                <a:effectLst/>
                <a:latin typeface="Trebuchet MS" panose="020B0603020202020204" pitchFamily="34" charset="0"/>
                <a:ea typeface="Times New Roman" panose="02020603050405020304" pitchFamily="18" charset="0"/>
              </a:rPr>
              <a:t>Choking </a:t>
            </a:r>
            <a:endParaRPr lang="en-GB" sz="1200" i="1" dirty="0">
              <a:effectLst/>
              <a:latin typeface="Times New Roman" panose="02020603050405020304" pitchFamily="18" charset="0"/>
              <a:ea typeface="Times New Roman" panose="02020603050405020304" pitchFamily="18" charset="0"/>
            </a:endParaRPr>
          </a:p>
          <a:p>
            <a:pPr marL="742950" lvl="1" indent="-285750" algn="l" fontAlgn="base">
              <a:buFont typeface="+mj-lt"/>
              <a:buAutoNum type="alphaLcPeriod"/>
            </a:pPr>
            <a:r>
              <a:rPr lang="en-GB" sz="1100" i="1" dirty="0">
                <a:effectLst/>
                <a:latin typeface="Trebuchet MS" panose="020B0603020202020204" pitchFamily="34" charset="0"/>
                <a:ea typeface="Times New Roman" panose="02020603050405020304" pitchFamily="18" charset="0"/>
              </a:rPr>
              <a:t>Causes and level of unresponsiveness </a:t>
            </a:r>
            <a:endParaRPr lang="en-GB" sz="1200" i="1" dirty="0">
              <a:effectLst/>
              <a:latin typeface="Times New Roman" panose="02020603050405020304" pitchFamily="18" charset="0"/>
              <a:ea typeface="Times New Roman" panose="02020603050405020304" pitchFamily="18" charset="0"/>
            </a:endParaRPr>
          </a:p>
          <a:p>
            <a:pPr marL="742950" lvl="1" indent="-285750" algn="l" fontAlgn="base">
              <a:buFont typeface="+mj-lt"/>
              <a:buAutoNum type="alphaLcPeriod"/>
            </a:pPr>
            <a:r>
              <a:rPr lang="en-GB" sz="1100" i="1" dirty="0">
                <a:effectLst/>
                <a:latin typeface="Trebuchet MS" panose="020B0603020202020204" pitchFamily="34" charset="0"/>
                <a:ea typeface="Times New Roman" panose="02020603050405020304" pitchFamily="18" charset="0"/>
              </a:rPr>
              <a:t>Recovery / safe airway position </a:t>
            </a:r>
            <a:br>
              <a:rPr lang="en-GB" sz="1100" i="1" dirty="0">
                <a:effectLst/>
                <a:latin typeface="Trebuchet MS" panose="020B0603020202020204" pitchFamily="34" charset="0"/>
                <a:ea typeface="Times New Roman" panose="02020603050405020304" pitchFamily="18" charset="0"/>
              </a:rPr>
            </a:br>
            <a:endParaRPr lang="en-GB" sz="1200" i="1" dirty="0">
              <a:effectLst/>
              <a:latin typeface="Times New Roman" panose="02020603050405020304" pitchFamily="18" charset="0"/>
              <a:ea typeface="Times New Roman" panose="02020603050405020304" pitchFamily="18" charset="0"/>
            </a:endParaRPr>
          </a:p>
          <a:p>
            <a:pPr marL="342900" lvl="0" indent="-342900" algn="l">
              <a:lnSpc>
                <a:spcPct val="107000"/>
              </a:lnSpc>
              <a:spcAft>
                <a:spcPts val="800"/>
              </a:spcAft>
              <a:buFont typeface="+mj-lt"/>
              <a:buAutoNum type="arabicPeriod"/>
            </a:pPr>
            <a:r>
              <a:rPr lang="en-GB" sz="1100" i="1" dirty="0">
                <a:effectLst/>
                <a:latin typeface="Trebuchet MS" panose="020B0603020202020204" pitchFamily="34" charset="0"/>
                <a:ea typeface="Calibri" panose="020F0502020204030204" pitchFamily="34" charset="0"/>
                <a:cs typeface="Times New Roman" panose="02020603050405020304" pitchFamily="18" charset="0"/>
              </a:rPr>
              <a:t>Demonstrate (or instruct a trainer) your skill in performing and your knowledge of</a:t>
            </a:r>
          </a:p>
          <a:p>
            <a:pPr marL="342900" lvl="0" indent="-342900" algn="l" fontAlgn="base">
              <a:buFont typeface="+mj-lt"/>
              <a:buAutoNum type="alphaLcParenR"/>
            </a:pPr>
            <a:r>
              <a:rPr lang="en-GB" sz="1100" i="1" dirty="0">
                <a:effectLst/>
                <a:latin typeface="Trebuchet MS" panose="020B0603020202020204" pitchFamily="34" charset="0"/>
                <a:ea typeface="Times New Roman" panose="02020603050405020304" pitchFamily="18" charset="0"/>
                <a:cs typeface="Calibri" panose="020F0502020204030204" pitchFamily="34" charset="0"/>
              </a:rPr>
              <a:t>Approach and assessment </a:t>
            </a:r>
            <a:endParaRPr lang="en-GB" sz="1200" i="1"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100" i="1" dirty="0">
                <a:effectLst/>
                <a:latin typeface="Trebuchet MS" panose="020B0603020202020204" pitchFamily="34" charset="0"/>
                <a:ea typeface="Times New Roman" panose="02020603050405020304" pitchFamily="18" charset="0"/>
              </a:rPr>
              <a:t>CPR for an adult </a:t>
            </a:r>
            <a:endParaRPr lang="en-GB" sz="1200" i="1" dirty="0">
              <a:effectLst/>
              <a:latin typeface="Times New Roman" panose="02020603050405020304" pitchFamily="18" charset="0"/>
              <a:ea typeface="Times New Roman" panose="02020603050405020304" pitchFamily="18" charset="0"/>
              <a:cs typeface="Calibri"/>
            </a:endParaRPr>
          </a:p>
          <a:p>
            <a:pPr marL="342900" lvl="0" indent="-342900" algn="l" fontAlgn="base">
              <a:buFont typeface="+mj-lt"/>
              <a:buAutoNum type="alphaLcParenR"/>
            </a:pPr>
            <a:r>
              <a:rPr lang="en-GB" sz="1100" i="1" dirty="0">
                <a:effectLst/>
                <a:latin typeface="Trebuchet MS" panose="020B0603020202020204" pitchFamily="34" charset="0"/>
                <a:ea typeface="Calibri" panose="020F0502020204030204" pitchFamily="34" charset="0"/>
                <a:cs typeface="Times New Roman" panose="02020603050405020304" pitchFamily="18" charset="0"/>
              </a:rPr>
              <a:t>CPR for a child </a:t>
            </a:r>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25</a:t>
            </a:fld>
            <a:endParaRPr lang="en-GB"/>
          </a:p>
        </p:txBody>
      </p:sp>
    </p:spTree>
    <p:extLst>
      <p:ext uri="{BB962C8B-B14F-4D97-AF65-F5344CB8AC3E}">
        <p14:creationId xmlns:p14="http://schemas.microsoft.com/office/powerpoint/2010/main" val="3935007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Trebuchet MS" panose="020B0603020202020204" pitchFamily="34" charset="0"/>
              </a:rPr>
              <a:t>If delivering a full 6 hour course, please take a break here.</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26</a:t>
            </a:fld>
            <a:endParaRPr lang="en-GB"/>
          </a:p>
        </p:txBody>
      </p:sp>
    </p:spTree>
    <p:extLst>
      <p:ext uri="{BB962C8B-B14F-4D97-AF65-F5344CB8AC3E}">
        <p14:creationId xmlns:p14="http://schemas.microsoft.com/office/powerpoint/2010/main" val="576475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b="1" u="sng" dirty="0"/>
              <a:t>Trainers notes</a:t>
            </a:r>
          </a:p>
          <a:p>
            <a:pPr>
              <a:buSzPct val="25000"/>
              <a:buNone/>
            </a:pPr>
            <a:endParaRPr lang="en-GB" b="1" u="sng" dirty="0"/>
          </a:p>
          <a:p>
            <a:pPr>
              <a:buSzPct val="25000"/>
              <a:buNone/>
            </a:pPr>
            <a:r>
              <a:rPr lang="en-GB" dirty="0"/>
              <a:t>Introduce the Trauma and Injury session and inform the participants of the syllabus areas you will cover in the first session. Ask participants what they think they will be covering in the Trauma and Injury section and add anything missed. </a:t>
            </a:r>
          </a:p>
          <a:p>
            <a:pPr>
              <a:buSzPct val="25000"/>
              <a:buNone/>
            </a:pPr>
            <a:endParaRPr lang="en-GB" dirty="0"/>
          </a:p>
          <a:p>
            <a:pPr>
              <a:lnSpc>
                <a:spcPct val="107000"/>
              </a:lnSpc>
              <a:spcAft>
                <a:spcPts val="800"/>
              </a:spcAft>
              <a:buNone/>
            </a:pPr>
            <a:r>
              <a:rPr lang="en-GB" sz="1200" b="0" i="1" dirty="0">
                <a:effectLst/>
                <a:latin typeface="Nunito Sans"/>
                <a:ea typeface="Calibri" panose="020F0502020204030204" pitchFamily="34" charset="0"/>
                <a:cs typeface="Times New Roman" panose="02020603050405020304" pitchFamily="18" charset="0"/>
              </a:rPr>
              <a:t>Unless otherwise stated (as identified by * or **) items can be delivered in a theoretical way, using trainer delivered or video content.</a:t>
            </a: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b="0" i="1" dirty="0">
              <a:effectLst/>
              <a:latin typeface="Nunito Sans"/>
              <a:ea typeface="Calibri" panose="020F0502020204030204" pitchFamily="34" charset="0"/>
              <a:cs typeface="Times New Roman" panose="02020603050405020304" pitchFamily="18" charset="0"/>
            </a:endParaRPr>
          </a:p>
          <a:p>
            <a:pPr>
              <a:lnSpc>
                <a:spcPct val="107000"/>
              </a:lnSpc>
              <a:spcAft>
                <a:spcPts val="800"/>
              </a:spcAft>
              <a:buNone/>
            </a:pPr>
            <a:r>
              <a:rPr lang="en-GB" sz="1200" b="0" i="1" dirty="0">
                <a:effectLst/>
                <a:latin typeface="Nunito Sans"/>
                <a:ea typeface="Calibri" panose="020F0502020204030204" pitchFamily="34" charset="0"/>
                <a:cs typeface="Times New Roman" panose="02020603050405020304" pitchFamily="18" charset="0"/>
              </a:rPr>
              <a:t>Items identified with * can be delivered in either theory or practical methods, recognising that a variety of factors may make this not possible, where possible practical activities would be encouraged.</a:t>
            </a: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buNone/>
            </a:pPr>
            <a:r>
              <a:rPr lang="en-GB" sz="1200" b="0" i="1" dirty="0">
                <a:effectLst/>
                <a:latin typeface="Nunito Sans"/>
                <a:ea typeface="Calibri" panose="020F0502020204030204" pitchFamily="34" charset="0"/>
                <a:cs typeface="Times New Roman" panose="02020603050405020304" pitchFamily="18" charset="0"/>
              </a:rPr>
              <a:t>Items identified with ** </a:t>
            </a:r>
            <a:r>
              <a:rPr lang="en-GB" sz="1200" b="0" i="1" u="sng" dirty="0">
                <a:effectLst/>
                <a:latin typeface="Nunito Sans"/>
                <a:ea typeface="Calibri" panose="020F0502020204030204" pitchFamily="34" charset="0"/>
                <a:cs typeface="Times New Roman" panose="02020603050405020304" pitchFamily="18" charset="0"/>
              </a:rPr>
              <a:t>must</a:t>
            </a:r>
            <a:r>
              <a:rPr lang="en-GB" sz="1200" b="0" i="1" dirty="0">
                <a:effectLst/>
                <a:latin typeface="Nunito Sans"/>
                <a:ea typeface="Calibri" panose="020F0502020204030204" pitchFamily="34" charset="0"/>
                <a:cs typeface="Times New Roman" panose="02020603050405020304" pitchFamily="18" charset="0"/>
              </a:rPr>
              <a:t> be demonstrated practically by the participants (although those who are not able to do this may instruct others in doing the skill), and with a combination of trainer delivered, video and practical teaching methods to aid with learning. </a:t>
            </a:r>
            <a:endParaRPr lang="en-GB" b="0" i="1" dirty="0"/>
          </a:p>
          <a:p>
            <a:pPr>
              <a:buSzPct val="25000"/>
              <a:buNone/>
            </a:pPr>
            <a:endParaRPr lang="en-GB" b="1" u="sng" dirty="0"/>
          </a:p>
          <a:p>
            <a:pPr>
              <a:buSzPct val="25000"/>
              <a:buNone/>
            </a:pPr>
            <a:endParaRPr lang="en-GB" dirty="0"/>
          </a:p>
          <a:p>
            <a:pPr>
              <a:buSzPct val="25000"/>
              <a:buNone/>
            </a:pPr>
            <a:r>
              <a:rPr lang="en-GB" dirty="0"/>
              <a:t>This session covers the following topics:</a:t>
            </a:r>
          </a:p>
          <a:p>
            <a:pPr>
              <a:buSzPct val="25000"/>
              <a:buNone/>
            </a:pPr>
            <a:endParaRPr lang="en-GB" dirty="0"/>
          </a:p>
          <a:p>
            <a:pPr marL="342900" lvl="0" indent="-342900" fontAlgn="base">
              <a:buFont typeface="Symbol" panose="05050102010706020507" pitchFamily="18" charset="2"/>
              <a:buChar char=""/>
            </a:pPr>
            <a:r>
              <a:rPr lang="en-GB" sz="1800" dirty="0">
                <a:effectLst/>
                <a:latin typeface="Trebuchet MS" panose="020B0603020202020204" pitchFamily="34" charset="0"/>
                <a:ea typeface="Times New Roman" panose="02020603050405020304" pitchFamily="18" charset="0"/>
              </a:rPr>
              <a:t>Shock </a:t>
            </a:r>
            <a:endParaRPr lang="en-GB" sz="1800" dirty="0">
              <a:effectLst/>
              <a:latin typeface="Times New Roman" panose="02020603050405020304" pitchFamily="18" charset="0"/>
              <a:ea typeface="Times New Roman" panose="02020603050405020304" pitchFamily="18" charset="0"/>
            </a:endParaRPr>
          </a:p>
          <a:p>
            <a:pPr marL="342900" lvl="0" indent="-342900" fontAlgn="base">
              <a:buFont typeface="Symbol" panose="05050102010706020507" pitchFamily="18" charset="2"/>
              <a:buChar char=""/>
            </a:pPr>
            <a:r>
              <a:rPr lang="en-GB" sz="1800" dirty="0">
                <a:effectLst/>
                <a:latin typeface="Trebuchet MS" panose="020B0603020202020204" pitchFamily="34" charset="0"/>
                <a:ea typeface="Times New Roman" panose="02020603050405020304" pitchFamily="18" charset="0"/>
              </a:rPr>
              <a:t>Bleeding* </a:t>
            </a:r>
            <a:endParaRPr lang="en-GB" sz="1800" dirty="0">
              <a:effectLst/>
              <a:latin typeface="Times New Roman" panose="02020603050405020304" pitchFamily="18" charset="0"/>
              <a:ea typeface="Times New Roman" panose="02020603050405020304" pitchFamily="18" charset="0"/>
            </a:endParaRPr>
          </a:p>
          <a:p>
            <a:pPr marL="342900" lvl="0" indent="-342900" fontAlgn="base">
              <a:buFont typeface="Symbol" panose="05050102010706020507" pitchFamily="18" charset="2"/>
              <a:buChar char=""/>
            </a:pPr>
            <a:r>
              <a:rPr lang="en-GB" sz="1800" dirty="0">
                <a:effectLst/>
                <a:latin typeface="Trebuchet MS" panose="020B0603020202020204" pitchFamily="34" charset="0"/>
                <a:ea typeface="Times New Roman" panose="02020603050405020304" pitchFamily="18" charset="0"/>
              </a:rPr>
              <a:t>Fractures and sprains *</a:t>
            </a:r>
            <a:endParaRPr lang="en-GB" sz="1800" dirty="0">
              <a:effectLst/>
              <a:latin typeface="Times New Roman" panose="02020603050405020304" pitchFamily="18" charset="0"/>
              <a:ea typeface="Times New Roman" panose="02020603050405020304" pitchFamily="18" charset="0"/>
            </a:endParaRPr>
          </a:p>
          <a:p>
            <a:pPr marL="342900" lvl="0" indent="-342900" fontAlgn="base">
              <a:buFont typeface="Symbol" panose="05050102010706020507" pitchFamily="18" charset="2"/>
              <a:buChar char=""/>
            </a:pPr>
            <a:r>
              <a:rPr lang="en-GB" sz="1800" dirty="0">
                <a:effectLst/>
                <a:latin typeface="Trebuchet MS" panose="020B0603020202020204" pitchFamily="34" charset="0"/>
                <a:ea typeface="Times New Roman" panose="02020603050405020304" pitchFamily="18" charset="0"/>
              </a:rPr>
              <a:t>Head injury </a:t>
            </a:r>
            <a:endParaRPr lang="en-GB" sz="1800" dirty="0">
              <a:effectLst/>
              <a:latin typeface="Times New Roman" panose="02020603050405020304" pitchFamily="18" charset="0"/>
              <a:ea typeface="Times New Roman" panose="02020603050405020304" pitchFamily="18" charset="0"/>
            </a:endParaRPr>
          </a:p>
          <a:p>
            <a:pPr marL="342900" lvl="0" indent="-342900" fontAlgn="base">
              <a:buFont typeface="Symbol" panose="05050102010706020507" pitchFamily="18" charset="2"/>
              <a:buChar char=""/>
            </a:pPr>
            <a:r>
              <a:rPr lang="en-GB" sz="1800" dirty="0">
                <a:effectLst/>
                <a:latin typeface="Trebuchet MS" panose="020B0603020202020204" pitchFamily="34" charset="0"/>
                <a:ea typeface="Times New Roman" panose="02020603050405020304" pitchFamily="18" charset="0"/>
              </a:rPr>
              <a:t>Dental incidents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rebuchet MS" panose="020B0603020202020204" pitchFamily="34" charset="0"/>
                <a:ea typeface="Calibri" panose="020F0502020204030204" pitchFamily="34" charset="0"/>
                <a:cs typeface="Times New Roman" panose="02020603050405020304" pitchFamily="18" charset="0"/>
              </a:rPr>
              <a:t>       Burns </a:t>
            </a:r>
          </a:p>
          <a:p>
            <a:endParaRPr lang="en-GB" sz="1800" dirty="0">
              <a:effectLst/>
              <a:latin typeface="Trebuchet MS" panose="020B0603020202020204" pitchFamily="34" charset="0"/>
              <a:cs typeface="Times New Roman" panose="02020603050405020304" pitchFamily="18" charset="0"/>
            </a:endParaRPr>
          </a:p>
          <a:p>
            <a:pPr>
              <a:buSzPct val="25000"/>
              <a:buNone/>
            </a:pPr>
            <a:r>
              <a:rPr lang="en-GB" i="1" dirty="0"/>
              <a:t>Objectives:</a:t>
            </a:r>
          </a:p>
          <a:p>
            <a:pPr algn="l">
              <a:lnSpc>
                <a:spcPct val="107000"/>
              </a:lnSpc>
              <a:spcAft>
                <a:spcPts val="800"/>
              </a:spcAft>
              <a:buNone/>
            </a:pPr>
            <a:r>
              <a:rPr lang="en-GB" sz="1200" i="1" dirty="0">
                <a:solidFill>
                  <a:schemeClr val="tx1"/>
                </a:solidFill>
                <a:effectLst/>
                <a:latin typeface="Trebuchet MS" panose="020B0603020202020204" pitchFamily="34" charset="0"/>
              </a:rPr>
              <a:t>Recognise the signs, and symptoms and understand what action needs to be taken when presented with:</a:t>
            </a:r>
          </a:p>
          <a:p>
            <a:pPr marL="342900" lvl="0" indent="-342900" algn="l">
              <a:lnSpc>
                <a:spcPct val="107000"/>
              </a:lnSpc>
              <a:buFont typeface="+mj-lt"/>
              <a:buAutoNum type="alphaLcParenR"/>
            </a:pPr>
            <a:r>
              <a:rPr lang="en-GB" sz="1200" i="1" dirty="0">
                <a:solidFill>
                  <a:schemeClr val="tx1"/>
                </a:solidFill>
                <a:effectLst/>
                <a:latin typeface="Trebuchet MS" panose="020B0603020202020204" pitchFamily="34" charset="0"/>
              </a:rPr>
              <a:t>Shock</a:t>
            </a:r>
          </a:p>
          <a:p>
            <a:pPr marL="342900" lvl="0" indent="-342900" algn="l">
              <a:lnSpc>
                <a:spcPct val="107000"/>
              </a:lnSpc>
              <a:buFont typeface="+mj-lt"/>
              <a:buAutoNum type="alphaLcParenR"/>
            </a:pPr>
            <a:r>
              <a:rPr lang="en-GB" sz="1200" i="1" dirty="0">
                <a:solidFill>
                  <a:schemeClr val="tx1"/>
                </a:solidFill>
                <a:effectLst/>
                <a:latin typeface="Trebuchet MS" panose="020B0603020202020204" pitchFamily="34" charset="0"/>
              </a:rPr>
              <a:t>Bleeding</a:t>
            </a:r>
          </a:p>
          <a:p>
            <a:pPr marL="342900" lvl="0" indent="-342900" algn="l">
              <a:lnSpc>
                <a:spcPct val="107000"/>
              </a:lnSpc>
              <a:buFont typeface="+mj-lt"/>
              <a:buAutoNum type="alphaLcParenR"/>
            </a:pPr>
            <a:r>
              <a:rPr lang="en-GB" sz="1200" i="1" dirty="0">
                <a:solidFill>
                  <a:schemeClr val="tx1"/>
                </a:solidFill>
                <a:effectLst/>
                <a:latin typeface="Trebuchet MS" panose="020B0603020202020204" pitchFamily="34" charset="0"/>
              </a:rPr>
              <a:t>Fractures and sprains</a:t>
            </a:r>
          </a:p>
          <a:p>
            <a:pPr marL="342900" lvl="0" indent="-342900" algn="l">
              <a:lnSpc>
                <a:spcPct val="107000"/>
              </a:lnSpc>
              <a:buFont typeface="+mj-lt"/>
              <a:buAutoNum type="alphaLcParenR"/>
            </a:pPr>
            <a:r>
              <a:rPr lang="en-GB" sz="1200" i="1" dirty="0">
                <a:solidFill>
                  <a:schemeClr val="tx1"/>
                </a:solidFill>
                <a:effectLst/>
                <a:latin typeface="Trebuchet MS" panose="020B0603020202020204" pitchFamily="34" charset="0"/>
              </a:rPr>
              <a:t>Head injuries</a:t>
            </a:r>
          </a:p>
          <a:p>
            <a:pPr marL="342900" lvl="0" indent="-342900" algn="l">
              <a:lnSpc>
                <a:spcPct val="107000"/>
              </a:lnSpc>
              <a:buFont typeface="+mj-lt"/>
              <a:buAutoNum type="alphaLcParenR"/>
            </a:pPr>
            <a:r>
              <a:rPr lang="en-GB" sz="1200" i="1" dirty="0">
                <a:solidFill>
                  <a:schemeClr val="tx1"/>
                </a:solidFill>
                <a:effectLst/>
                <a:latin typeface="Trebuchet MS" panose="020B0603020202020204" pitchFamily="34" charset="0"/>
              </a:rPr>
              <a:t>Dental incidents</a:t>
            </a:r>
          </a:p>
          <a:p>
            <a:pPr marL="342900" lvl="0" indent="-342900" algn="l">
              <a:lnSpc>
                <a:spcPct val="107000"/>
              </a:lnSpc>
              <a:buFont typeface="+mj-lt"/>
              <a:buAutoNum type="alphaLcParenR"/>
            </a:pPr>
            <a:r>
              <a:rPr lang="en-GB" sz="1200" i="1" dirty="0">
                <a:solidFill>
                  <a:schemeClr val="tx1"/>
                </a:solidFill>
                <a:effectLst/>
                <a:latin typeface="Trebuchet MS" panose="020B0603020202020204" pitchFamily="34" charset="0"/>
              </a:rPr>
              <a:t>Burns</a:t>
            </a:r>
          </a:p>
          <a:p>
            <a:pPr marL="342900" lvl="0" indent="-342900" algn="l">
              <a:lnSpc>
                <a:spcPct val="107000"/>
              </a:lnSpc>
              <a:buFont typeface="+mj-lt"/>
              <a:buAutoNum type="alphaLcParenR"/>
            </a:pPr>
            <a:endParaRPr lang="en-GB" sz="1200" i="1" dirty="0">
              <a:solidFill>
                <a:schemeClr val="tx1"/>
              </a:solidFill>
              <a:effectLst/>
              <a:latin typeface="Trebuchet MS" panose="020B0603020202020204" pitchFamily="34" charset="0"/>
            </a:endParaRPr>
          </a:p>
          <a:p>
            <a:pPr marL="0" lvl="0" indent="0" algn="l">
              <a:lnSpc>
                <a:spcPct val="107000"/>
              </a:lnSpc>
              <a:buFont typeface="+mj-lt"/>
              <a:buNone/>
            </a:pPr>
            <a:r>
              <a:rPr lang="en-GB" sz="1200" i="1" dirty="0">
                <a:solidFill>
                  <a:schemeClr val="tx1"/>
                </a:solidFill>
                <a:effectLst/>
                <a:latin typeface="Trebuchet MS" panose="020B0603020202020204" pitchFamily="34" charset="0"/>
              </a:rPr>
              <a:t>Outcomes:</a:t>
            </a:r>
          </a:p>
          <a:p>
            <a:pPr algn="l" fontAlgn="base">
              <a:buNone/>
            </a:pPr>
            <a:r>
              <a:rPr lang="en-GB" sz="1200" i="1" dirty="0">
                <a:solidFill>
                  <a:schemeClr val="tx1"/>
                </a:solidFill>
                <a:effectLst/>
                <a:latin typeface="Trebuchet MS" panose="020B0603020202020204" pitchFamily="34" charset="0"/>
              </a:rPr>
              <a:t>Know where to seek advice and recognise what action needs to be taken when presented with one of the following traumas or injuries.  </a:t>
            </a:r>
            <a:endParaRPr lang="en-GB" sz="1400" i="1" dirty="0">
              <a:solidFill>
                <a:schemeClr val="tx1"/>
              </a:solidFill>
              <a:effectLst/>
              <a:latin typeface="Trebuchet MS" panose="020B0603020202020204" pitchFamily="34" charset="0"/>
            </a:endParaRPr>
          </a:p>
          <a:p>
            <a:pPr marL="342900" lvl="0" indent="-342900" algn="l" fontAlgn="base">
              <a:buFont typeface="+mj-lt"/>
              <a:buAutoNum type="alphaLcParenR"/>
            </a:pPr>
            <a:r>
              <a:rPr lang="en-GB" sz="1200" i="1" dirty="0">
                <a:solidFill>
                  <a:schemeClr val="tx1"/>
                </a:solidFill>
                <a:effectLst/>
                <a:latin typeface="Trebuchet MS" panose="020B0603020202020204" pitchFamily="34" charset="0"/>
              </a:rPr>
              <a:t>Shock </a:t>
            </a:r>
            <a:endParaRPr lang="en-GB" sz="1400" i="1" dirty="0">
              <a:solidFill>
                <a:schemeClr val="tx1"/>
              </a:solidFill>
              <a:effectLst/>
              <a:latin typeface="Trebuchet MS" panose="020B0603020202020204" pitchFamily="34" charset="0"/>
            </a:endParaRPr>
          </a:p>
          <a:p>
            <a:pPr marL="342900" lvl="0" indent="-342900" algn="l" fontAlgn="base">
              <a:buFont typeface="+mj-lt"/>
              <a:buAutoNum type="alphaLcParenR"/>
            </a:pPr>
            <a:r>
              <a:rPr lang="en-GB" sz="1200" i="1" dirty="0">
                <a:solidFill>
                  <a:schemeClr val="tx1"/>
                </a:solidFill>
                <a:effectLst/>
                <a:latin typeface="Trebuchet MS" panose="020B0603020202020204" pitchFamily="34" charset="0"/>
              </a:rPr>
              <a:t>Bleeding *</a:t>
            </a:r>
            <a:endParaRPr lang="en-GB" sz="1400" i="1" dirty="0">
              <a:solidFill>
                <a:schemeClr val="tx1"/>
              </a:solidFill>
              <a:effectLst/>
              <a:latin typeface="Trebuchet MS" panose="020B0603020202020204" pitchFamily="34" charset="0"/>
            </a:endParaRPr>
          </a:p>
          <a:p>
            <a:pPr marL="342900" lvl="0" indent="-342900" algn="l" fontAlgn="base">
              <a:buFont typeface="+mj-lt"/>
              <a:buAutoNum type="alphaLcParenR"/>
            </a:pPr>
            <a:r>
              <a:rPr lang="en-GB" sz="1200" i="1" dirty="0">
                <a:solidFill>
                  <a:schemeClr val="tx1"/>
                </a:solidFill>
                <a:effectLst/>
                <a:latin typeface="Trebuchet MS" panose="020B0603020202020204" pitchFamily="34" charset="0"/>
              </a:rPr>
              <a:t>Fractures and sprains *</a:t>
            </a:r>
            <a:endParaRPr lang="en-GB" sz="1400" i="1" dirty="0">
              <a:solidFill>
                <a:schemeClr val="tx1"/>
              </a:solidFill>
              <a:effectLst/>
              <a:latin typeface="Trebuchet MS" panose="020B0603020202020204" pitchFamily="34" charset="0"/>
            </a:endParaRPr>
          </a:p>
          <a:p>
            <a:pPr marL="342900" lvl="0" indent="-342900" algn="l" fontAlgn="base">
              <a:buFont typeface="+mj-lt"/>
              <a:buAutoNum type="alphaLcParenR"/>
            </a:pPr>
            <a:r>
              <a:rPr lang="en-GB" sz="1200" i="1" dirty="0">
                <a:solidFill>
                  <a:schemeClr val="tx1"/>
                </a:solidFill>
                <a:effectLst/>
                <a:latin typeface="Trebuchet MS" panose="020B0603020202020204" pitchFamily="34" charset="0"/>
              </a:rPr>
              <a:t>Head injury </a:t>
            </a:r>
            <a:endParaRPr lang="en-GB" sz="1400" i="1" dirty="0">
              <a:solidFill>
                <a:schemeClr val="tx1"/>
              </a:solidFill>
              <a:effectLst/>
              <a:latin typeface="Trebuchet MS" panose="020B0603020202020204" pitchFamily="34" charset="0"/>
            </a:endParaRPr>
          </a:p>
          <a:p>
            <a:pPr marL="342900" lvl="0" indent="-342900" algn="l" fontAlgn="base">
              <a:buFont typeface="+mj-lt"/>
              <a:buAutoNum type="alphaLcParenR"/>
            </a:pPr>
            <a:r>
              <a:rPr lang="en-GB" sz="1200" i="1" dirty="0">
                <a:solidFill>
                  <a:schemeClr val="tx1"/>
                </a:solidFill>
                <a:effectLst/>
                <a:latin typeface="Trebuchet MS" panose="020B0603020202020204" pitchFamily="34" charset="0"/>
              </a:rPr>
              <a:t>Dental incidents </a:t>
            </a:r>
            <a:endParaRPr lang="en-GB" sz="1400" i="1" dirty="0">
              <a:solidFill>
                <a:schemeClr val="tx1"/>
              </a:solidFill>
              <a:effectLst/>
              <a:latin typeface="Trebuchet MS" panose="020B0603020202020204" pitchFamily="34" charset="0"/>
            </a:endParaRPr>
          </a:p>
          <a:p>
            <a:pPr marL="342900" lvl="0" indent="-342900" algn="l" fontAlgn="base">
              <a:buFont typeface="+mj-lt"/>
              <a:buAutoNum type="alphaLcParenR"/>
            </a:pPr>
            <a:r>
              <a:rPr lang="en-GB" sz="1200" i="1" dirty="0">
                <a:solidFill>
                  <a:schemeClr val="tx1"/>
                </a:solidFill>
                <a:effectLst/>
                <a:latin typeface="Trebuchet MS" panose="020B0603020202020204" pitchFamily="34" charset="0"/>
              </a:rPr>
              <a:t>Burns </a:t>
            </a:r>
            <a:endParaRPr lang="en-GB" sz="1400" i="1" dirty="0">
              <a:solidFill>
                <a:schemeClr val="tx1"/>
              </a:solidFill>
              <a:effectLst/>
              <a:latin typeface="Trebuchet MS" panose="020B0603020202020204" pitchFamily="34" charset="0"/>
              <a:ea typeface="Times New Roman" panose="02020603050405020304" pitchFamily="18" charset="0"/>
            </a:endParaRPr>
          </a:p>
          <a:p>
            <a:pPr marL="0" lvl="0" indent="0" algn="l">
              <a:lnSpc>
                <a:spcPct val="107000"/>
              </a:lnSpc>
              <a:buFont typeface="+mj-lt"/>
              <a:buNone/>
            </a:pPr>
            <a:endParaRPr lang="en-GB" sz="1200" dirty="0">
              <a:solidFill>
                <a:schemeClr val="tx1"/>
              </a:solidFill>
              <a:effectLst/>
              <a:latin typeface="Trebuchet MS" panose="020B0603020202020204" pitchFamily="34" charset="0"/>
            </a:endParaRPr>
          </a:p>
          <a:p>
            <a:pPr>
              <a:buSzPct val="25000"/>
              <a:buNone/>
            </a:pPr>
            <a:endParaRPr lang="en-GB" i="1" dirty="0"/>
          </a:p>
          <a:p>
            <a:pPr>
              <a:buSzPct val="25000"/>
              <a:buNone/>
            </a:pPr>
            <a:r>
              <a:rPr lang="en-GB" sz="1200" b="1" i="0" u="none" strike="noStrike" kern="1200" cap="none" dirty="0">
                <a:solidFill>
                  <a:schemeClr val="dk1"/>
                </a:solidFill>
                <a:effectLst/>
                <a:latin typeface="Calibri"/>
                <a:cs typeface="Calibri"/>
                <a:sym typeface="Calibri"/>
              </a:rPr>
              <a:t>With a focus on the Trauma and Injury syllabus areas. Ask the participants what first aid scenarios they would currently feel confident dealing with. </a:t>
            </a:r>
          </a:p>
          <a:p>
            <a:pPr>
              <a:buSzPct val="25000"/>
              <a:buNone/>
            </a:pPr>
            <a:endParaRPr lang="en-GB" sz="1200" b="1" i="0" u="none" strike="noStrike" kern="1200" cap="none" dirty="0">
              <a:solidFill>
                <a:schemeClr val="dk1"/>
              </a:solidFill>
              <a:effectLst/>
              <a:latin typeface="Calibri"/>
              <a:cs typeface="Calibri"/>
              <a:sym typeface="Calibri"/>
            </a:endParaRPr>
          </a:p>
          <a:p>
            <a:pPr>
              <a:buSzPct val="25000"/>
              <a:buNone/>
            </a:pPr>
            <a:r>
              <a:rPr lang="en-GB" sz="1200" b="1" i="0" u="none" strike="noStrike" kern="1200" cap="none" dirty="0">
                <a:solidFill>
                  <a:schemeClr val="dk1"/>
                </a:solidFill>
                <a:effectLst/>
                <a:latin typeface="Calibri"/>
                <a:cs typeface="Calibri"/>
                <a:sym typeface="Calibri"/>
              </a:rPr>
              <a:t>It is important to acknowledge that some may be attending first aid training for the first time, and others may be refreshing their knowledge and understanding. </a:t>
            </a:r>
          </a:p>
          <a:p>
            <a:pPr>
              <a:buSzPct val="25000"/>
              <a:buNone/>
            </a:pPr>
            <a:endParaRPr lang="en-GB" sz="1200" b="1" i="0" u="none" strike="noStrike" kern="1200" cap="none" dirty="0">
              <a:solidFill>
                <a:schemeClr val="dk1"/>
              </a:solidFill>
              <a:effectLst/>
              <a:latin typeface="Calibri"/>
              <a:cs typeface="Calibri"/>
              <a:sym typeface="Calibri"/>
            </a:endParaRPr>
          </a:p>
          <a:p>
            <a:pPr>
              <a:buSzPct val="25000"/>
              <a:buNone/>
            </a:pPr>
            <a:r>
              <a:rPr lang="en-GB" sz="1200" b="1" i="0" u="none" strike="noStrike" kern="1200" cap="none" dirty="0">
                <a:solidFill>
                  <a:schemeClr val="dk1"/>
                </a:solidFill>
                <a:effectLst/>
                <a:latin typeface="Calibri"/>
                <a:cs typeface="Calibri"/>
                <a:sym typeface="Calibri"/>
              </a:rPr>
              <a:t>For those who have attended first aid training before - Ask how the training they had been on before prepared them for an accident or incident.</a:t>
            </a:r>
          </a:p>
          <a:p>
            <a:pPr>
              <a:buSzPct val="25000"/>
              <a:buNone/>
            </a:pPr>
            <a:endParaRPr lang="en-GB" sz="1200" b="1" i="0" u="none" strike="noStrike" kern="1200" cap="none" dirty="0">
              <a:solidFill>
                <a:schemeClr val="dk1"/>
              </a:solidFill>
              <a:effectLst/>
              <a:latin typeface="Calibri"/>
              <a:cs typeface="Calibri"/>
              <a:sym typeface="Calibri"/>
            </a:endParaRPr>
          </a:p>
          <a:p>
            <a:pPr>
              <a:buSzPct val="25000"/>
              <a:buNone/>
            </a:pPr>
            <a:r>
              <a:rPr lang="en-GB" sz="1200" b="1" i="0" u="none" strike="noStrike" kern="1200" cap="none" dirty="0">
                <a:solidFill>
                  <a:schemeClr val="dk1"/>
                </a:solidFill>
                <a:effectLst/>
                <a:latin typeface="Calibri"/>
                <a:cs typeface="Calibri"/>
                <a:sym typeface="Calibri"/>
              </a:rPr>
              <a:t>For those new to first aid - ask then what they are hoping to achieve training.</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27</a:t>
            </a:fld>
            <a:endParaRPr lang="en-GB"/>
          </a:p>
        </p:txBody>
      </p:sp>
    </p:spTree>
    <p:extLst>
      <p:ext uri="{BB962C8B-B14F-4D97-AF65-F5344CB8AC3E}">
        <p14:creationId xmlns:p14="http://schemas.microsoft.com/office/powerpoint/2010/main" val="2776074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b="1" dirty="0"/>
              <a:t>Trainers notes</a:t>
            </a:r>
          </a:p>
          <a:p>
            <a:pPr>
              <a:buSzPct val="25000"/>
              <a:buNone/>
            </a:pPr>
            <a:endParaRPr lang="en-GB" dirty="0"/>
          </a:p>
          <a:p>
            <a:pPr algn="l">
              <a:lnSpc>
                <a:spcPts val="905"/>
              </a:lnSpc>
              <a:spcAft>
                <a:spcPts val="500"/>
              </a:spcAft>
              <a:buNone/>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This may involve sending someone to telephone for the emergency services or letting a parent/carer know that a minor incident (</a:t>
            </a:r>
            <a:r>
              <a:rPr lang="en-GB" sz="1200" dirty="0" err="1">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eg</a:t>
            </a: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grazed knee) has taken place. </a:t>
            </a:r>
          </a:p>
          <a:p>
            <a:pPr algn="l">
              <a:lnSpc>
                <a:spcPts val="905"/>
              </a:lnSpc>
              <a:spcAft>
                <a:spcPts val="500"/>
              </a:spcAft>
              <a:buNone/>
            </a:pPr>
            <a:endParaRPr lang="en-GB" sz="1200" dirty="0">
              <a:solidFill>
                <a:srgbClr val="000000"/>
              </a:solidFill>
              <a:effectLst/>
              <a:latin typeface="Trebuchet MS" panose="020B0603020202020204" pitchFamily="34" charset="0"/>
              <a:ea typeface="Calibri" panose="020F0502020204030204" pitchFamily="34" charset="0"/>
            </a:endParaRPr>
          </a:p>
          <a:p>
            <a:pPr algn="l">
              <a:lnSpc>
                <a:spcPts val="905"/>
              </a:lnSpc>
              <a:spcAft>
                <a:spcPts val="500"/>
              </a:spcAft>
              <a:buNone/>
            </a:pPr>
            <a:r>
              <a:rPr lang="en-GB" sz="1800" dirty="0">
                <a:effectLst/>
                <a:latin typeface="Calibri" panose="020F0502020204030204" pitchFamily="34" charset="0"/>
                <a:ea typeface="Calibri" panose="020F0502020204030204" pitchFamily="34" charset="0"/>
              </a:rPr>
              <a:t>In a serious emergency, it is important to get help as quickly as possible. Either phone yourself or ask someone you trust to call 999 or 112. The call handler will ask you a set of questions to ensure you get the help you need. It is important to be able to give an accurate location. </a:t>
            </a:r>
          </a:p>
          <a:p>
            <a:pPr algn="l">
              <a:lnSpc>
                <a:spcPts val="905"/>
              </a:lnSpc>
              <a:spcAft>
                <a:spcPts val="500"/>
              </a:spcAft>
              <a:buNone/>
            </a:pPr>
            <a:endParaRPr lang="en-GB" sz="1800" dirty="0">
              <a:effectLst/>
              <a:latin typeface="Calibri" panose="020F0502020204030204" pitchFamily="34" charset="0"/>
              <a:ea typeface="Calibri" panose="020F0502020204030204" pitchFamily="34" charset="0"/>
            </a:endParaRPr>
          </a:p>
          <a:p>
            <a:pPr algn="l">
              <a:lnSpc>
                <a:spcPts val="905"/>
              </a:lnSpc>
              <a:spcAft>
                <a:spcPts val="500"/>
              </a:spcAft>
              <a:buNone/>
            </a:pPr>
            <a:r>
              <a:rPr lang="en-GB" sz="1800" dirty="0">
                <a:effectLst/>
                <a:latin typeface="Calibri" panose="020F0502020204030204" pitchFamily="34" charset="0"/>
                <a:ea typeface="Calibri" panose="020F0502020204030204" pitchFamily="34" charset="0"/>
              </a:rPr>
              <a:t>You may need to know the postcode, know local landmarks or use the What3words app.</a:t>
            </a:r>
          </a:p>
          <a:p>
            <a:pPr algn="l">
              <a:lnSpc>
                <a:spcPts val="905"/>
              </a:lnSpc>
              <a:spcAft>
                <a:spcPts val="500"/>
              </a:spcAft>
              <a:buNone/>
            </a:pPr>
            <a:endParaRPr lang="en-GB" sz="1800" dirty="0">
              <a:effectLst/>
              <a:latin typeface="Calibri" panose="020F0502020204030204" pitchFamily="34" charset="0"/>
              <a:ea typeface="Calibri" panose="020F0502020204030204" pitchFamily="34" charset="0"/>
            </a:endParaRPr>
          </a:p>
          <a:p>
            <a:pPr algn="l">
              <a:lnSpc>
                <a:spcPts val="905"/>
              </a:lnSpc>
              <a:spcAft>
                <a:spcPts val="500"/>
              </a:spcAft>
              <a:buNone/>
            </a:pPr>
            <a:r>
              <a:rPr lang="en-GB" sz="1800" dirty="0">
                <a:effectLst/>
                <a:latin typeface="Calibri" panose="020F0502020204030204" pitchFamily="34" charset="0"/>
                <a:ea typeface="Calibri" panose="020F0502020204030204" pitchFamily="34" charset="0"/>
              </a:rPr>
              <a:t>In less urgent situations (including for conditions </a:t>
            </a:r>
            <a:r>
              <a:rPr lang="en-GB" sz="1800" dirty="0" err="1">
                <a:effectLst/>
                <a:latin typeface="Calibri" panose="020F0502020204030204" pitchFamily="34" charset="0"/>
                <a:ea typeface="Calibri" panose="020F0502020204030204" pitchFamily="34" charset="0"/>
              </a:rPr>
              <a:t>e.g</a:t>
            </a:r>
            <a:r>
              <a:rPr lang="en-GB" sz="1800" dirty="0">
                <a:effectLst/>
                <a:latin typeface="Calibri" panose="020F0502020204030204" pitchFamily="34" charset="0"/>
                <a:ea typeface="Calibri" panose="020F0502020204030204" pitchFamily="34" charset="0"/>
              </a:rPr>
              <a:t> ticks, insect bites, headache, that were previously covered in 1</a:t>
            </a:r>
            <a:r>
              <a:rPr lang="en-GB" sz="1800" baseline="30000" dirty="0">
                <a:effectLst/>
                <a:latin typeface="Calibri" panose="020F0502020204030204" pitchFamily="34" charset="0"/>
                <a:ea typeface="Calibri" panose="020F0502020204030204" pitchFamily="34" charset="0"/>
              </a:rPr>
              <a:t>st</a:t>
            </a:r>
            <a:r>
              <a:rPr lang="en-GB" sz="1800" dirty="0">
                <a:effectLst/>
                <a:latin typeface="Calibri" panose="020F0502020204030204" pitchFamily="34" charset="0"/>
                <a:ea typeface="Calibri" panose="020F0502020204030204" pitchFamily="34" charset="0"/>
              </a:rPr>
              <a:t> Response course) there are other places you can look for help:</a:t>
            </a:r>
          </a:p>
          <a:p>
            <a:pPr marL="457200"/>
            <a:r>
              <a:rPr lang="en-GB" sz="1800" dirty="0">
                <a:effectLst/>
                <a:latin typeface="Calibri" panose="020F0502020204030204" pitchFamily="34" charset="0"/>
                <a:ea typeface="Calibri" panose="020F0502020204030204" pitchFamily="34" charset="0"/>
              </a:rPr>
              <a:t>NHS 111 service – by phone. They will ask questions to ensure you are directed to the correct help. They can call a 999 ambulance, or help book an out of hours GP appointment or direct you to an urgent dentist. </a:t>
            </a:r>
          </a:p>
          <a:p>
            <a:pPr marL="457200"/>
            <a:r>
              <a:rPr lang="en-GB" sz="1800" dirty="0">
                <a:effectLst/>
                <a:latin typeface="Calibri" panose="020F0502020204030204" pitchFamily="34" charset="0"/>
                <a:ea typeface="Calibri" panose="020F0502020204030204" pitchFamily="34" charset="0"/>
              </a:rPr>
              <a:t>NHS 111 website</a:t>
            </a:r>
          </a:p>
          <a:p>
            <a:pPr marL="457200"/>
            <a:r>
              <a:rPr lang="en-GB" sz="1800" dirty="0">
                <a:effectLst/>
                <a:latin typeface="Calibri" panose="020F0502020204030204" pitchFamily="34" charset="0"/>
                <a:ea typeface="Calibri" panose="020F0502020204030204" pitchFamily="34" charset="0"/>
              </a:rPr>
              <a:t>Local minor injury unit</a:t>
            </a:r>
          </a:p>
          <a:p>
            <a:pPr marL="457200"/>
            <a:r>
              <a:rPr lang="en-GB" sz="1800" dirty="0">
                <a:effectLst/>
                <a:latin typeface="Calibri" panose="020F0502020204030204" pitchFamily="34" charset="0"/>
                <a:ea typeface="Calibri" panose="020F0502020204030204" pitchFamily="34" charset="0"/>
              </a:rPr>
              <a:t>Pharmacy</a:t>
            </a:r>
          </a:p>
          <a:p>
            <a:pPr marL="457200"/>
            <a:r>
              <a:rPr lang="en-GB" sz="1800" dirty="0">
                <a:effectLst/>
                <a:latin typeface="Calibri" panose="020F0502020204030204" pitchFamily="34" charset="0"/>
                <a:ea typeface="Calibri" panose="020F0502020204030204" pitchFamily="34" charset="0"/>
              </a:rPr>
              <a:t>Resources on GG Learning Platform</a:t>
            </a:r>
          </a:p>
          <a:p>
            <a:pPr marL="457200"/>
            <a:r>
              <a:rPr lang="en-GB" sz="1800" dirty="0">
                <a:effectLst/>
                <a:latin typeface="Calibri" panose="020F0502020204030204" pitchFamily="34" charset="0"/>
                <a:ea typeface="Calibri" panose="020F0502020204030204" pitchFamily="34" charset="0"/>
              </a:rPr>
              <a:t>An up to date first aid manual (recommended Dorling Kindersley  - authorised manual of St John Ambulance, St Andrew’s First Aid and the British Red Cross)</a:t>
            </a:r>
          </a:p>
          <a:p>
            <a:pPr marL="457200"/>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Consider whether in a less urgent situation an alternative method of transport could be used instead of an emergency ambulance. This may include calling parents/carers to take patient in their car</a:t>
            </a:r>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28</a:t>
            </a:fld>
            <a:endParaRPr lang="en-GB"/>
          </a:p>
        </p:txBody>
      </p:sp>
    </p:spTree>
    <p:extLst>
      <p:ext uri="{BB962C8B-B14F-4D97-AF65-F5344CB8AC3E}">
        <p14:creationId xmlns:p14="http://schemas.microsoft.com/office/powerpoint/2010/main" val="2878122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What is shock?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Shock is a life-threatening condition when the circulatory system fails and the vital organs fail to get an adequate supply of oxygen.</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29</a:t>
            </a:fld>
            <a:endParaRPr lang="en-GB"/>
          </a:p>
        </p:txBody>
      </p:sp>
    </p:spTree>
    <p:extLst>
      <p:ext uri="{BB962C8B-B14F-4D97-AF65-F5344CB8AC3E}">
        <p14:creationId xmlns:p14="http://schemas.microsoft.com/office/powerpoint/2010/main" val="3082505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b="1" u="sng" dirty="0"/>
              <a:t>Trainers notes</a:t>
            </a:r>
          </a:p>
          <a:p>
            <a:pPr>
              <a:buSzPct val="25000"/>
              <a:buNone/>
            </a:pPr>
            <a:endParaRPr lang="en-GB" dirty="0"/>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Causes of shock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Severe blood loss is most common cause</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Loss of other fluids – diarrhoea and vomiting, burns</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Heart attack or heart failure</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Septic shock – overwhelming infection</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Anaphylaxis</a:t>
            </a:r>
          </a:p>
          <a:p>
            <a:pPr marL="342900" lvl="0" indent="-342900">
              <a:lnSpc>
                <a:spcPct val="107000"/>
              </a:lnSpc>
              <a:spcAft>
                <a:spcPts val="80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Spinal Cord Injury – neurogenic shock</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30</a:t>
            </a:fld>
            <a:endParaRPr lang="en-GB"/>
          </a:p>
        </p:txBody>
      </p:sp>
    </p:spTree>
    <p:extLst>
      <p:ext uri="{BB962C8B-B14F-4D97-AF65-F5344CB8AC3E}">
        <p14:creationId xmlns:p14="http://schemas.microsoft.com/office/powerpoint/2010/main" val="3318553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SzPct val="25000"/>
              <a:buNone/>
            </a:pPr>
            <a:r>
              <a:rPr lang="en-GB" b="1" dirty="0"/>
              <a:t>Trainers notes</a:t>
            </a:r>
          </a:p>
          <a:p>
            <a:pPr>
              <a:buSzPct val="25000"/>
              <a:buNone/>
            </a:pPr>
            <a:endParaRPr lang="en-GB" dirty="0"/>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Signs and symptoms of shock</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Pale, cold, clammy skin</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Weak, dizzy, light-headed</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Nausea or vomiting</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Thirsty</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Yawning</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Rapid, weak pulse</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Anxiety or irrational behaviour</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Rapid, shallow breathing</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Dropping levels of responsiveness</a:t>
            </a:r>
          </a:p>
          <a:p>
            <a:pPr marL="342900" lvl="0" indent="-342900">
              <a:lnSpc>
                <a:spcPct val="107000"/>
              </a:lnSpc>
              <a:spcAft>
                <a:spcPts val="80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Cardiac arrest</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31</a:t>
            </a:fld>
            <a:endParaRPr lang="en-GB"/>
          </a:p>
        </p:txBody>
      </p:sp>
    </p:spTree>
    <p:extLst>
      <p:ext uri="{BB962C8B-B14F-4D97-AF65-F5344CB8AC3E}">
        <p14:creationId xmlns:p14="http://schemas.microsoft.com/office/powerpoint/2010/main" val="726708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dirty="0"/>
              <a:t>Trainers Notes:</a:t>
            </a:r>
          </a:p>
          <a:p>
            <a:pPr>
              <a:buNone/>
            </a:pPr>
            <a:endParaRPr lang="en-GB" dirty="0"/>
          </a:p>
          <a:p>
            <a:pPr>
              <a:buNone/>
            </a:pPr>
            <a:r>
              <a:rPr lang="en-GB" dirty="0"/>
              <a:t>The above aims, objectives and learning outcomes are for the full course. Each session will have it’s own aims, objectives and outcomes. </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3</a:t>
            </a:fld>
            <a:endParaRPr lang="en-GB"/>
          </a:p>
        </p:txBody>
      </p:sp>
    </p:spTree>
    <p:extLst>
      <p:ext uri="{BB962C8B-B14F-4D97-AF65-F5344CB8AC3E}">
        <p14:creationId xmlns:p14="http://schemas.microsoft.com/office/powerpoint/2010/main" val="2103794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Treatment of shock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Treat any possible cause of shock e.g. severe bleeding, anaphylaxis.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Lie casualty down on rug or blanket if possible as this will help keep them warm.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Elevate the casualty’s legs to help improve blood supply to major organs.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Keep the casualty warm with blankets etc.</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8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Do not allow casualty to eat or drink in case an anaesthetic is needed. If thirsty, they may moisten their lips with water.</a:t>
            </a:r>
          </a:p>
          <a:p>
            <a:pPr marL="342900" lvl="0" indent="-342900">
              <a:lnSpc>
                <a:spcPct val="107000"/>
              </a:lnSpc>
              <a:spcAft>
                <a:spcPts val="800"/>
              </a:spcAft>
              <a:buFont typeface="+mj-lt"/>
              <a:buAutoNum type="arabicPeriod"/>
            </a:pPr>
            <a:r>
              <a:rPr lang="en-GB" sz="18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Call 999/112 and tell the call handler that the patient is suffering from shock</a:t>
            </a:r>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32</a:t>
            </a:fld>
            <a:endParaRPr lang="en-GB"/>
          </a:p>
        </p:txBody>
      </p:sp>
    </p:spTree>
    <p:extLst>
      <p:ext uri="{BB962C8B-B14F-4D97-AF65-F5344CB8AC3E}">
        <p14:creationId xmlns:p14="http://schemas.microsoft.com/office/powerpoint/2010/main" val="3217887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Severe bleeding – treatment</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Apply direct pressure over the wound with your fingers using a sterile dressing or clean non-fluffy pad.</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If there is an object in the wound, apply pressure on either side of the object.</a:t>
            </a:r>
          </a:p>
          <a:p>
            <a:pPr marL="342900" lvl="0" indent="-342900">
              <a:lnSpc>
                <a:spcPct val="107000"/>
              </a:lnSpc>
              <a:buFont typeface="Symbol" panose="05050102010706020507" pitchFamily="18" charset="2"/>
              <a:buChar char=""/>
            </a:pPr>
            <a:r>
              <a:rPr lang="en-GB"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Apply a dressing and hold it in place with a bandage. Apply one additional dressing on top of the first if the blood comes through.</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If it continues to come through remove all dressings and apply new ones.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Check that bandages on the limbs are not too tight by feeling the area below the bandage (the extremities). If this area is cold or blue, loosen the bandage slightly.</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Call for help – 999/112.</a:t>
            </a:r>
          </a:p>
          <a:p>
            <a:pPr>
              <a:lnSpc>
                <a:spcPct val="107000"/>
              </a:lnSpc>
              <a:spcAft>
                <a:spcPts val="800"/>
              </a:spcAft>
              <a:buNone/>
            </a:pPr>
            <a:r>
              <a:rPr lang="en-GB" sz="12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 Remember PPE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33</a:t>
            </a:fld>
            <a:endParaRPr lang="en-GB"/>
          </a:p>
        </p:txBody>
      </p:sp>
    </p:spTree>
    <p:extLst>
      <p:ext uri="{BB962C8B-B14F-4D97-AF65-F5344CB8AC3E}">
        <p14:creationId xmlns:p14="http://schemas.microsoft.com/office/powerpoint/2010/main" val="1087770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b="1" u="sng" dirty="0"/>
              <a:t>Trainers notes:</a:t>
            </a:r>
          </a:p>
          <a:p>
            <a:pPr>
              <a:buSzPct val="25000"/>
              <a:buNone/>
            </a:pPr>
            <a:endParaRPr lang="en-GB" dirty="0"/>
          </a:p>
          <a:p>
            <a:pPr>
              <a:lnSpc>
                <a:spcPts val="1105"/>
              </a:lnSpc>
              <a:spcBef>
                <a:spcPts val="200"/>
              </a:spcBef>
              <a:spcAft>
                <a:spcPts val="800"/>
              </a:spcAft>
              <a:buNone/>
            </a:pPr>
            <a:r>
              <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Nosebleeds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500"/>
              </a:spcAft>
              <a:buNone/>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Nosebleeds are fairly common and may be caused by a blow to the nose, picking, sneezing or blowing it. Nosebleeds can lead to considerable loss of blood which, if swallowed, may cause vomiting.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800"/>
              </a:spcAft>
            </a:pPr>
            <a:endPar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Bef>
                <a:spcPts val="200"/>
              </a:spcBef>
              <a:spcAft>
                <a:spcPts val="800"/>
              </a:spcAft>
              <a:buNone/>
            </a:pPr>
            <a:r>
              <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What to do: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Apply firm pressure just below the firm part of the nose (you may have to do this for a younger casualty).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Get them to sit down and lean forward. If possible, protect their clothing with a cloth or</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bowl.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Try to make sure they do not breathe through their nose, speak, swallow, cough, spit or sniff.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Apply the pressure to their nose for ten minutes. If the bleeding still has not stopped, continue this for a further ten minutes.</a:t>
            </a:r>
            <a:endParaRPr lang="en-GB" sz="1200" dirty="0">
              <a:solidFill>
                <a:schemeClr val="dk1"/>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solidFill>
                <a:schemeClr val="dk1"/>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When the bleeding has stopped, advise them to rest, to avoid exertion and not to pick or blow their nose for a few hours.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endParaRPr lang="en-GB" sz="1200" dirty="0">
              <a:solidFill>
                <a:schemeClr val="dk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If the nosebleed persists for longer than 30 minutes, take them to hospital. </a:t>
            </a:r>
          </a:p>
          <a:p>
            <a:pPr marL="0" lvl="0" indent="0">
              <a:lnSpc>
                <a:spcPct val="107000"/>
              </a:lnSpc>
              <a:spcAft>
                <a:spcPts val="800"/>
              </a:spcAft>
              <a:buFont typeface="+mj-lt"/>
              <a:buNone/>
            </a:pPr>
            <a:endParaRPr lang="en-GB"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Avoid hot drinks for 24 hours once the bleeding has stopped</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34</a:t>
            </a:fld>
            <a:endParaRPr lang="en-GB"/>
          </a:p>
        </p:txBody>
      </p:sp>
    </p:spTree>
    <p:extLst>
      <p:ext uri="{BB962C8B-B14F-4D97-AF65-F5344CB8AC3E}">
        <p14:creationId xmlns:p14="http://schemas.microsoft.com/office/powerpoint/2010/main" val="2128378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1" i="0" u="sng" dirty="0"/>
              <a:t>Trainers notes</a:t>
            </a:r>
          </a:p>
          <a:p>
            <a:pPr>
              <a:buSzPct val="25000"/>
              <a:buNone/>
            </a:pPr>
            <a:endParaRPr lang="en-US" dirty="0"/>
          </a:p>
          <a:p>
            <a:pPr>
              <a:lnSpc>
                <a:spcPct val="107000"/>
              </a:lnSpc>
              <a:spcAft>
                <a:spcPts val="800"/>
              </a:spcAft>
              <a:buNone/>
            </a:pP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Internal Bleeding</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Internal bleeding can be difficult to identify. A casualty who is bleeding internally may have either a history of injury or a medical condition. You may be able to identify internal bleeding by: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external signs of injury, such as bruising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signs of bleeding from an orifice (</a:t>
            </a:r>
            <a:r>
              <a:rPr lang="en-US" sz="1200" dirty="0" err="1">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eg</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ears, mouth, nose)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err="1">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recognising</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symptoms of shock, which may be the only sign of internal bleeding.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Aft>
                <a:spcPts val="800"/>
              </a:spcAft>
              <a:buNone/>
            </a:pP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What to do: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07000"/>
              </a:lnSpc>
              <a:spcAft>
                <a:spcPts val="30"/>
              </a:spcAft>
              <a:buFont typeface="+mj-l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Place the casualty in the most comfortable position – the recovery position if they are unconscious– and treat for shock.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Get the casualty to hospital as soon as possible. Do not waste time trying to identify the cause or attempting to treat it.</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35</a:t>
            </a:fld>
            <a:endParaRPr lang="en-GB"/>
          </a:p>
        </p:txBody>
      </p:sp>
    </p:spTree>
    <p:extLst>
      <p:ext uri="{BB962C8B-B14F-4D97-AF65-F5344CB8AC3E}">
        <p14:creationId xmlns:p14="http://schemas.microsoft.com/office/powerpoint/2010/main" val="633294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1" i="0" u="sng" dirty="0"/>
              <a:t>Trainers notes</a:t>
            </a:r>
          </a:p>
          <a:p>
            <a:pPr>
              <a:buSzPct val="25000"/>
              <a:buNone/>
            </a:pPr>
            <a:endParaRPr lang="en-US" dirty="0"/>
          </a:p>
          <a:p>
            <a:pPr marL="342900" lvl="0" indent="-342900">
              <a:lnSpc>
                <a:spcPct val="107000"/>
              </a:lnSpc>
              <a:buFont typeface="Symbol" panose="05050102010706020507" pitchFamily="18" charset="2"/>
              <a:buChar char=""/>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 </a:t>
            </a:r>
            <a:r>
              <a:rPr lang="en-GB" sz="1800" dirty="0">
                <a:solidFill>
                  <a:srgbClr val="00B0F0"/>
                </a:solidFill>
                <a:effectLst/>
                <a:latin typeface="Trebuchet MS" panose="020B0603020202020204" pitchFamily="34" charset="0"/>
                <a:ea typeface="Calibri" panose="020F0502020204030204" pitchFamily="34" charset="0"/>
                <a:cs typeface="Times New Roman" panose="02020603050405020304" pitchFamily="18" charset="0"/>
              </a:rPr>
              <a:t>There are some rare but potential situations in which the area around an incident has been sealed off for safety, and medical and rescue services are unable to enter. An example of this would be the Manchester Arena bombing or some natural disasters. In these situations first aiders may need to control life threatening bleeding until help arrives by using a tourniquet. </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solidFill>
                  <a:srgbClr val="00B0F0"/>
                </a:solidFill>
                <a:effectLst/>
                <a:latin typeface="Trebuchet MS" panose="020B0603020202020204" pitchFamily="34" charset="0"/>
                <a:ea typeface="Calibri" panose="020F0502020204030204" pitchFamily="34" charset="0"/>
                <a:cs typeface="Trebuchet MS" panose="020B0603020202020204" pitchFamily="34" charset="0"/>
              </a:rPr>
              <a:t>Citizen Aid have both an app and a tourniquet kit giving excellent advice on what to do in these situations. If you feel in your risk assessment that you may potentially be in a situation like this – then you could prepare yourself beforehand by looking through this advice. </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p:txBody>
      </p:sp>
      <p:sp>
        <p:nvSpPr>
          <p:cNvPr id="4" name="Slide Number Placeholder 3"/>
          <p:cNvSpPr>
            <a:spLocks noGrp="1"/>
          </p:cNvSpPr>
          <p:nvPr>
            <p:ph type="sldNum" sz="quarter" idx="5"/>
          </p:nvPr>
        </p:nvSpPr>
        <p:spPr/>
        <p:txBody>
          <a:bodyPr/>
          <a:lstStyle/>
          <a:p>
            <a:fld id="{19EFD79D-5B7C-4157-97DC-C77368FF08BD}" type="slidenum">
              <a:rPr lang="en-GB" smtClean="0"/>
              <a:t>36</a:t>
            </a:fld>
            <a:endParaRPr lang="en-GB"/>
          </a:p>
        </p:txBody>
      </p:sp>
    </p:spTree>
    <p:extLst>
      <p:ext uri="{BB962C8B-B14F-4D97-AF65-F5344CB8AC3E}">
        <p14:creationId xmlns:p14="http://schemas.microsoft.com/office/powerpoint/2010/main" val="4277832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p>
          <a:p>
            <a:pPr>
              <a:lnSpc>
                <a:spcPct val="107000"/>
              </a:lnSpc>
              <a:spcAft>
                <a:spcPts val="800"/>
              </a:spcAft>
              <a:buNone/>
            </a:pPr>
            <a:endParaRPr lang="en-GB"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0" u="none" dirty="0">
                <a:effectLst/>
                <a:latin typeface="Trebuchet MS" panose="020B0603020202020204" pitchFamily="34" charset="0"/>
                <a:ea typeface="Calibri" panose="020F0502020204030204" pitchFamily="34" charset="0"/>
                <a:cs typeface="Times New Roman" panose="02020603050405020304" pitchFamily="18" charset="0"/>
              </a:rPr>
              <a:t>Useful link: https://www.britishburnassociation.org/wp-content/uploads/2017/06/BBA-First-Aid-Guideline-24.7.18.pdf </a:t>
            </a:r>
          </a:p>
          <a:p>
            <a:pPr>
              <a:lnSpc>
                <a:spcPct val="107000"/>
              </a:lnSpc>
              <a:spcAft>
                <a:spcPts val="800"/>
              </a:spcAft>
              <a:buNone/>
            </a:pPr>
            <a:r>
              <a:rPr lang="en-GB" sz="12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Burns can be caused by dry heat, friction, radiation (including sunrays), hot liquids, steam and chemicals.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800"/>
              </a:spcAft>
              <a:buNone/>
            </a:pPr>
            <a:r>
              <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What to do: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Immediately cool the skin with cold water for at least 20 minutes or until the pain stops. </a:t>
            </a:r>
            <a:endParaRPr lang="en-GB"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Once cooled, lay cling film ideally or if not, a clean dry dressing. </a:t>
            </a:r>
            <a:endParaRPr lang="en-GB"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If possible, immediately remove jewellery, watches or other restrictions as the area can swell very quickly. </a:t>
            </a:r>
            <a:endParaRPr lang="en-GB"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Be prepared for shock to develop and lay the casualty down if you can. </a:t>
            </a:r>
            <a:endParaRPr lang="en-GB"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Do not burst blisters. </a:t>
            </a:r>
            <a:endParaRPr lang="en-GB"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Leave on any clothing which has stuck to the body. If possible gently remove rings, watches or shoes before swelling occurs.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Do not apply anything but water. Special dressings, sprays and gels are not recommended.</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Do not apply adhesive dressings. </a:t>
            </a:r>
          </a:p>
          <a:p>
            <a:pPr marL="342900" lvl="0" indent="-342900">
              <a:lnSpc>
                <a:spcPct val="107000"/>
              </a:lnSpc>
              <a:spcAft>
                <a:spcPts val="800"/>
              </a:spcAft>
              <a:buFont typeface="Symbol" panose="05050102010706020507" pitchFamily="18" charset="2"/>
              <a:buChar char=""/>
            </a:pPr>
            <a:endParaRPr lang="en-GB" sz="1200" dirty="0">
              <a:effectLst/>
              <a:latin typeface="Trebuchet MS" panose="020B0603020202020204" pitchFamily="34" charset="0"/>
            </a:endParaRPr>
          </a:p>
          <a:p>
            <a:pPr>
              <a:lnSpc>
                <a:spcPct val="107000"/>
              </a:lnSpc>
              <a:spcBef>
                <a:spcPts val="200"/>
              </a:spcBef>
              <a:spcAft>
                <a:spcPts val="800"/>
              </a:spcAft>
              <a:buNone/>
            </a:pPr>
            <a:r>
              <a:rPr lang="en-GB" sz="11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Chemical burns</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500"/>
              </a:spcAft>
              <a:buNone/>
            </a:pPr>
            <a:r>
              <a:rPr lang="en-GB"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Some industrial and domestic chemicals can burn the skin. When going to the aid of someone with chemical burns it is vital to ensure your own safety first. If possible, note the name of the chemical.</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800"/>
              </a:spcAft>
            </a:pPr>
            <a:endParaRPr lang="en-GB" sz="11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Bef>
                <a:spcPts val="200"/>
              </a:spcBef>
              <a:spcAft>
                <a:spcPts val="800"/>
              </a:spcAft>
              <a:buNone/>
            </a:pPr>
            <a:r>
              <a:rPr lang="en-GB" sz="11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What to do:</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Wash the affected area for at least 20 minutes, with the flow of water running away from the casualty. Take care not to splash the chemical on to yourself or the casualty.</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Chemical burns around the mouth and throat can cause swelling, which can restrict or close the airway, therefore:</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1600200" lvl="3" indent="-228600">
              <a:lnSpc>
                <a:spcPct val="107000"/>
              </a:lnSpc>
              <a:spcAft>
                <a:spcPts val="30"/>
              </a:spcAft>
              <a:buFont typeface="+mj-lt"/>
              <a:buAutoNum type="arabicPeriod"/>
            </a:pPr>
            <a:r>
              <a:rPr lang="en-GB"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loosen clothing around the neck</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1600200" lvl="3" indent="-228600">
              <a:lnSpc>
                <a:spcPct val="107000"/>
              </a:lnSpc>
              <a:spcAft>
                <a:spcPts val="30"/>
              </a:spcAft>
              <a:buFont typeface="+mj-lt"/>
              <a:buAutoNum type="arabicPeriod"/>
            </a:pPr>
            <a:r>
              <a:rPr lang="en-GB"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give a conscious casualty sips (not more) of cold water </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1600200" lvl="3" indent="-228600">
              <a:lnSpc>
                <a:spcPct val="107000"/>
              </a:lnSpc>
              <a:spcAft>
                <a:spcPts val="30"/>
              </a:spcAft>
              <a:buFont typeface="+mj-lt"/>
              <a:buAutoNum type="arabicPeriod"/>
            </a:pPr>
            <a:r>
              <a:rPr lang="en-GB"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be prepared to start CPR but remember to protect your mouth from the chemical by using a resuscitation face shield.</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1600200" lvl="3" indent="-228600">
              <a:lnSpc>
                <a:spcPct val="107000"/>
              </a:lnSpc>
              <a:spcAft>
                <a:spcPts val="800"/>
              </a:spcAft>
              <a:buFont typeface="+mj-lt"/>
              <a:buAutoNum type="arabicPeriod"/>
            </a:pPr>
            <a:r>
              <a:rPr lang="en-GB"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Get urgent medical help.</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800"/>
              </a:spcAft>
              <a:buNone/>
            </a:pPr>
            <a:r>
              <a:rPr lang="en-GB" sz="11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Sunburn</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500"/>
              </a:spcAft>
              <a:buNone/>
            </a:pPr>
            <a:r>
              <a:rPr lang="en-GB"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500"/>
              </a:spcAft>
            </a:pPr>
            <a:r>
              <a:rPr lang="en-GB"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Although sunburn is a common condition, it can be quite serious. It can be prevented by wearing a sun hat and clothes made of natural fibres that cover the whole body, and by using appropriate sun protection cream. </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800"/>
              </a:spcAft>
              <a:buNone/>
            </a:pPr>
            <a:endParaRPr lang="en-GB" sz="11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Bef>
                <a:spcPts val="200"/>
              </a:spcBef>
              <a:spcAft>
                <a:spcPts val="800"/>
              </a:spcAft>
              <a:buNone/>
            </a:pPr>
            <a:r>
              <a:rPr lang="en-GB" sz="11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What to do:</a:t>
            </a:r>
            <a:endParaRPr lang="en-GB"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Move the casualty into a shaded area.</a:t>
            </a:r>
            <a:endParaRPr lang="en-GB" sz="11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Cool the sunburnt area by sponging or showering it with cold water or get the casualty to soak in a cool bath for at least ten minutes.</a:t>
            </a:r>
            <a:endParaRPr lang="en-GB" sz="11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r>
              <a:rPr lang="en-GB"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Seek medical aid if there is extensive blistering or skin damage</a:t>
            </a:r>
            <a:endParaRPr lang="en-GB" dirty="0"/>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37</a:t>
            </a:fld>
            <a:endParaRPr lang="en-GB"/>
          </a:p>
        </p:txBody>
      </p:sp>
    </p:spTree>
    <p:extLst>
      <p:ext uri="{BB962C8B-B14F-4D97-AF65-F5344CB8AC3E}">
        <p14:creationId xmlns:p14="http://schemas.microsoft.com/office/powerpoint/2010/main" val="2269676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Trainers notes</a:t>
            </a:r>
          </a:p>
          <a:p>
            <a:endParaRPr lang="en-GB" dirty="0"/>
          </a:p>
          <a:p>
            <a:pPr>
              <a:lnSpc>
                <a:spcPct val="107000"/>
              </a:lnSpc>
              <a:spcAft>
                <a:spcPts val="800"/>
              </a:spcAft>
              <a:buNone/>
            </a:pPr>
            <a:r>
              <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Seek urgent medical attention if: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The patient is a child</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The burn is deep</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The burn affects face, hands, feet or genitals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All burns that go all the way around a limb</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Superficial burn if larger than 5 palms of the casualty.</a:t>
            </a:r>
          </a:p>
          <a:p>
            <a:pPr marL="342900" lvl="0" indent="-342900">
              <a:lnSpc>
                <a:spcPct val="107000"/>
              </a:lnSpc>
              <a:buFont typeface="Symbol" panose="05050102010706020507" pitchFamily="18" charset="2"/>
              <a:buChar char=""/>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Partial/full thickness burns that are larger than 1 palm of patient</a:t>
            </a:r>
          </a:p>
          <a:p>
            <a:pPr marL="342900" lvl="0" indent="-342900">
              <a:lnSpc>
                <a:spcPct val="107000"/>
              </a:lnSpc>
              <a:spcAft>
                <a:spcPts val="800"/>
              </a:spcAft>
              <a:buFont typeface="Symbol" panose="05050102010706020507" pitchFamily="18" charset="2"/>
              <a:buChar char=""/>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Burns caused by tar, oil, fat, chemicals or electricity</a:t>
            </a:r>
          </a:p>
          <a:p>
            <a:pPr marL="0" lvl="0" indent="0">
              <a:lnSpc>
                <a:spcPct val="107000"/>
              </a:lnSpc>
              <a:spcAft>
                <a:spcPts val="800"/>
              </a:spcAft>
              <a:buFont typeface="Symbol" panose="05050102010706020507" pitchFamily="18" charset="2"/>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38</a:t>
            </a:fld>
            <a:endParaRPr lang="en-GB"/>
          </a:p>
        </p:txBody>
      </p:sp>
    </p:spTree>
    <p:extLst>
      <p:ext uri="{BB962C8B-B14F-4D97-AF65-F5344CB8AC3E}">
        <p14:creationId xmlns:p14="http://schemas.microsoft.com/office/powerpoint/2010/main" val="1379795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Signs and Symptoms</a:t>
            </a: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Pain or difficulty moving the area/limb</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Tenderness around the area</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Deformity, swelling and bruising around the fracture area (a lump or bump)</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Shock</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Bone breaking through the skin</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Awareness of grating of bones together</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Shortening, bending and twisting of limb</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39</a:t>
            </a:fld>
            <a:endParaRPr lang="en-GB"/>
          </a:p>
        </p:txBody>
      </p:sp>
    </p:spTree>
    <p:extLst>
      <p:ext uri="{BB962C8B-B14F-4D97-AF65-F5344CB8AC3E}">
        <p14:creationId xmlns:p14="http://schemas.microsoft.com/office/powerpoint/2010/main" val="1459543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b="1" u="sng" dirty="0"/>
              <a:t>Trainers notes</a:t>
            </a:r>
          </a:p>
          <a:p>
            <a:pPr>
              <a:buSzPct val="25000"/>
              <a:buNone/>
            </a:pPr>
            <a:endParaRPr lang="en-GB"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Immobilise in the position found with as little movement as possible and apply a sling or splint.</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rebuchet MS" panose="020B0603020202020204" pitchFamily="34" charset="0"/>
              </a:rPr>
              <a:t>Seek medical help – it is common for fractures to be “missed”</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rebuchet MS" panose="020B0603020202020204" pitchFamily="34" charset="0"/>
              </a:rPr>
              <a:t>Arrange transport for further assessment, if in severe pain –call 999/112</a:t>
            </a:r>
            <a:r>
              <a:rPr lang="en-GB" sz="1200" dirty="0">
                <a:solidFill>
                  <a:srgbClr val="FF0000"/>
                </a:solidFill>
                <a:effectLst/>
                <a:latin typeface="Trebuchet MS" panose="020B0603020202020204" pitchFamily="34" charset="0"/>
                <a:ea typeface="Calibri" panose="020F0502020204030204" pitchFamily="34" charset="0"/>
                <a:cs typeface="Trebuchet MS" panose="020B0603020202020204" pitchFamily="34" charset="0"/>
              </a:rPr>
              <a:t>.</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30"/>
              </a:spcAft>
              <a:buNone/>
            </a:pPr>
            <a:endParaRPr lang="en-GB" sz="1200" dirty="0">
              <a:solidFill>
                <a:schemeClr val="dk1"/>
              </a:solidFill>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GB" dirty="0"/>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40</a:t>
            </a:fld>
            <a:endParaRPr lang="en-GB"/>
          </a:p>
        </p:txBody>
      </p:sp>
    </p:spTree>
    <p:extLst>
      <p:ext uri="{BB962C8B-B14F-4D97-AF65-F5344CB8AC3E}">
        <p14:creationId xmlns:p14="http://schemas.microsoft.com/office/powerpoint/2010/main" val="840609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Trainers notes</a:t>
            </a:r>
          </a:p>
          <a:p>
            <a:endParaRPr lang="en-GB" b="1" u="sng" dirty="0"/>
          </a:p>
          <a:p>
            <a:pPr>
              <a:lnSpc>
                <a:spcPct val="107000"/>
              </a:lnSpc>
              <a:spcAft>
                <a:spcPts val="800"/>
              </a:spcAft>
            </a:pP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Consider the potential of spinal injury in the following circumstances:  Falling from a height e.g. a ladder, falling awkwardly whilst trampolining or doing gymnastics, diving into a shallow pool and hitting the bottom, falling from a horse or motorbike, collapsed rugby scrum, high speed motor accident, a heavy object falling across the back, injury to the face or head.</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Do not move the patient. If the patient is unresponsive you may need to open the airway whilst avoiding moving the neck.</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If there is potential injury to the neck a responsive patient should be able to protect themselves. If unresponsive then manual stabilisation can be carried out but only if you have been trained to do so.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1" u="sng" dirty="0"/>
          </a:p>
          <a:p>
            <a:endParaRPr lang="en-GB" dirty="0"/>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41</a:t>
            </a:fld>
            <a:endParaRPr lang="en-GB"/>
          </a:p>
        </p:txBody>
      </p:sp>
    </p:spTree>
    <p:extLst>
      <p:ext uri="{BB962C8B-B14F-4D97-AF65-F5344CB8AC3E}">
        <p14:creationId xmlns:p14="http://schemas.microsoft.com/office/powerpoint/2010/main" val="2540063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en-GB" sz="1200" b="1" i="0" u="none" strike="noStrike" kern="1200" cap="none" dirty="0">
                <a:solidFill>
                  <a:schemeClr val="dk1"/>
                </a:solidFill>
                <a:effectLst/>
                <a:latin typeface="Calibri"/>
                <a:ea typeface="Calibri"/>
                <a:cs typeface="Calibri"/>
                <a:sym typeface="Calibri"/>
              </a:rPr>
              <a:t>Acknowledge where people are at the moment and explain the importance of the training.</a:t>
            </a:r>
            <a:r>
              <a:rPr lang="en-US" sz="1200" b="1" i="0" u="none" strike="noStrike" kern="1200" cap="none" dirty="0">
                <a:solidFill>
                  <a:schemeClr val="dk1"/>
                </a:solidFill>
                <a:effectLst/>
                <a:latin typeface="Calibri"/>
                <a:ea typeface="Calibri"/>
                <a:cs typeface="Calibri"/>
                <a:sym typeface="Calibri"/>
              </a:rPr>
              <a:t>​</a:t>
            </a:r>
          </a:p>
          <a:p>
            <a:pPr>
              <a:buSzPct val="25000"/>
              <a:buNone/>
            </a:pPr>
            <a:endParaRPr lang="en-GB" sz="1200" b="0" i="0" u="none" strike="noStrike" kern="1200" cap="none" dirty="0">
              <a:solidFill>
                <a:schemeClr val="dk1"/>
              </a:solidFill>
              <a:effectLst/>
              <a:latin typeface="Calibri"/>
              <a:cs typeface="Calibri"/>
              <a:sym typeface="Calibri"/>
            </a:endParaRPr>
          </a:p>
          <a:p>
            <a:pPr>
              <a:buSzPct val="25000"/>
              <a:buNone/>
            </a:pPr>
            <a:r>
              <a:rPr lang="en-GB" sz="1200" b="0" i="1" u="none" strike="noStrike" kern="1200" cap="none" dirty="0">
                <a:solidFill>
                  <a:schemeClr val="dk1"/>
                </a:solidFill>
                <a:effectLst/>
                <a:latin typeface="Calibri"/>
                <a:cs typeface="Calibri"/>
                <a:sym typeface="Calibri"/>
              </a:rPr>
              <a:t>You can use the scale for a few questions – such knowledge confidence or skill confidence. </a:t>
            </a:r>
          </a:p>
          <a:p>
            <a:pPr>
              <a:buSzPct val="25000"/>
              <a:buNone/>
            </a:pPr>
            <a:endParaRPr lang="en-GB" sz="1200" b="0" i="1" u="none" strike="noStrike" kern="1200" cap="none" dirty="0">
              <a:solidFill>
                <a:schemeClr val="dk1"/>
              </a:solidFill>
              <a:effectLst/>
              <a:latin typeface="Calibri"/>
              <a:cs typeface="Calibri"/>
              <a:sym typeface="Calibri"/>
            </a:endParaRPr>
          </a:p>
          <a:p>
            <a:pPr>
              <a:buSzPct val="25000"/>
              <a:buNone/>
            </a:pPr>
            <a:r>
              <a:rPr lang="en-GB" sz="1200" b="1" i="0" u="none" strike="noStrike" kern="1200" cap="none" dirty="0">
                <a:solidFill>
                  <a:schemeClr val="dk1"/>
                </a:solidFill>
                <a:effectLst/>
                <a:latin typeface="Calibri"/>
                <a:cs typeface="Calibri"/>
                <a:sym typeface="Calibri"/>
              </a:rPr>
              <a:t>With a focus on the Life Support syllabus areas. Ask the participants what first aid scenarios they would currently feel confident dealing with. </a:t>
            </a:r>
          </a:p>
          <a:p>
            <a:pPr>
              <a:buSzPct val="25000"/>
              <a:buNone/>
            </a:pPr>
            <a:endParaRPr lang="en-GB" sz="1200" b="1" i="0" u="none" strike="noStrike" kern="1200" cap="none" dirty="0">
              <a:solidFill>
                <a:schemeClr val="dk1"/>
              </a:solidFill>
              <a:effectLst/>
              <a:latin typeface="Calibri"/>
              <a:cs typeface="Calibri"/>
              <a:sym typeface="Calibri"/>
            </a:endParaRPr>
          </a:p>
          <a:p>
            <a:pPr>
              <a:buSzPct val="25000"/>
              <a:buNone/>
            </a:pPr>
            <a:r>
              <a:rPr lang="en-GB" sz="1200" b="1" i="0" u="none" strike="noStrike" kern="1200" cap="none" dirty="0">
                <a:solidFill>
                  <a:schemeClr val="dk1"/>
                </a:solidFill>
                <a:effectLst/>
                <a:latin typeface="Calibri"/>
                <a:cs typeface="Calibri"/>
                <a:sym typeface="Calibri"/>
              </a:rPr>
              <a:t>It is important to acknowledge that some may be attending first aid training for the first time, and others may be refreshing their knowledge and understanding. </a:t>
            </a:r>
          </a:p>
          <a:p>
            <a:pPr>
              <a:buSzPct val="25000"/>
              <a:buNone/>
            </a:pPr>
            <a:endParaRPr lang="en-GB" sz="1200" b="1" i="0" u="none" strike="noStrike" kern="1200" cap="none" dirty="0">
              <a:solidFill>
                <a:schemeClr val="dk1"/>
              </a:solidFill>
              <a:effectLst/>
              <a:latin typeface="Calibri"/>
              <a:cs typeface="Calibri"/>
              <a:sym typeface="Calibri"/>
            </a:endParaRPr>
          </a:p>
          <a:p>
            <a:pPr>
              <a:buSzPct val="25000"/>
              <a:buNone/>
            </a:pPr>
            <a:r>
              <a:rPr lang="en-GB" sz="1200" b="1" i="0" u="none" strike="noStrike" kern="1200" cap="none" dirty="0">
                <a:solidFill>
                  <a:schemeClr val="dk1"/>
                </a:solidFill>
                <a:effectLst/>
                <a:latin typeface="Calibri"/>
                <a:cs typeface="Calibri"/>
                <a:sym typeface="Calibri"/>
              </a:rPr>
              <a:t>For those who have attended first aid training before - Ask how the training they had been on before prepared them for an accident or incident.</a:t>
            </a:r>
          </a:p>
          <a:p>
            <a:pPr>
              <a:buSzPct val="25000"/>
              <a:buNone/>
            </a:pPr>
            <a:endParaRPr lang="en-GB" sz="1200" b="1" i="0" u="none" strike="noStrike" kern="1200" cap="none" dirty="0">
              <a:solidFill>
                <a:schemeClr val="dk1"/>
              </a:solidFill>
              <a:effectLst/>
              <a:latin typeface="Calibri"/>
              <a:cs typeface="Calibri"/>
              <a:sym typeface="Calibri"/>
            </a:endParaRPr>
          </a:p>
          <a:p>
            <a:pPr>
              <a:buSzPct val="25000"/>
              <a:buNone/>
            </a:pPr>
            <a:r>
              <a:rPr lang="en-GB" sz="1200" b="1" i="0" u="none" strike="noStrike" kern="1200" cap="none" dirty="0">
                <a:solidFill>
                  <a:schemeClr val="dk1"/>
                </a:solidFill>
                <a:effectLst/>
                <a:latin typeface="Calibri"/>
                <a:cs typeface="Calibri"/>
                <a:sym typeface="Calibri"/>
              </a:rPr>
              <a:t>For those new to first aid - ask then what they are hoping to achieve training.</a:t>
            </a:r>
          </a:p>
          <a:p>
            <a:pPr>
              <a:buSzPct val="25000"/>
              <a:buNone/>
            </a:pPr>
            <a:endParaRPr lang="en-GB" sz="1200" b="0" i="1" u="none" strike="noStrike" kern="1200" cap="none" dirty="0">
              <a:solidFill>
                <a:schemeClr val="dk1"/>
              </a:solidFill>
              <a:effectLst/>
              <a:latin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5</a:t>
            </a:fld>
            <a:endParaRPr lang="en-GB"/>
          </a:p>
        </p:txBody>
      </p:sp>
    </p:spTree>
    <p:extLst>
      <p:ext uri="{BB962C8B-B14F-4D97-AF65-F5344CB8AC3E}">
        <p14:creationId xmlns:p14="http://schemas.microsoft.com/office/powerpoint/2010/main" val="2077480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r>
              <a:rPr lang="en-GB" sz="12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ts val="1105"/>
              </a:lnSpc>
              <a:spcBef>
                <a:spcPts val="200"/>
              </a:spcBef>
              <a:spcAft>
                <a:spcPts val="800"/>
              </a:spcAft>
              <a:buNone/>
            </a:pPr>
            <a:r>
              <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Sprains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500"/>
              </a:spcAft>
              <a:buNone/>
            </a:pPr>
            <a:endPar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Aft>
                <a:spcPts val="500"/>
              </a:spcAft>
              <a:buNone/>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A soft tissue injury occurs when a ligament or tendon around a joint has been torn or pulled. This sort of injury can often give similar symptoms to a fracture. If you are in any doubt, treat as a fracture. Remember </a:t>
            </a:r>
            <a:r>
              <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RICE </a:t>
            </a: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in caring for a soft tissue injury. </a:t>
            </a:r>
          </a:p>
          <a:p>
            <a:pPr>
              <a:lnSpc>
                <a:spcPct val="107000"/>
              </a:lnSpc>
              <a:spcAft>
                <a:spcPts val="5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R </a:t>
            </a: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a:t>
            </a:r>
            <a:r>
              <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R</a:t>
            </a: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est the injured part.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 </a:t>
            </a: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Apply </a:t>
            </a:r>
            <a:r>
              <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a:t>
            </a: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ce (not directly to the skin) or a cold compress.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C </a:t>
            </a: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Provide </a:t>
            </a:r>
            <a:r>
              <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C</a:t>
            </a: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omfortable support – soft padding and a bandage support.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r>
              <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E </a:t>
            </a: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a:t>
            </a:r>
            <a:r>
              <a:rPr lang="en-GB"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E</a:t>
            </a: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levate the limb</a:t>
            </a:r>
          </a:p>
          <a:p>
            <a:endPar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ice application only applied for maximum of 20 minutes</a:t>
            </a:r>
            <a:endPar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p>
            <a:pPr>
              <a:buNone/>
            </a:pPr>
            <a:endParaRPr lang="en-GB" sz="1200" dirty="0">
              <a:solidFill>
                <a:srgbClr val="000000"/>
              </a:solidFill>
              <a:effectLst/>
              <a:latin typeface="Trebuchet MS" panose="020B0603020202020204" pitchFamily="34" charset="0"/>
            </a:endParaRPr>
          </a:p>
          <a:p>
            <a:pPr>
              <a:lnSpc>
                <a:spcPct val="107000"/>
              </a:lnSpc>
              <a:spcAft>
                <a:spcPts val="800"/>
              </a:spcAft>
              <a:buNone/>
            </a:pPr>
            <a:r>
              <a:rPr lang="en-GB" sz="1000" dirty="0">
                <a:effectLst/>
                <a:latin typeface="Segoe UI" panose="020B0502040204020203" pitchFamily="34" charset="0"/>
                <a:ea typeface="Times New Roman" panose="02020603050405020304" pitchFamily="18" charset="0"/>
                <a:cs typeface="Times New Roman" panose="02020603050405020304" pitchFamily="18" charset="0"/>
              </a:rPr>
              <a:t>If an accident occurs when you are away from help, such as on a hike, it may be applicable to use added protection – this may include the tightening of high top boots (hiking boots) etc to prevent further (or worsening of the) injury. This is most applicable in relatively minor sprains/strains</a:t>
            </a:r>
            <a:endParaRPr lang="en-GB" sz="1000" dirty="0">
              <a:effectLst/>
              <a:latin typeface="Trebuchet MS" panose="020B0603020202020204" pitchFamily="34" charset="0"/>
              <a:ea typeface="Calibri" panose="020F0502020204030204" pitchFamily="34" charset="0"/>
              <a:cs typeface="Times New Roman" panose="02020603050405020304" pitchFamily="18" charset="0"/>
            </a:endParaRPr>
          </a:p>
          <a:p>
            <a:pPr>
              <a:buNone/>
            </a:pPr>
            <a:endParaRPr lang="en-GB" sz="1000" dirty="0">
              <a:effectLst/>
              <a:latin typeface="Segoe UI" panose="020B0502040204020203" pitchFamily="34" charset="0"/>
              <a:ea typeface="Times New Roman" panose="02020603050405020304" pitchFamily="18" charset="0"/>
            </a:endParaRPr>
          </a:p>
          <a:p>
            <a:pPr>
              <a:buNone/>
            </a:pPr>
            <a:r>
              <a:rPr lang="en-GB" sz="1000" dirty="0">
                <a:effectLst/>
                <a:latin typeface="Segoe UI" panose="020B0502040204020203" pitchFamily="34" charset="0"/>
                <a:ea typeface="Times New Roman" panose="02020603050405020304" pitchFamily="18" charset="0"/>
              </a:rPr>
              <a:t>Additional information can be found here: </a:t>
            </a:r>
            <a:r>
              <a:rPr lang="en-GB" sz="1000" u="sng" dirty="0">
                <a:solidFill>
                  <a:srgbClr val="0563C1"/>
                </a:solidFill>
                <a:effectLst/>
                <a:latin typeface="Segoe UI" panose="020B0502040204020203" pitchFamily="34" charset="0"/>
                <a:ea typeface="Times New Roman" panose="02020603050405020304" pitchFamily="18" charset="0"/>
                <a:hlinkClick r:id="rId3"/>
              </a:rPr>
              <a:t>https://cks.nice.org.uk/topics/sprains-strains/management/management/</a:t>
            </a:r>
            <a:endParaRPr lang="en-US" dirty="0"/>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42</a:t>
            </a:fld>
            <a:endParaRPr lang="en-GB"/>
          </a:p>
        </p:txBody>
      </p:sp>
    </p:spTree>
    <p:extLst>
      <p:ext uri="{BB962C8B-B14F-4D97-AF65-F5344CB8AC3E}">
        <p14:creationId xmlns:p14="http://schemas.microsoft.com/office/powerpoint/2010/main" val="545779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solidFill>
                  <a:srgbClr val="00B0F0"/>
                </a:solidFill>
                <a:effectLst/>
                <a:latin typeface="Trebuchet MS" panose="020B0603020202020204" pitchFamily="34" charset="0"/>
                <a:ea typeface="Times New Roman" panose="02020603050405020304" pitchFamily="18" charset="0"/>
                <a:cs typeface="Arial" panose="020B0604020202020204" pitchFamily="34" charset="0"/>
              </a:rPr>
              <a:t>Trainers’ Notes:</a:t>
            </a:r>
            <a:endParaRPr lang="en-GB" sz="18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B0F0"/>
                </a:solidFill>
                <a:effectLst/>
                <a:latin typeface="Trebuchet MS" panose="020B0603020202020204" pitchFamily="34" charset="0"/>
                <a:ea typeface="Times New Roman" panose="02020603050405020304" pitchFamily="18" charset="0"/>
                <a:cs typeface="Arial" panose="020B0604020202020204" pitchFamily="34" charset="0"/>
              </a:rPr>
              <a:t>Ticks can transmit bacteria that cause diseases such as Lyme disease. Lyme disease can cause serious problems such as nerve damage and arthritis. Not all tick bites can lead to illness, but it is important to know how to avoid tick bites and what to do if somebody gets bitten, as prevention and early detection are </a:t>
            </a:r>
            <a:r>
              <a:rPr lang="en-GB" sz="1800">
                <a:solidFill>
                  <a:srgbClr val="00B0F0"/>
                </a:solidFill>
                <a:effectLst/>
                <a:latin typeface="Trebuchet MS" panose="020B0603020202020204" pitchFamily="34" charset="0"/>
                <a:ea typeface="Times New Roman" panose="02020603050405020304" pitchFamily="18" charset="0"/>
                <a:cs typeface="Arial" panose="020B0604020202020204" pitchFamily="34" charset="0"/>
              </a:rPr>
              <a:t>crucial.</a:t>
            </a:r>
          </a:p>
          <a:p>
            <a:pPr>
              <a:lnSpc>
                <a:spcPct val="107000"/>
              </a:lnSpc>
              <a:spcAft>
                <a:spcPts val="800"/>
              </a:spcAft>
            </a:pP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B0F0"/>
                </a:solidFill>
                <a:effectLst/>
                <a:latin typeface="Trebuchet MS" panose="020B0603020202020204" pitchFamily="34" charset="0"/>
                <a:ea typeface="Times New Roman" panose="02020603050405020304" pitchFamily="18" charset="0"/>
                <a:cs typeface="Arial" panose="020B0604020202020204" pitchFamily="34" charset="0"/>
              </a:rPr>
              <a:t>Ticks are often found in dense vegetation or long grass, and climb onto people as they brush past them. They bite to attach to the skin and start to feed on the blood. Avoid coming into contact with them  - walk on paths to avoid brushing vegetation, wear light coloured clothing so that ticks can be easily spotted and brushed off. Repellents such as DEET are also effective. </a:t>
            </a:r>
          </a:p>
          <a:p>
            <a:pPr>
              <a:lnSpc>
                <a:spcPct val="107000"/>
              </a:lnSpc>
              <a:spcAft>
                <a:spcPts val="800"/>
              </a:spcAft>
            </a:pP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B0F0"/>
                </a:solidFill>
                <a:effectLst/>
                <a:latin typeface="Trebuchet MS" panose="020B0603020202020204" pitchFamily="34" charset="0"/>
                <a:ea typeface="Times New Roman" panose="02020603050405020304" pitchFamily="18" charset="0"/>
                <a:cs typeface="Arial" panose="020B0604020202020204" pitchFamily="34" charset="0"/>
              </a:rPr>
              <a:t>People don’t always know they’ve been bitten so it is important to check thoroughly. Look over clothes or body for any ticks to brush off. Ticks prefer warm moist places such as groin area, waist, arm pits, behind the knee or along the hairline. You’re looking out for anything as tiny as a freckle or speck of dirt. This will need to be handled sensitively and appropriately in a residential setting.</a:t>
            </a:r>
          </a:p>
          <a:p>
            <a:pPr>
              <a:lnSpc>
                <a:spcPct val="107000"/>
              </a:lnSpc>
              <a:spcAft>
                <a:spcPts val="800"/>
              </a:spcAft>
            </a:pP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B0F0"/>
                </a:solidFill>
                <a:effectLst/>
                <a:latin typeface="Trebuchet MS" panose="020B0603020202020204" pitchFamily="34" charset="0"/>
                <a:ea typeface="Times New Roman" panose="02020603050405020304" pitchFamily="18" charset="0"/>
                <a:cs typeface="Arial" panose="020B0604020202020204" pitchFamily="34" charset="0"/>
              </a:rPr>
              <a:t>Symptoms of Lyme disease can include flu-like symptoms, fatigue, muscle and joint pain. Most people develop a characteristic rash called erythema </a:t>
            </a:r>
            <a:r>
              <a:rPr lang="en-GB" sz="1800" dirty="0" err="1">
                <a:solidFill>
                  <a:srgbClr val="00B0F0"/>
                </a:solidFill>
                <a:effectLst/>
                <a:latin typeface="Trebuchet MS" panose="020B0603020202020204" pitchFamily="34" charset="0"/>
                <a:ea typeface="Times New Roman" panose="02020603050405020304" pitchFamily="18" charset="0"/>
                <a:cs typeface="Arial" panose="020B0604020202020204" pitchFamily="34" charset="0"/>
              </a:rPr>
              <a:t>migrans</a:t>
            </a:r>
            <a:r>
              <a:rPr lang="en-GB" sz="1800" dirty="0">
                <a:solidFill>
                  <a:srgbClr val="00B0F0"/>
                </a:solidFill>
                <a:effectLst/>
                <a:latin typeface="Trebuchet MS" panose="020B0603020202020204" pitchFamily="34" charset="0"/>
                <a:ea typeface="Times New Roman" panose="02020603050405020304" pitchFamily="18" charset="0"/>
                <a:cs typeface="Arial" panose="020B0604020202020204" pitchFamily="34" charset="0"/>
              </a:rPr>
              <a:t>. If these symptoms develop after a period of time outdoors it is important to see your GP. It is easily  treated with a course of antibiotics in the early stages.</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B0F0"/>
                </a:solidFill>
                <a:effectLst/>
                <a:latin typeface="Trebuchet MS" panose="020B0603020202020204" pitchFamily="34" charset="0"/>
                <a:ea typeface="Times New Roman" panose="02020603050405020304" pitchFamily="18" charset="0"/>
                <a:cs typeface="Arial" panose="020B0604020202020204" pitchFamily="34" charset="0"/>
              </a:rPr>
              <a:t>Public Health Wales have a very good factsheet that can be found on the resources area of Learning Platform. </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43</a:t>
            </a:fld>
            <a:endParaRPr lang="en-GB"/>
          </a:p>
        </p:txBody>
      </p:sp>
    </p:spTree>
    <p:extLst>
      <p:ext uri="{BB962C8B-B14F-4D97-AF65-F5344CB8AC3E}">
        <p14:creationId xmlns:p14="http://schemas.microsoft.com/office/powerpoint/2010/main" val="3082645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500"/>
              </a:spcAft>
              <a:buNone/>
            </a:pPr>
            <a:endParaRPr lang="en-GB" sz="1200" dirty="0">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Aft>
                <a:spcPts val="500"/>
              </a:spcAft>
              <a:buNone/>
            </a:pPr>
            <a:r>
              <a:rPr lang="en-GB" sz="1200" dirty="0">
                <a:effectLst/>
                <a:latin typeface="Trebuchet MS" panose="020B0603020202020204" pitchFamily="34" charset="0"/>
                <a:ea typeface="Calibri" panose="020F0502020204030204" pitchFamily="34" charset="0"/>
                <a:cs typeface="Trebuchet MS" panose="020B0603020202020204" pitchFamily="34" charset="0"/>
              </a:rPr>
              <a:t>Head injuries are very common but can become very serious. For this reason, the casualty’s parent/carer or person they live with must be informed of even an apparently minor bump to the head, since symptoms can be delayed. All head injuries must be taken seriously.</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44</a:t>
            </a:fld>
            <a:endParaRPr lang="en-GB"/>
          </a:p>
        </p:txBody>
      </p:sp>
    </p:spTree>
    <p:extLst>
      <p:ext uri="{BB962C8B-B14F-4D97-AF65-F5344CB8AC3E}">
        <p14:creationId xmlns:p14="http://schemas.microsoft.com/office/powerpoint/2010/main" val="41832378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u="sng" dirty="0"/>
              <a:t>Trainers notes</a:t>
            </a:r>
          </a:p>
          <a:p>
            <a:pPr>
              <a:buNone/>
            </a:pPr>
            <a:endParaRPr lang="en-GB" dirty="0"/>
          </a:p>
          <a:p>
            <a:pPr>
              <a:lnSpc>
                <a:spcPct val="107000"/>
              </a:lnSpc>
              <a:spcBef>
                <a:spcPts val="200"/>
              </a:spcBef>
              <a:spcAft>
                <a:spcPts val="800"/>
              </a:spcAft>
              <a:buNone/>
            </a:pPr>
            <a:r>
              <a:rPr lang="en-GB" sz="1200" b="1" dirty="0">
                <a:effectLst/>
                <a:latin typeface="Trebuchet MS" panose="020B0603020202020204" pitchFamily="34" charset="0"/>
                <a:ea typeface="Calibri" panose="020F0502020204030204" pitchFamily="34" charset="0"/>
                <a:cs typeface="Trebuchet MS" panose="020B0603020202020204" pitchFamily="34" charset="0"/>
              </a:rPr>
              <a:t>What to do:</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rebuchet MS" panose="020B0603020202020204" pitchFamily="34" charset="0"/>
              </a:rPr>
              <a:t>Seek medical help if:</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Signs of worsening injury</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Increasing drowsiness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Persistent headache</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Confusion, loss of balance, loss of memory</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Difficulty speaking</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Difficulty walking</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Vomiting episodes after the injury has occurred</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Double vision or strange movement of the eyes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Seizures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Patient is aged over 65</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Patient has had previous brain surgery</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Patient is on anti-coagulation/anti-clotting medication</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There is no responsible person to keep an eye on the patient</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Aft>
                <a:spcPts val="800"/>
              </a:spcAft>
              <a:buNone/>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Assess using AVPU:</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A: patient is alert – eyes open and responds to questions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V: patient responds to verbal commands and questions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P: responds to pain </a:t>
            </a:r>
            <a:r>
              <a:rPr lang="en-GB" sz="1200" dirty="0" err="1">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eg</a:t>
            </a: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pinching of earlobe - </a:t>
            </a:r>
            <a:r>
              <a:rPr lang="en-GB" sz="1800" dirty="0">
                <a:effectLst/>
                <a:latin typeface="Calibri" panose="020F0502020204030204" pitchFamily="34" charset="0"/>
                <a:ea typeface="Calibri" panose="020F0502020204030204" pitchFamily="34" charset="0"/>
                <a:cs typeface="Times New Roman" panose="02020603050405020304" pitchFamily="18" charset="0"/>
              </a:rPr>
              <a:t>painful stimulus should be pressure based</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U: unresponsive to any stimulus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buNone/>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45</a:t>
            </a:fld>
            <a:endParaRPr lang="en-GB"/>
          </a:p>
        </p:txBody>
      </p:sp>
    </p:spTree>
    <p:extLst>
      <p:ext uri="{BB962C8B-B14F-4D97-AF65-F5344CB8AC3E}">
        <p14:creationId xmlns:p14="http://schemas.microsoft.com/office/powerpoint/2010/main" val="171031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i="0" u="sng" dirty="0">
                <a:effectLst/>
                <a:latin typeface="Trebuchet MS" panose="020B0603020202020204" pitchFamily="34" charset="0"/>
                <a:ea typeface="Calibri" panose="020F0502020204030204" pitchFamily="34" charset="0"/>
                <a:cs typeface="Times New Roman" panose="02020603050405020304" pitchFamily="18" charset="0"/>
              </a:rPr>
              <a:t>Trainers notes</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Emergency 1</a:t>
            </a:r>
            <a:r>
              <a:rPr lang="en-GB" sz="1200" baseline="30000" dirty="0">
                <a:effectLst/>
                <a:latin typeface="Trebuchet MS" panose="020B0603020202020204" pitchFamily="34" charset="0"/>
                <a:ea typeface="Calibri" panose="020F0502020204030204" pitchFamily="34" charset="0"/>
                <a:cs typeface="Times New Roman" panose="02020603050405020304" pitchFamily="18" charset="0"/>
              </a:rPr>
              <a:t>st</a:t>
            </a:r>
            <a:r>
              <a:rPr lang="en-GB" sz="1200" dirty="0">
                <a:effectLst/>
                <a:latin typeface="Trebuchet MS" panose="020B0603020202020204" pitchFamily="34" charset="0"/>
                <a:ea typeface="Calibri" panose="020F0502020204030204" pitchFamily="34" charset="0"/>
                <a:cs typeface="Times New Roman" panose="02020603050405020304" pitchFamily="18" charset="0"/>
              </a:rPr>
              <a:t> Aid will be required if:</a:t>
            </a:r>
          </a:p>
          <a:p>
            <a:pPr marL="342900" lvl="0" indent="-342900">
              <a:lnSpc>
                <a:spcPct val="107000"/>
              </a:lnSpc>
              <a:spcAft>
                <a:spcPts val="80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An adult tooth is knocked out</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What to do?</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Only touch the tooth at the crown. Avoid touching the roots as this may damage cells. Can re-implant immediately or wrap in cling film or put in cow’s milk, oral rehydration salts or saliva, or saliva soaked gauze. Tap water and saline are not recommended.</a:t>
            </a:r>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46</a:t>
            </a:fld>
            <a:endParaRPr lang="en-GB"/>
          </a:p>
        </p:txBody>
      </p:sp>
    </p:spTree>
    <p:extLst>
      <p:ext uri="{BB962C8B-B14F-4D97-AF65-F5344CB8AC3E}">
        <p14:creationId xmlns:p14="http://schemas.microsoft.com/office/powerpoint/2010/main" val="4033677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Allow time for any questions on the topics covered</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47</a:t>
            </a:fld>
            <a:endParaRPr lang="en-GB"/>
          </a:p>
        </p:txBody>
      </p:sp>
    </p:spTree>
    <p:extLst>
      <p:ext uri="{BB962C8B-B14F-4D97-AF65-F5344CB8AC3E}">
        <p14:creationId xmlns:p14="http://schemas.microsoft.com/office/powerpoint/2010/main" val="824573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sz="1800" b="1" i="0" u="none" strike="noStrike" kern="1200" cap="none" dirty="0">
                <a:solidFill>
                  <a:schemeClr val="dk1"/>
                </a:solidFill>
                <a:effectLst/>
                <a:latin typeface="Calibri"/>
                <a:ea typeface="Calibri" panose="020F0502020204030204" pitchFamily="34" charset="0"/>
                <a:cs typeface="Calibri"/>
                <a:sym typeface="Calibri"/>
              </a:rPr>
              <a:t>Summary / Reflection </a:t>
            </a:r>
            <a:endParaRPr lang="en-GB" sz="1800" b="1" u="sng"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GB" sz="1800" b="1" u="sng"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800" b="1" u="none" dirty="0">
                <a:effectLst/>
                <a:latin typeface="Trebuchet MS" panose="020B0603020202020204" pitchFamily="34" charset="0"/>
                <a:ea typeface="Calibri" panose="020F0502020204030204" pitchFamily="34" charset="0"/>
                <a:cs typeface="Times New Roman" panose="02020603050405020304" pitchFamily="18" charset="0"/>
              </a:rPr>
              <a:t>Ask participants if they think we met the session outcomes and for them to feedback </a:t>
            </a:r>
            <a:r>
              <a:rPr lang="en-GB" sz="1800" b="1" dirty="0">
                <a:effectLst/>
                <a:latin typeface="Segoe UI" panose="020B0502040204020203" pitchFamily="34" charset="0"/>
              </a:rPr>
              <a:t>what in particular they have learnt today or will take away from this section of the course.</a:t>
            </a:r>
            <a:endParaRPr lang="en-GB" sz="1800" b="1" dirty="0">
              <a:effectLst/>
              <a:latin typeface="Arial" panose="020B0604020202020204" pitchFamily="34" charset="0"/>
            </a:endParaRPr>
          </a:p>
          <a:p>
            <a:pPr algn="l" fontAlgn="base">
              <a:buNone/>
            </a:pPr>
            <a:endParaRPr lang="en-GB" sz="1800" b="1" i="0" u="none" dirty="0">
              <a:effectLst/>
              <a:latin typeface="Trebuchet MS" panose="020B0603020202020204" pitchFamily="34" charset="0"/>
              <a:ea typeface="Times New Roman" panose="02020603050405020304" pitchFamily="18" charset="0"/>
            </a:endParaRPr>
          </a:p>
          <a:p>
            <a:pPr algn="l" fontAlgn="base">
              <a:buNone/>
            </a:pPr>
            <a:endParaRPr lang="en-GB" sz="1800" b="1" i="1" u="sng" dirty="0">
              <a:effectLst/>
              <a:latin typeface="Trebuchet MS" panose="020B0603020202020204" pitchFamily="34" charset="0"/>
              <a:ea typeface="Times New Roman" panose="02020603050405020304" pitchFamily="18" charset="0"/>
            </a:endParaRPr>
          </a:p>
          <a:p>
            <a:pPr algn="l" fontAlgn="base">
              <a:buNone/>
            </a:pPr>
            <a:r>
              <a:rPr lang="en-GB" sz="1800" b="1" i="1" u="sng" dirty="0">
                <a:effectLst/>
                <a:latin typeface="Trebuchet MS" panose="020B0603020202020204" pitchFamily="34" charset="0"/>
                <a:ea typeface="Times New Roman" panose="02020603050405020304" pitchFamily="18" charset="0"/>
              </a:rPr>
              <a:t>Trainers notes:</a:t>
            </a:r>
          </a:p>
          <a:p>
            <a:pPr algn="l" fontAlgn="base">
              <a:buNone/>
            </a:pPr>
            <a:endParaRPr lang="en-GB" sz="1800" i="1" dirty="0">
              <a:effectLst/>
              <a:latin typeface="Trebuchet MS" panose="020B0603020202020204" pitchFamily="34" charset="0"/>
              <a:ea typeface="Times New Roman" panose="02020603050405020304" pitchFamily="18" charset="0"/>
            </a:endParaRPr>
          </a:p>
          <a:p>
            <a:pPr algn="l" fontAlgn="base">
              <a:buNone/>
            </a:pPr>
            <a:r>
              <a:rPr lang="en-GB" sz="1800" i="1" dirty="0">
                <a:effectLst/>
                <a:latin typeface="Trebuchet MS" panose="020B0603020202020204" pitchFamily="34" charset="0"/>
                <a:ea typeface="Times New Roman" panose="02020603050405020304" pitchFamily="18" charset="0"/>
              </a:rPr>
              <a:t>Were these learning outcomes met?</a:t>
            </a:r>
          </a:p>
          <a:p>
            <a:pPr algn="l" fontAlgn="base">
              <a:buNone/>
            </a:pPr>
            <a:endParaRPr lang="en-GB" sz="1800" i="1" dirty="0">
              <a:effectLst/>
              <a:latin typeface="Trebuchet MS" panose="020B0603020202020204" pitchFamily="34" charset="0"/>
              <a:ea typeface="Times New Roman" panose="02020603050405020304" pitchFamily="18" charset="0"/>
            </a:endParaRPr>
          </a:p>
          <a:p>
            <a:pPr algn="l" fontAlgn="base">
              <a:buNone/>
            </a:pPr>
            <a:r>
              <a:rPr lang="en-GB" sz="1800" i="1" dirty="0">
                <a:effectLst/>
                <a:latin typeface="Trebuchet MS" panose="020B0603020202020204" pitchFamily="34" charset="0"/>
                <a:ea typeface="Times New Roman" panose="02020603050405020304" pitchFamily="18" charset="0"/>
              </a:rPr>
              <a:t>Know where to seek advice and recognise what action needs to be taken when presented with one of the following traumas or injuries.  </a:t>
            </a:r>
            <a:endParaRPr lang="en-GB" sz="1800" i="1"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i="1" dirty="0">
                <a:effectLst/>
                <a:latin typeface="Trebuchet MS" panose="020B0603020202020204" pitchFamily="34" charset="0"/>
                <a:ea typeface="Times New Roman" panose="02020603050405020304" pitchFamily="18" charset="0"/>
              </a:rPr>
              <a:t>Shock </a:t>
            </a:r>
            <a:endParaRPr lang="en-GB" sz="1800" i="1"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i="1" dirty="0">
                <a:effectLst/>
                <a:latin typeface="Trebuchet MS" panose="020B0603020202020204" pitchFamily="34" charset="0"/>
                <a:ea typeface="Times New Roman" panose="02020603050405020304" pitchFamily="18" charset="0"/>
              </a:rPr>
              <a:t>Bleeding *</a:t>
            </a:r>
            <a:endParaRPr lang="en-GB" sz="1800" i="1"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i="1" dirty="0">
                <a:effectLst/>
                <a:latin typeface="Trebuchet MS" panose="020B0603020202020204" pitchFamily="34" charset="0"/>
                <a:ea typeface="Times New Roman" panose="02020603050405020304" pitchFamily="18" charset="0"/>
              </a:rPr>
              <a:t>Fractures and sprains *</a:t>
            </a:r>
            <a:endParaRPr lang="en-GB" sz="1800" i="1"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i="1" dirty="0">
                <a:effectLst/>
                <a:latin typeface="Trebuchet MS" panose="020B0603020202020204" pitchFamily="34" charset="0"/>
                <a:ea typeface="Times New Roman" panose="02020603050405020304" pitchFamily="18" charset="0"/>
              </a:rPr>
              <a:t>Head injury </a:t>
            </a:r>
            <a:endParaRPr lang="en-GB" sz="1800" i="1"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i="1" dirty="0">
                <a:effectLst/>
                <a:latin typeface="Trebuchet MS" panose="020B0603020202020204" pitchFamily="34" charset="0"/>
                <a:ea typeface="Times New Roman" panose="02020603050405020304" pitchFamily="18" charset="0"/>
              </a:rPr>
              <a:t>Dental incidents </a:t>
            </a:r>
            <a:endParaRPr lang="en-GB" sz="1800" i="1"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i="1" dirty="0">
                <a:effectLst/>
                <a:latin typeface="Trebuchet MS" panose="020B0603020202020204" pitchFamily="34" charset="0"/>
                <a:ea typeface="Times New Roman" panose="02020603050405020304" pitchFamily="18" charset="0"/>
              </a:rPr>
              <a:t>Burns </a:t>
            </a:r>
          </a:p>
          <a:p>
            <a:pPr marL="342900" lvl="0" indent="-342900" algn="l" fontAlgn="base">
              <a:buFont typeface="+mj-lt"/>
              <a:buAutoNum type="alphaLcParenR"/>
            </a:pPr>
            <a:endParaRPr lang="en-GB" sz="1800" i="1" dirty="0">
              <a:effectLst/>
              <a:latin typeface="Trebuchet MS" panose="020B0603020202020204" pitchFamily="34" charset="0"/>
              <a:ea typeface="Times New Roman" panose="02020603050405020304" pitchFamily="18" charset="0"/>
            </a:endParaRPr>
          </a:p>
          <a:p>
            <a:pPr>
              <a:lnSpc>
                <a:spcPct val="107000"/>
              </a:lnSpc>
              <a:spcAft>
                <a:spcPts val="800"/>
              </a:spcAft>
              <a:buNone/>
            </a:pPr>
            <a:r>
              <a:rPr lang="en-GB" sz="1800" b="1" dirty="0">
                <a:effectLst/>
                <a:latin typeface="Trebuchet MS" panose="020B0603020202020204" pitchFamily="34" charset="0"/>
                <a:ea typeface="Calibri" panose="020F0502020204030204" pitchFamily="34" charset="0"/>
                <a:cs typeface="Times New Roman" panose="02020603050405020304" pitchFamily="18" charset="0"/>
              </a:rPr>
              <a:t>Unless otherwise stated (as identified by * or **) items can be delivered in a theoretical way, using trainer delivered or video content.</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8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b="1" dirty="0">
                <a:effectLst/>
                <a:latin typeface="Trebuchet MS" panose="020B0603020202020204" pitchFamily="34" charset="0"/>
                <a:ea typeface="Calibri" panose="020F0502020204030204" pitchFamily="34" charset="0"/>
                <a:cs typeface="Times New Roman" panose="02020603050405020304" pitchFamily="18" charset="0"/>
              </a:rPr>
              <a:t>Items identified with * can be delivered in either theory or practical methods, recognising that a variety of factors may make this not possible, where </a:t>
            </a:r>
            <a:r>
              <a:rPr lang="en-GB" sz="1800" b="1" dirty="0" err="1">
                <a:effectLst/>
                <a:latin typeface="Trebuchet MS" panose="020B0603020202020204" pitchFamily="34" charset="0"/>
                <a:ea typeface="Calibri" panose="020F0502020204030204" pitchFamily="34" charset="0"/>
                <a:cs typeface="Times New Roman" panose="02020603050405020304" pitchFamily="18" charset="0"/>
              </a:rPr>
              <a:t>possbile</a:t>
            </a:r>
            <a:r>
              <a:rPr lang="en-GB" sz="1800" b="1" dirty="0">
                <a:effectLst/>
                <a:latin typeface="Trebuchet MS" panose="020B0603020202020204" pitchFamily="34" charset="0"/>
                <a:ea typeface="Calibri" panose="020F0502020204030204" pitchFamily="34" charset="0"/>
                <a:cs typeface="Times New Roman" panose="02020603050405020304" pitchFamily="18" charset="0"/>
              </a:rPr>
              <a:t> practical activities would be encouraged.</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l" fontAlgn="base">
              <a:buFont typeface="+mj-lt"/>
              <a:buAutoNum type="alphaLcParenR"/>
            </a:pPr>
            <a:endParaRPr lang="en-GB" sz="1800" i="1"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48</a:t>
            </a:fld>
            <a:endParaRPr lang="en-GB"/>
          </a:p>
        </p:txBody>
      </p:sp>
    </p:spTree>
    <p:extLst>
      <p:ext uri="{BB962C8B-B14F-4D97-AF65-F5344CB8AC3E}">
        <p14:creationId xmlns:p14="http://schemas.microsoft.com/office/powerpoint/2010/main" val="208870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Trebuchet MS" panose="020B0603020202020204" pitchFamily="34" charset="0"/>
              </a:rPr>
              <a:t>If delivering a full 6 hour course, please take a break here.</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49</a:t>
            </a:fld>
            <a:endParaRPr lang="en-GB"/>
          </a:p>
        </p:txBody>
      </p:sp>
    </p:spTree>
    <p:extLst>
      <p:ext uri="{BB962C8B-B14F-4D97-AF65-F5344CB8AC3E}">
        <p14:creationId xmlns:p14="http://schemas.microsoft.com/office/powerpoint/2010/main" val="27600246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dirty="0"/>
              <a:t>Introduce the Major illness session and inform the participants of the syllabus areas you will cover in the first session. Ask participants what they think they will be covering in the Trauma and Injury section and add anything missed.</a:t>
            </a:r>
            <a:endParaRPr lang="en-GB" b="1" i="1" dirty="0"/>
          </a:p>
          <a:p>
            <a:pPr>
              <a:buSzPct val="25000"/>
              <a:buNone/>
            </a:pPr>
            <a:r>
              <a:rPr lang="en-GB" b="1" i="1" dirty="0"/>
              <a:t>Trauma and injury Key Topics:</a:t>
            </a:r>
          </a:p>
          <a:p>
            <a:pPr marL="342900" lvl="0" indent="-342900" fontAlgn="base">
              <a:buFont typeface="Symbol" panose="05050102010706020507" pitchFamily="18" charset="2"/>
              <a:buChar char=""/>
            </a:pPr>
            <a:r>
              <a:rPr lang="en-GB" sz="1200" b="0" dirty="0">
                <a:solidFill>
                  <a:srgbClr val="5087C7"/>
                </a:solidFill>
                <a:effectLst/>
                <a:latin typeface="Trebuchet MS" panose="020B0603020202020204" pitchFamily="34" charset="0"/>
                <a:ea typeface="Times New Roman" panose="02020603050405020304" pitchFamily="18" charset="0"/>
              </a:rPr>
              <a:t>Asthma </a:t>
            </a:r>
          </a:p>
          <a:p>
            <a:pPr marL="342900" lvl="0" indent="-342900" fontAlgn="base">
              <a:buFont typeface="Symbol" panose="05050102010706020507" pitchFamily="18" charset="2"/>
              <a:buChar char=""/>
            </a:pPr>
            <a:r>
              <a:rPr lang="en-GB" sz="1200" b="0" dirty="0">
                <a:solidFill>
                  <a:srgbClr val="5087C7"/>
                </a:solidFill>
                <a:effectLst/>
                <a:latin typeface="Trebuchet MS" panose="020B0603020202020204" pitchFamily="34" charset="0"/>
                <a:ea typeface="Times New Roman" panose="02020603050405020304" pitchFamily="18" charset="0"/>
              </a:rPr>
              <a:t>Anaphylaxis </a:t>
            </a:r>
          </a:p>
          <a:p>
            <a:pPr marL="342900" lvl="0" indent="-342900" fontAlgn="base">
              <a:buFont typeface="Symbol" panose="05050102010706020507" pitchFamily="18" charset="2"/>
              <a:buChar char=""/>
            </a:pPr>
            <a:r>
              <a:rPr lang="en-GB" sz="1200" b="0" dirty="0">
                <a:solidFill>
                  <a:srgbClr val="5087C7"/>
                </a:solidFill>
                <a:effectLst/>
                <a:latin typeface="Trebuchet MS" panose="020B0603020202020204" pitchFamily="34" charset="0"/>
                <a:ea typeface="Times New Roman" panose="02020603050405020304" pitchFamily="18" charset="0"/>
              </a:rPr>
              <a:t>Heart attack </a:t>
            </a:r>
          </a:p>
          <a:p>
            <a:pPr marL="342900" lvl="0" indent="-342900" fontAlgn="base">
              <a:buFont typeface="Symbol" panose="05050102010706020507" pitchFamily="18" charset="2"/>
              <a:buChar char=""/>
            </a:pPr>
            <a:r>
              <a:rPr lang="en-GB" sz="1200" b="0" dirty="0">
                <a:solidFill>
                  <a:srgbClr val="5087C7"/>
                </a:solidFill>
                <a:effectLst/>
                <a:latin typeface="Trebuchet MS" panose="020B0603020202020204" pitchFamily="34" charset="0"/>
                <a:ea typeface="Times New Roman" panose="02020603050405020304" pitchFamily="18" charset="0"/>
              </a:rPr>
              <a:t>Stroke </a:t>
            </a:r>
          </a:p>
          <a:p>
            <a:pPr marL="342900" lvl="0" indent="-342900" fontAlgn="base">
              <a:buFont typeface="Symbol" panose="05050102010706020507" pitchFamily="18" charset="2"/>
              <a:buChar char=""/>
            </a:pPr>
            <a:r>
              <a:rPr lang="en-GB" sz="1200" b="0" dirty="0">
                <a:solidFill>
                  <a:srgbClr val="5087C7"/>
                </a:solidFill>
                <a:effectLst/>
                <a:latin typeface="Trebuchet MS" panose="020B0603020202020204" pitchFamily="34" charset="0"/>
                <a:ea typeface="Times New Roman" panose="02020603050405020304" pitchFamily="18" charset="0"/>
              </a:rPr>
              <a:t>Seizures </a:t>
            </a:r>
          </a:p>
          <a:p>
            <a:pPr marL="342900" lvl="0" indent="-342900" fontAlgn="base">
              <a:buFont typeface="Symbol" panose="05050102010706020507" pitchFamily="18" charset="2"/>
              <a:buChar char=""/>
            </a:pPr>
            <a:r>
              <a:rPr lang="en-GB" sz="1200" b="0" dirty="0">
                <a:solidFill>
                  <a:srgbClr val="5087C7"/>
                </a:solidFill>
                <a:effectLst/>
                <a:latin typeface="Trebuchet MS" panose="020B0603020202020204" pitchFamily="34" charset="0"/>
                <a:ea typeface="Times New Roman" panose="02020603050405020304" pitchFamily="18" charset="0"/>
              </a:rPr>
              <a:t>Diabetes </a:t>
            </a:r>
            <a:endParaRPr lang="en-GB" sz="1200" b="0" dirty="0">
              <a:solidFill>
                <a:srgbClr val="5087C7"/>
              </a:solidFill>
              <a:latin typeface="Trebuchet MS" panose="020B0603020202020204" pitchFamily="34" charset="0"/>
              <a:ea typeface="Times New Roman" panose="02020603050405020304" pitchFamily="18" charset="0"/>
            </a:endParaRPr>
          </a:p>
          <a:p>
            <a:pPr marL="342900" lvl="0" indent="-342900" fontAlgn="base">
              <a:buFont typeface="Symbol" panose="05050102010706020507" pitchFamily="18" charset="2"/>
              <a:buChar char=""/>
            </a:pPr>
            <a:r>
              <a:rPr lang="en-GB" sz="1200" b="0" dirty="0">
                <a:solidFill>
                  <a:srgbClr val="5087C7"/>
                </a:solidFill>
                <a:effectLst/>
                <a:latin typeface="Trebuchet MS" panose="020B0603020202020204" pitchFamily="34" charset="0"/>
                <a:ea typeface="Calibri" panose="020F0502020204030204" pitchFamily="34" charset="0"/>
                <a:cs typeface="Times New Roman" panose="02020603050405020304" pitchFamily="18" charset="0"/>
              </a:rPr>
              <a:t>Sepsis/Meningitis </a:t>
            </a:r>
            <a:endParaRPr lang="en-GB" sz="1400" b="0" dirty="0">
              <a:solidFill>
                <a:srgbClr val="5087C7"/>
              </a:solidFill>
              <a:latin typeface="Trebuchet MS" panose="020B0603020202020204" pitchFamily="34" charset="0"/>
            </a:endParaRPr>
          </a:p>
          <a:p>
            <a:pPr>
              <a:buSzPct val="25000"/>
              <a:buNone/>
            </a:pPr>
            <a:endParaRPr lang="en-GB" i="1" dirty="0"/>
          </a:p>
          <a:p>
            <a:pPr>
              <a:buSzPct val="25000"/>
              <a:buNone/>
            </a:pPr>
            <a:r>
              <a:rPr lang="en-GB" b="1" dirty="0"/>
              <a:t>Trainers notes:</a:t>
            </a:r>
          </a:p>
          <a:p>
            <a:pPr>
              <a:buSzPct val="25000"/>
              <a:buNone/>
            </a:pPr>
            <a:r>
              <a:rPr lang="en-GB" dirty="0"/>
              <a:t>Introduce the major illness session and inform the participants of the syllabus areas you will cover in the first session. </a:t>
            </a:r>
          </a:p>
          <a:p>
            <a:pPr>
              <a:buSzPct val="25000"/>
              <a:buNone/>
            </a:pPr>
            <a:endParaRPr lang="en-GB" dirty="0"/>
          </a:p>
          <a:p>
            <a:pPr>
              <a:buSzPct val="25000"/>
              <a:buNone/>
            </a:pPr>
            <a:r>
              <a:rPr lang="en-GB" b="1" i="1" dirty="0"/>
              <a:t>Objectives</a:t>
            </a:r>
            <a:r>
              <a:rPr lang="en-GB" i="1" dirty="0"/>
              <a:t>:</a:t>
            </a:r>
          </a:p>
          <a:p>
            <a:pPr algn="l">
              <a:lnSpc>
                <a:spcPct val="115000"/>
              </a:lnSpc>
              <a:spcAft>
                <a:spcPts val="1000"/>
              </a:spcAft>
              <a:buNone/>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1. To be able to understand the symptoms and signs for:</a:t>
            </a:r>
          </a:p>
          <a:p>
            <a:pPr marL="342900" lvl="0" indent="-342900" algn="l">
              <a:lnSpc>
                <a:spcPct val="115000"/>
              </a:lnSpc>
              <a:spcAft>
                <a:spcPts val="1000"/>
              </a:spcAft>
              <a:buFont typeface="+mj-lt"/>
              <a:buAutoNum type="alphaLcParen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Asthma</a:t>
            </a:r>
          </a:p>
          <a:p>
            <a:pPr marL="342900" lvl="0" indent="-342900" algn="l">
              <a:lnSpc>
                <a:spcPct val="115000"/>
              </a:lnSpc>
              <a:spcAft>
                <a:spcPts val="1000"/>
              </a:spcAft>
              <a:buFont typeface="+mj-lt"/>
              <a:buAutoNum type="alphaLcParen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Anaphylaxis</a:t>
            </a:r>
          </a:p>
          <a:p>
            <a:pPr marL="342900" lvl="0" indent="-342900" algn="l">
              <a:lnSpc>
                <a:spcPct val="115000"/>
              </a:lnSpc>
              <a:spcAft>
                <a:spcPts val="1000"/>
              </a:spcAft>
              <a:buFont typeface="+mj-lt"/>
              <a:buAutoNum type="alphaLcParen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Heart Attack</a:t>
            </a:r>
          </a:p>
          <a:p>
            <a:pPr marL="342900" lvl="0" indent="-342900" algn="l">
              <a:lnSpc>
                <a:spcPct val="115000"/>
              </a:lnSpc>
              <a:spcAft>
                <a:spcPts val="1000"/>
              </a:spcAft>
              <a:buFont typeface="+mj-lt"/>
              <a:buAutoNum type="alphaLcParen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Stroke</a:t>
            </a:r>
          </a:p>
          <a:p>
            <a:pPr marL="342900" lvl="0" indent="-342900" algn="l">
              <a:lnSpc>
                <a:spcPct val="115000"/>
              </a:lnSpc>
              <a:spcAft>
                <a:spcPts val="1000"/>
              </a:spcAft>
              <a:buFont typeface="+mj-lt"/>
              <a:buAutoNum type="alphaLcParen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Seizures</a:t>
            </a:r>
          </a:p>
          <a:p>
            <a:pPr marL="342900" lvl="0" indent="-342900" algn="l">
              <a:lnSpc>
                <a:spcPct val="115000"/>
              </a:lnSpc>
              <a:spcAft>
                <a:spcPts val="1000"/>
              </a:spcAft>
              <a:buFont typeface="+mj-lt"/>
              <a:buAutoNum type="alphaLcParen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Diabetes</a:t>
            </a:r>
          </a:p>
          <a:p>
            <a:pPr marL="342900" lvl="0" indent="-342900" algn="l">
              <a:lnSpc>
                <a:spcPct val="115000"/>
              </a:lnSpc>
              <a:spcAft>
                <a:spcPts val="1000"/>
              </a:spcAft>
              <a:buFont typeface="+mj-lt"/>
              <a:buAutoNum type="alphaLcParen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Sepsis / Meningitis</a:t>
            </a:r>
          </a:p>
          <a:p>
            <a:pPr marL="457200" algn="l">
              <a:lnSpc>
                <a:spcPct val="107000"/>
              </a:lnSpc>
              <a:spcAft>
                <a:spcPts val="800"/>
              </a:spcAft>
            </a:pPr>
            <a:endParaRPr lang="en-GB" sz="1200" i="1" dirty="0">
              <a:effectLst/>
              <a:latin typeface="Trebuchet MS" panose="020B0603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2</a:t>
            </a:r>
            <a:r>
              <a:rPr lang="en-GB" sz="1200" b="1" i="1" dirty="0">
                <a:effectLst/>
                <a:latin typeface="Trebuchet MS" panose="020B0603020202020204" pitchFamily="34" charset="0"/>
                <a:ea typeface="Calibri" panose="020F0502020204030204" pitchFamily="34" charset="0"/>
                <a:cs typeface="Times New Roman" panose="02020603050405020304" pitchFamily="18" charset="0"/>
              </a:rPr>
              <a:t>. </a:t>
            </a: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To understand the planning and preparation needed for members with known conditions / illnesses.</a:t>
            </a:r>
          </a:p>
          <a:p>
            <a:pPr algn="l">
              <a:lnSpc>
                <a:spcPct val="107000"/>
              </a:lnSpc>
              <a:spcAft>
                <a:spcPts val="800"/>
              </a:spcAft>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3. To know where to look for help and advice  from other sources related to these conditions / illnesses.</a:t>
            </a:r>
          </a:p>
          <a:p>
            <a:pPr algn="l">
              <a:lnSpc>
                <a:spcPct val="107000"/>
              </a:lnSpc>
              <a:spcAft>
                <a:spcPts val="800"/>
              </a:spcAft>
            </a:pPr>
            <a:endParaRPr lang="en-GB" sz="1200" i="1" dirty="0">
              <a:effectLst/>
              <a:latin typeface="Trebuchet MS" panose="020B0603020202020204" pitchFamily="34" charset="0"/>
              <a:cs typeface="Times New Roman" panose="02020603050405020304" pitchFamily="18" charset="0"/>
            </a:endParaRPr>
          </a:p>
          <a:p>
            <a:pPr algn="l">
              <a:lnSpc>
                <a:spcPct val="107000"/>
              </a:lnSpc>
              <a:spcAft>
                <a:spcPts val="800"/>
              </a:spcAft>
              <a:buNone/>
            </a:pPr>
            <a:r>
              <a:rPr lang="en-GB" sz="1200" b="1" i="1" dirty="0">
                <a:effectLst/>
                <a:latin typeface="Trebuchet MS" panose="020B0603020202020204" pitchFamily="34" charset="0"/>
                <a:cs typeface="Times New Roman" panose="02020603050405020304" pitchFamily="18" charset="0"/>
              </a:rPr>
              <a:t>Outcomes</a:t>
            </a:r>
          </a:p>
          <a:p>
            <a:pPr algn="l" fontAlgn="base">
              <a:lnSpc>
                <a:spcPct val="150000"/>
              </a:lnSpc>
              <a:buNone/>
            </a:pPr>
            <a:r>
              <a:rPr lang="en-GB" sz="1200" i="1" dirty="0">
                <a:effectLst/>
                <a:latin typeface="Trebuchet MS" panose="020B0603020202020204" pitchFamily="34" charset="0"/>
                <a:ea typeface="Times New Roman" panose="02020603050405020304" pitchFamily="18" charset="0"/>
              </a:rPr>
              <a:t>Understand the symptoms and signs that mean you need to seek professional medical advice and know how to provide immediate First Aid treatment in particular helping patient to use their own emergency medication for: </a:t>
            </a:r>
          </a:p>
          <a:p>
            <a:pPr marL="342900" lvl="0" indent="-342900" algn="l" fontAlgn="base">
              <a:lnSpc>
                <a:spcPct val="150000"/>
              </a:lnSpc>
              <a:buFont typeface="+mj-lt"/>
              <a:buAutoNum type="alphaLcParenR"/>
            </a:pPr>
            <a:r>
              <a:rPr lang="en-GB" sz="1200" i="1" dirty="0">
                <a:effectLst/>
                <a:latin typeface="Trebuchet MS" panose="020B0603020202020204" pitchFamily="34" charset="0"/>
                <a:ea typeface="Times New Roman" panose="02020603050405020304" pitchFamily="18" charset="0"/>
              </a:rPr>
              <a:t>Asthma </a:t>
            </a:r>
          </a:p>
          <a:p>
            <a:pPr marL="342900" lvl="0" indent="-342900" algn="l" fontAlgn="base">
              <a:lnSpc>
                <a:spcPct val="150000"/>
              </a:lnSpc>
              <a:buFont typeface="+mj-lt"/>
              <a:buAutoNum type="alphaLcParenR"/>
            </a:pPr>
            <a:r>
              <a:rPr lang="en-GB" sz="1200" i="1" dirty="0">
                <a:effectLst/>
                <a:latin typeface="Trebuchet MS" panose="020B0603020202020204" pitchFamily="34" charset="0"/>
                <a:ea typeface="Times New Roman" panose="02020603050405020304" pitchFamily="18" charset="0"/>
              </a:rPr>
              <a:t>Anaphylaxis *</a:t>
            </a:r>
          </a:p>
          <a:p>
            <a:pPr marL="342900" lvl="0" indent="-342900" algn="l" fontAlgn="base">
              <a:lnSpc>
                <a:spcPct val="150000"/>
              </a:lnSpc>
              <a:buFont typeface="+mj-lt"/>
              <a:buAutoNum type="alphaLcParenR"/>
            </a:pPr>
            <a:r>
              <a:rPr lang="en-GB" sz="1200" i="1" dirty="0">
                <a:effectLst/>
                <a:latin typeface="Trebuchet MS" panose="020B0603020202020204" pitchFamily="34" charset="0"/>
                <a:ea typeface="Times New Roman" panose="02020603050405020304" pitchFamily="18" charset="0"/>
              </a:rPr>
              <a:t>Heart attack </a:t>
            </a:r>
          </a:p>
          <a:p>
            <a:pPr marL="342900" lvl="0" indent="-342900" algn="l" fontAlgn="base">
              <a:lnSpc>
                <a:spcPct val="150000"/>
              </a:lnSpc>
              <a:buFont typeface="+mj-lt"/>
              <a:buAutoNum type="alphaLcParenR"/>
            </a:pPr>
            <a:r>
              <a:rPr lang="en-GB" sz="1200" i="1" dirty="0">
                <a:effectLst/>
                <a:latin typeface="Trebuchet MS" panose="020B0603020202020204" pitchFamily="34" charset="0"/>
                <a:ea typeface="Times New Roman" panose="02020603050405020304" pitchFamily="18" charset="0"/>
              </a:rPr>
              <a:t>Stroke </a:t>
            </a:r>
          </a:p>
          <a:p>
            <a:pPr marL="342900" lvl="0" indent="-342900" algn="l" fontAlgn="base">
              <a:lnSpc>
                <a:spcPct val="150000"/>
              </a:lnSpc>
              <a:buFont typeface="+mj-lt"/>
              <a:buAutoNum type="alphaLcParenR"/>
            </a:pPr>
            <a:r>
              <a:rPr lang="en-GB" sz="1200" i="1" dirty="0">
                <a:effectLst/>
                <a:latin typeface="Trebuchet MS" panose="020B0603020202020204" pitchFamily="34" charset="0"/>
                <a:ea typeface="Times New Roman" panose="02020603050405020304" pitchFamily="18" charset="0"/>
              </a:rPr>
              <a:t>Seizures </a:t>
            </a:r>
          </a:p>
          <a:p>
            <a:pPr marL="342900" lvl="0" indent="-342900" algn="l" fontAlgn="base">
              <a:lnSpc>
                <a:spcPct val="150000"/>
              </a:lnSpc>
              <a:buFont typeface="+mj-lt"/>
              <a:buAutoNum type="alphaLcParenR"/>
            </a:pPr>
            <a:r>
              <a:rPr lang="en-GB" sz="1200" i="1" dirty="0">
                <a:effectLst/>
                <a:latin typeface="Trebuchet MS" panose="020B0603020202020204" pitchFamily="34" charset="0"/>
                <a:ea typeface="Times New Roman" panose="02020603050405020304" pitchFamily="18" charset="0"/>
              </a:rPr>
              <a:t>Diabetes </a:t>
            </a:r>
          </a:p>
          <a:p>
            <a:pPr marL="342900" lvl="0" indent="-342900" algn="l" fontAlgn="base">
              <a:lnSpc>
                <a:spcPct val="150000"/>
              </a:lnSpc>
              <a:buFont typeface="+mj-lt"/>
              <a:buAutoNum type="alphaLcParenR"/>
            </a:pPr>
            <a:r>
              <a:rPr lang="en-GB" sz="1200" i="1" dirty="0">
                <a:effectLst/>
                <a:latin typeface="Trebuchet MS" panose="020B0603020202020204" pitchFamily="34" charset="0"/>
                <a:ea typeface="Times New Roman" panose="02020603050405020304" pitchFamily="18" charset="0"/>
              </a:rPr>
              <a:t>Sepsis/Meningitis </a:t>
            </a:r>
          </a:p>
          <a:p>
            <a:pPr marL="342900" lvl="0" indent="-342900" algn="l" fontAlgn="base">
              <a:lnSpc>
                <a:spcPct val="150000"/>
              </a:lnSpc>
              <a:buFont typeface="+mj-lt"/>
              <a:buAutoNum type="alphaLcParenR"/>
            </a:pPr>
            <a:endParaRPr lang="en-GB" sz="1200" i="1" dirty="0">
              <a:effectLst/>
              <a:latin typeface="Trebuchet MS" panose="020B0603020202020204" pitchFamily="34" charset="0"/>
              <a:ea typeface="Times New Roman" panose="02020603050405020304" pitchFamily="18" charset="0"/>
            </a:endParaRPr>
          </a:p>
          <a:p>
            <a:pPr>
              <a:buSzPct val="25000"/>
              <a:buNone/>
            </a:pPr>
            <a:r>
              <a:rPr lang="en-GB" sz="1200" b="1" i="0" u="none" strike="noStrike" kern="1200" cap="none" dirty="0">
                <a:solidFill>
                  <a:schemeClr val="dk1"/>
                </a:solidFill>
                <a:effectLst/>
                <a:latin typeface="Calibri"/>
                <a:cs typeface="Calibri"/>
                <a:sym typeface="Calibri"/>
              </a:rPr>
              <a:t>With a focus on the major illness syllabus areas. Ask the participants which major illnesses they would be confident dealing with. </a:t>
            </a:r>
          </a:p>
          <a:p>
            <a:pPr>
              <a:buSzPct val="25000"/>
              <a:buNone/>
            </a:pPr>
            <a:endParaRPr lang="en-GB" sz="1200" b="1" i="0" u="none" strike="noStrike" kern="1200" cap="none" dirty="0">
              <a:solidFill>
                <a:schemeClr val="dk1"/>
              </a:solidFill>
              <a:effectLst/>
              <a:latin typeface="Calibri"/>
              <a:cs typeface="Calibri"/>
              <a:sym typeface="Calibri"/>
            </a:endParaRPr>
          </a:p>
          <a:p>
            <a:pPr>
              <a:buSzPct val="25000"/>
              <a:buNone/>
            </a:pPr>
            <a:r>
              <a:rPr lang="en-GB" sz="1200" b="1" i="0" u="none" strike="noStrike" kern="1200" cap="none" dirty="0">
                <a:solidFill>
                  <a:schemeClr val="dk1"/>
                </a:solidFill>
                <a:effectLst/>
                <a:latin typeface="Calibri"/>
                <a:cs typeface="Calibri"/>
                <a:sym typeface="Calibri"/>
              </a:rPr>
              <a:t>It is important to acknowledge that some may be attending first aid training for the first time, and others may be refreshing their knowledge and understanding. </a:t>
            </a:r>
          </a:p>
          <a:p>
            <a:pPr>
              <a:buSzPct val="25000"/>
              <a:buNone/>
            </a:pPr>
            <a:endParaRPr lang="en-GB" sz="1200" b="1" i="0" u="none" strike="noStrike" kern="1200" cap="none" dirty="0">
              <a:solidFill>
                <a:schemeClr val="dk1"/>
              </a:solidFill>
              <a:effectLst/>
              <a:latin typeface="Calibri"/>
              <a:cs typeface="Calibri"/>
              <a:sym typeface="Calibri"/>
            </a:endParaRPr>
          </a:p>
          <a:p>
            <a:pPr>
              <a:buSzPct val="25000"/>
              <a:buNone/>
            </a:pPr>
            <a:r>
              <a:rPr lang="en-GB" sz="1200" b="1" i="0" u="none" strike="noStrike" kern="1200" cap="none" dirty="0">
                <a:solidFill>
                  <a:schemeClr val="dk1"/>
                </a:solidFill>
                <a:effectLst/>
                <a:latin typeface="Calibri"/>
                <a:cs typeface="Calibri"/>
                <a:sym typeface="Calibri"/>
              </a:rPr>
              <a:t>For those who have attended first aid training before - Ask how the training they had been on before prepared them for an accident or incident.</a:t>
            </a:r>
          </a:p>
          <a:p>
            <a:pPr>
              <a:buSzPct val="25000"/>
              <a:buNone/>
            </a:pPr>
            <a:endParaRPr lang="en-GB" sz="1200" b="1" i="0" u="none" strike="noStrike" kern="1200" cap="none" dirty="0">
              <a:solidFill>
                <a:schemeClr val="dk1"/>
              </a:solidFill>
              <a:effectLst/>
              <a:latin typeface="Calibri"/>
              <a:cs typeface="Calibri"/>
              <a:sym typeface="Calibri"/>
            </a:endParaRPr>
          </a:p>
          <a:p>
            <a:pPr>
              <a:buSzPct val="25000"/>
              <a:buNone/>
            </a:pPr>
            <a:r>
              <a:rPr lang="en-GB" sz="1200" b="1" i="0" u="none" strike="noStrike" kern="1200" cap="none" dirty="0">
                <a:solidFill>
                  <a:schemeClr val="dk1"/>
                </a:solidFill>
                <a:effectLst/>
                <a:latin typeface="Calibri"/>
                <a:cs typeface="Calibri"/>
                <a:sym typeface="Calibri"/>
              </a:rPr>
              <a:t>For those new to first aid - ask then what they are hoping to achieve training.</a:t>
            </a:r>
          </a:p>
          <a:p>
            <a:pPr marL="0" lvl="0" indent="0" algn="l" fontAlgn="base">
              <a:lnSpc>
                <a:spcPct val="150000"/>
              </a:lnSpc>
              <a:buFont typeface="+mj-lt"/>
              <a:buNone/>
            </a:pPr>
            <a:endParaRPr lang="en-GB" sz="1200" i="1"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50</a:t>
            </a:fld>
            <a:endParaRPr lang="en-GB"/>
          </a:p>
        </p:txBody>
      </p:sp>
    </p:spTree>
    <p:extLst>
      <p:ext uri="{BB962C8B-B14F-4D97-AF65-F5344CB8AC3E}">
        <p14:creationId xmlns:p14="http://schemas.microsoft.com/office/powerpoint/2010/main" val="962629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p>
          <a:p>
            <a:pPr>
              <a:lnSpc>
                <a:spcPct val="107000"/>
              </a:lnSpc>
              <a:spcAft>
                <a:spcPts val="800"/>
              </a:spcAft>
              <a:buNone/>
            </a:pPr>
            <a:endParaRPr lang="en-GB"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0" u="none" dirty="0">
                <a:effectLst/>
                <a:latin typeface="Trebuchet MS" panose="020B0603020202020204" pitchFamily="34" charset="0"/>
                <a:ea typeface="Calibri" panose="020F0502020204030204" pitchFamily="34" charset="0"/>
                <a:cs typeface="Times New Roman" panose="02020603050405020304" pitchFamily="18" charset="0"/>
              </a:rPr>
              <a:t>What do participants know about Asthma?</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Asthma is a chronic (long-term) condition in which the muscles of the air passages go into spasm making the airways narrow and causing the patient to have difficulty in breathing.</a:t>
            </a:r>
          </a:p>
          <a:p>
            <a:pPr>
              <a:lnSpc>
                <a:spcPct val="107000"/>
              </a:lnSpc>
              <a:spcAft>
                <a:spcPts val="800"/>
              </a:spcAft>
              <a:buNone/>
            </a:pPr>
            <a:endParaRPr lang="en-GB"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Signs and symptoms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Difficulty breathing – short sentences and whispering</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Wheezing</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Coughing</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Distress and anxiety</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Grey-blue tinge to lips, earlobes and nailbed</a:t>
            </a:r>
          </a:p>
          <a:p>
            <a:pPr marL="342900" lvl="0" indent="-342900">
              <a:lnSpc>
                <a:spcPct val="107000"/>
              </a:lnSpc>
              <a:spcAft>
                <a:spcPts val="80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Exhaustion in a severe attack</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51</a:t>
            </a:fld>
            <a:endParaRPr lang="en-GB"/>
          </a:p>
        </p:txBody>
      </p:sp>
    </p:spTree>
    <p:extLst>
      <p:ext uri="{BB962C8B-B14F-4D97-AF65-F5344CB8AC3E}">
        <p14:creationId xmlns:p14="http://schemas.microsoft.com/office/powerpoint/2010/main" val="2025881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b="1" dirty="0"/>
              <a:t>Trainers notes:</a:t>
            </a:r>
          </a:p>
          <a:p>
            <a:pPr>
              <a:buSzPct val="25000"/>
              <a:buNone/>
            </a:pPr>
            <a:r>
              <a:rPr lang="en-GB" dirty="0"/>
              <a:t>Introduce the life support session and inform the participants of the syllabus areas you will cover in the first session. Ask participants what they think they will be covering in the life support section and add anything missed. </a:t>
            </a:r>
          </a:p>
          <a:p>
            <a:pPr>
              <a:buSzPct val="25000"/>
              <a:buNone/>
            </a:pPr>
            <a:endParaRPr lang="en-GB" dirty="0"/>
          </a:p>
          <a:p>
            <a:pPr>
              <a:lnSpc>
                <a:spcPct val="107000"/>
              </a:lnSpc>
              <a:spcAft>
                <a:spcPts val="800"/>
              </a:spcAft>
              <a:buNone/>
            </a:pPr>
            <a:r>
              <a:rPr lang="en-GB" sz="1200" b="0" i="1" dirty="0">
                <a:effectLst/>
                <a:latin typeface="Nunito Sans"/>
                <a:ea typeface="Calibri" panose="020F0502020204030204" pitchFamily="34" charset="0"/>
                <a:cs typeface="Times New Roman" panose="02020603050405020304" pitchFamily="18" charset="0"/>
              </a:rPr>
              <a:t>Unless otherwise stated (as identified by * or **) items can be delivered in a theoretical way, using trainer delivered or video content.</a:t>
            </a: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b="0" i="1" dirty="0">
              <a:effectLst/>
              <a:latin typeface="Nunito Sans"/>
              <a:ea typeface="Calibri" panose="020F0502020204030204" pitchFamily="34" charset="0"/>
              <a:cs typeface="Times New Roman" panose="02020603050405020304" pitchFamily="18" charset="0"/>
            </a:endParaRPr>
          </a:p>
          <a:p>
            <a:pPr>
              <a:lnSpc>
                <a:spcPct val="107000"/>
              </a:lnSpc>
              <a:spcAft>
                <a:spcPts val="800"/>
              </a:spcAft>
              <a:buNone/>
            </a:pPr>
            <a:r>
              <a:rPr lang="en-GB" sz="1200" b="0" i="1" dirty="0">
                <a:effectLst/>
                <a:latin typeface="Nunito Sans"/>
                <a:ea typeface="Calibri" panose="020F0502020204030204" pitchFamily="34" charset="0"/>
                <a:cs typeface="Times New Roman" panose="02020603050405020304" pitchFamily="18" charset="0"/>
              </a:rPr>
              <a:t>Items identified with * can be delivered in either theory or practical methods, recognising that a variety of factors may make this not possible, where possible practical activities would be encouraged.</a:t>
            </a: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buNone/>
            </a:pPr>
            <a:r>
              <a:rPr lang="en-GB" sz="1200" b="0" i="1" dirty="0">
                <a:effectLst/>
                <a:latin typeface="Nunito Sans"/>
                <a:ea typeface="Calibri" panose="020F0502020204030204" pitchFamily="34" charset="0"/>
                <a:cs typeface="Times New Roman" panose="02020603050405020304" pitchFamily="18" charset="0"/>
              </a:rPr>
              <a:t>Items identified with ** </a:t>
            </a:r>
            <a:r>
              <a:rPr lang="en-GB" sz="1200" b="0" i="1" u="sng" dirty="0">
                <a:effectLst/>
                <a:latin typeface="Nunito Sans"/>
                <a:ea typeface="Calibri" panose="020F0502020204030204" pitchFamily="34" charset="0"/>
                <a:cs typeface="Times New Roman" panose="02020603050405020304" pitchFamily="18" charset="0"/>
              </a:rPr>
              <a:t>must</a:t>
            </a:r>
            <a:r>
              <a:rPr lang="en-GB" sz="1200" b="0" i="1" dirty="0">
                <a:effectLst/>
                <a:latin typeface="Nunito Sans"/>
                <a:ea typeface="Calibri" panose="020F0502020204030204" pitchFamily="34" charset="0"/>
                <a:cs typeface="Times New Roman" panose="02020603050405020304" pitchFamily="18" charset="0"/>
              </a:rPr>
              <a:t> be demonstrated practically by the participants (although those who are not able to do this may instruct others in doing the skill), and with a combination of trainer delivered, video and practical teaching methods to aid with learning. </a:t>
            </a:r>
            <a:endParaRPr lang="en-GB" b="0" i="1" dirty="0"/>
          </a:p>
          <a:p>
            <a:pPr>
              <a:buSzPct val="25000"/>
              <a:buNone/>
            </a:pPr>
            <a:endParaRPr lang="en-GB" b="1" dirty="0"/>
          </a:p>
          <a:p>
            <a:pPr>
              <a:buSzPct val="25000"/>
              <a:buNone/>
            </a:pPr>
            <a:r>
              <a:rPr lang="en-GB" b="1" i="1" dirty="0"/>
              <a:t>Life Support Key Topics:</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Safe Approach **</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Primary Survey and ABC assessment</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Adult CPR**</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Child CPR **</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AED ** </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Choking *</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Unresponsiveness</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Recovery position *</a:t>
            </a:r>
          </a:p>
          <a:p>
            <a:pPr marL="342900" indent="-342900">
              <a:buFont typeface="Arial" panose="020B0604020202020204" pitchFamily="34" charset="0"/>
              <a:buChar char="•"/>
            </a:pPr>
            <a:endParaRPr lang="en-GB" sz="1200" i="1" dirty="0">
              <a:solidFill>
                <a:srgbClr val="5087C7"/>
              </a:solidFill>
              <a:latin typeface="Trebuchet MS" panose="020B0603020202020204" pitchFamily="34" charset="0"/>
            </a:endParaRPr>
          </a:p>
          <a:p>
            <a:pPr marL="0" indent="0">
              <a:buFont typeface="Arial" panose="020B0604020202020204" pitchFamily="34" charset="0"/>
              <a:buNone/>
            </a:pPr>
            <a:endParaRPr lang="en-GB" sz="1200" i="1" dirty="0">
              <a:solidFill>
                <a:srgbClr val="5087C7"/>
              </a:solidFill>
              <a:latin typeface="Trebuchet MS" panose="020B0603020202020204" pitchFamily="34" charset="0"/>
            </a:endParaRPr>
          </a:p>
          <a:p>
            <a:pPr>
              <a:buSzPct val="25000"/>
              <a:buNone/>
            </a:pPr>
            <a:r>
              <a:rPr lang="en-GB" sz="1400" b="1" i="1" dirty="0">
                <a:latin typeface="Trebuchet MS" panose="020B0603020202020204" pitchFamily="34" charset="0"/>
              </a:rPr>
              <a:t>Objectives</a:t>
            </a:r>
          </a:p>
          <a:p>
            <a:pPr marL="342900" lvl="0" indent="-342900" algn="l">
              <a:lnSpc>
                <a:spcPct val="107000"/>
              </a:lnSpc>
              <a:spcAft>
                <a:spcPts val="800"/>
              </a:spcAft>
              <a:buFont typeface="+mj-lt"/>
              <a:buAutoNum type="arabicPeriod"/>
            </a:pPr>
            <a:r>
              <a:rPr lang="en-GB" sz="1800" i="1" dirty="0">
                <a:effectLst/>
                <a:latin typeface="Nunito Sans"/>
                <a:ea typeface="Calibri" panose="020F0502020204030204" pitchFamily="34" charset="0"/>
                <a:cs typeface="Times New Roman" panose="02020603050405020304" pitchFamily="18" charset="0"/>
              </a:rPr>
              <a:t>Introduce the participants to the theory and practical sides of the life support topics of first aid and discuss when each area may be needed. </a:t>
            </a:r>
            <a:endParaRPr lang="en-GB" sz="1800" i="1"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pPr>
            <a:r>
              <a:rPr lang="en-GB" sz="1800" i="1" dirty="0">
                <a:effectLst/>
                <a:latin typeface="Nunito Sans"/>
                <a:ea typeface="Calibri" panose="020F0502020204030204" pitchFamily="34" charset="0"/>
                <a:cs typeface="Times New Roman" panose="02020603050405020304" pitchFamily="18" charset="0"/>
              </a:rPr>
              <a:t>Allow participants to practice and demonstrate their knowledge of life support. </a:t>
            </a:r>
            <a:endParaRPr lang="en-GB" sz="1800" i="1"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pPr>
            <a:r>
              <a:rPr lang="en-GB" sz="1800" i="1" dirty="0">
                <a:effectLst/>
                <a:latin typeface="Nunito Sans"/>
                <a:ea typeface="Calibri" panose="020F0502020204030204" pitchFamily="34" charset="0"/>
                <a:cs typeface="Times New Roman" panose="02020603050405020304" pitchFamily="18" charset="0"/>
              </a:rPr>
              <a:t>Allow participants to practice and demonstrate their skills in performing (or instructing) elements of life support. </a:t>
            </a:r>
            <a:r>
              <a:rPr lang="en-GB" sz="1400" i="1" dirty="0">
                <a:latin typeface="Trebuchet MS" panose="020B0603020202020204" pitchFamily="34" charset="0"/>
              </a:rPr>
              <a:t>.</a:t>
            </a:r>
          </a:p>
          <a:p>
            <a:pPr>
              <a:buSzPct val="25000"/>
              <a:buNone/>
            </a:pPr>
            <a:endParaRPr lang="en-GB" i="1" dirty="0">
              <a:latin typeface="Trebuchet MS" panose="020B0603020202020204" pitchFamily="34" charset="0"/>
            </a:endParaRPr>
          </a:p>
          <a:p>
            <a:pPr>
              <a:buSzPct val="25000"/>
              <a:buNone/>
            </a:pPr>
            <a:r>
              <a:rPr lang="en-GB" i="1" dirty="0">
                <a:latin typeface="Trebuchet MS" panose="020B0603020202020204" pitchFamily="34" charset="0"/>
              </a:rPr>
              <a:t>Outcomes</a:t>
            </a:r>
          </a:p>
          <a:p>
            <a:pPr marL="342900" lvl="0" indent="-342900" algn="l">
              <a:lnSpc>
                <a:spcPct val="107000"/>
              </a:lnSpc>
              <a:spcAft>
                <a:spcPts val="800"/>
              </a:spcAft>
              <a:buFont typeface="+mj-lt"/>
              <a:buAutoNum type="arabicPeriod"/>
            </a:pPr>
            <a:r>
              <a:rPr lang="en-GB" sz="1000" i="1" dirty="0">
                <a:effectLst/>
                <a:latin typeface="Nunito Sans"/>
                <a:ea typeface="Calibri" panose="020F0502020204030204" pitchFamily="34" charset="0"/>
                <a:cs typeface="Times New Roman" panose="02020603050405020304" pitchFamily="18" charset="0"/>
              </a:rPr>
              <a:t>Know and demonstrate :</a:t>
            </a:r>
            <a:endParaRPr lang="en-GB" sz="1100" i="1"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gn="l" fontAlgn="base">
              <a:buFont typeface="+mj-lt"/>
              <a:buAutoNum type="alphaLcPeriod"/>
            </a:pPr>
            <a:r>
              <a:rPr lang="en-GB" sz="1000" i="1" dirty="0">
                <a:effectLst/>
                <a:latin typeface="Nunito Sans"/>
                <a:ea typeface="Times New Roman" panose="02020603050405020304" pitchFamily="18" charset="0"/>
              </a:rPr>
              <a:t>Use of AED (automated external defibrillator) **</a:t>
            </a:r>
            <a:endParaRPr lang="en-GB" sz="1200" i="1" dirty="0">
              <a:effectLst/>
              <a:latin typeface="Times New Roman" panose="02020603050405020304" pitchFamily="18" charset="0"/>
              <a:ea typeface="Times New Roman" panose="02020603050405020304" pitchFamily="18" charset="0"/>
            </a:endParaRPr>
          </a:p>
          <a:p>
            <a:pPr marL="742950" lvl="1" indent="-285750" algn="l" fontAlgn="base">
              <a:buFont typeface="+mj-lt"/>
              <a:buAutoNum type="alphaLcPeriod"/>
            </a:pPr>
            <a:r>
              <a:rPr lang="en-GB" sz="1000" i="1" dirty="0">
                <a:effectLst/>
                <a:latin typeface="Nunito Sans"/>
                <a:ea typeface="Times New Roman" panose="02020603050405020304" pitchFamily="18" charset="0"/>
              </a:rPr>
              <a:t>Choking *</a:t>
            </a:r>
            <a:endParaRPr lang="en-GB" sz="1200" i="1" dirty="0">
              <a:effectLst/>
              <a:latin typeface="Times New Roman" panose="02020603050405020304" pitchFamily="18" charset="0"/>
              <a:ea typeface="Times New Roman" panose="02020603050405020304" pitchFamily="18" charset="0"/>
            </a:endParaRPr>
          </a:p>
          <a:p>
            <a:pPr marL="742950" lvl="1" indent="-285750" algn="l" fontAlgn="base">
              <a:buFont typeface="+mj-lt"/>
              <a:buAutoNum type="alphaLcPeriod"/>
            </a:pPr>
            <a:r>
              <a:rPr lang="en-GB" sz="1000" i="1" dirty="0">
                <a:effectLst/>
                <a:latin typeface="Nunito Sans"/>
                <a:ea typeface="Times New Roman" panose="02020603050405020304" pitchFamily="18" charset="0"/>
              </a:rPr>
              <a:t>Causes and level of unresponsiveness </a:t>
            </a:r>
            <a:endParaRPr lang="en-GB" sz="1200" i="1" dirty="0">
              <a:effectLst/>
              <a:latin typeface="Times New Roman" panose="02020603050405020304" pitchFamily="18" charset="0"/>
              <a:ea typeface="Times New Roman" panose="02020603050405020304" pitchFamily="18" charset="0"/>
            </a:endParaRPr>
          </a:p>
          <a:p>
            <a:pPr marL="742950" lvl="1" indent="-285750" algn="l" fontAlgn="base">
              <a:buFont typeface="+mj-lt"/>
              <a:buAutoNum type="alphaLcPeriod"/>
            </a:pPr>
            <a:r>
              <a:rPr lang="en-GB" sz="1000" i="1" dirty="0">
                <a:effectLst/>
                <a:latin typeface="Nunito Sans"/>
                <a:ea typeface="Times New Roman" panose="02020603050405020304" pitchFamily="18" charset="0"/>
              </a:rPr>
              <a:t>Recovery / safe airway position * </a:t>
            </a:r>
            <a:br>
              <a:rPr lang="en-GB" sz="1200" i="1" dirty="0">
                <a:effectLst/>
                <a:latin typeface="Times New Roman" panose="02020603050405020304" pitchFamily="18" charset="0"/>
                <a:ea typeface="Times New Roman" panose="02020603050405020304" pitchFamily="18" charset="0"/>
              </a:rPr>
            </a:br>
            <a:endParaRPr lang="en-GB" sz="1200" i="1" dirty="0">
              <a:effectLst/>
              <a:latin typeface="Times New Roman" panose="02020603050405020304" pitchFamily="18" charset="0"/>
              <a:ea typeface="Times New Roman" panose="02020603050405020304" pitchFamily="18" charset="0"/>
            </a:endParaRPr>
          </a:p>
          <a:p>
            <a:pPr marL="342900" lvl="0" indent="-342900" algn="l">
              <a:lnSpc>
                <a:spcPct val="107000"/>
              </a:lnSpc>
              <a:spcAft>
                <a:spcPts val="800"/>
              </a:spcAft>
              <a:buFont typeface="+mj-lt"/>
              <a:buAutoNum type="arabicPeriod"/>
            </a:pPr>
            <a:r>
              <a:rPr lang="en-GB" sz="1000" i="1" dirty="0">
                <a:effectLst/>
                <a:latin typeface="Nunito Sans"/>
                <a:ea typeface="Calibri" panose="020F0502020204030204" pitchFamily="34" charset="0"/>
                <a:cs typeface="Times New Roman" panose="02020603050405020304" pitchFamily="18" charset="0"/>
              </a:rPr>
              <a:t>Know and demonstrate (or instruct a trainer) your skill in performing :</a:t>
            </a:r>
            <a:endParaRPr lang="en-GB" sz="1100" i="1" dirty="0">
              <a:effectLst/>
              <a:latin typeface="Trebuchet MS" panose="020B0603020202020204" pitchFamily="34" charset="0"/>
              <a:ea typeface="Calibri" panose="020F0502020204030204" pitchFamily="34" charset="0"/>
              <a:cs typeface="Times New Roman" panose="02020603050405020304" pitchFamily="18" charset="0"/>
            </a:endParaRPr>
          </a:p>
          <a:p>
            <a:pPr marL="800100" lvl="1" indent="-342900" algn="l" fontAlgn="base">
              <a:buFont typeface="+mj-lt"/>
              <a:buAutoNum type="alphaLcParenR"/>
            </a:pPr>
            <a:r>
              <a:rPr lang="en-GB" sz="1000" i="1" dirty="0">
                <a:effectLst/>
                <a:latin typeface="Nunito Sans"/>
                <a:ea typeface="Times New Roman" panose="02020603050405020304" pitchFamily="18" charset="0"/>
                <a:cs typeface="Calibri" panose="020F0502020204030204" pitchFamily="34" charset="0"/>
              </a:rPr>
              <a:t>Approach to and assessment of a scene/incident **</a:t>
            </a:r>
            <a:endParaRPr lang="en-GB" sz="1200" i="1" dirty="0">
              <a:effectLst/>
              <a:latin typeface="Times New Roman" panose="02020603050405020304" pitchFamily="18" charset="0"/>
              <a:ea typeface="Times New Roman" panose="02020603050405020304" pitchFamily="18" charset="0"/>
            </a:endParaRPr>
          </a:p>
          <a:p>
            <a:pPr marL="800100" lvl="1" indent="-342900" algn="l" fontAlgn="base">
              <a:buFont typeface="+mj-lt"/>
              <a:buAutoNum type="alphaLcParenR"/>
            </a:pPr>
            <a:r>
              <a:rPr lang="en-GB" sz="1000" i="1" dirty="0">
                <a:effectLst/>
                <a:latin typeface="Nunito Sans"/>
                <a:ea typeface="Times New Roman" panose="02020603050405020304" pitchFamily="18" charset="0"/>
              </a:rPr>
              <a:t>CPR for an adult </a:t>
            </a:r>
            <a:r>
              <a:rPr lang="en-GB" sz="1000" dirty="0">
                <a:effectLst/>
                <a:latin typeface="Nunito Sans"/>
                <a:ea typeface="Times New Roman" panose="02020603050405020304" pitchFamily="18" charset="0"/>
              </a:rPr>
              <a:t>**</a:t>
            </a:r>
          </a:p>
          <a:p>
            <a:pPr marL="800100" lvl="1" indent="-342900" algn="l" fontAlgn="base">
              <a:buFont typeface="+mj-lt"/>
              <a:buAutoNum type="alphaLcParenR"/>
            </a:pPr>
            <a:r>
              <a:rPr lang="en-GB" sz="1000" i="1" dirty="0">
                <a:effectLst/>
                <a:latin typeface="Nunito Sans"/>
                <a:ea typeface="Times New Roman" panose="02020603050405020304" pitchFamily="18" charset="0"/>
              </a:rPr>
              <a:t>CPR for a child **</a:t>
            </a:r>
            <a:endParaRPr lang="en-GB" sz="1200" i="1"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6</a:t>
            </a:fld>
            <a:endParaRPr lang="en-GB"/>
          </a:p>
        </p:txBody>
      </p:sp>
    </p:spTree>
    <p:extLst>
      <p:ext uri="{BB962C8B-B14F-4D97-AF65-F5344CB8AC3E}">
        <p14:creationId xmlns:p14="http://schemas.microsoft.com/office/powerpoint/2010/main" val="6397582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p>
          <a:p>
            <a:pPr>
              <a:lnSpc>
                <a:spcPct val="107000"/>
              </a:lnSpc>
              <a:spcAft>
                <a:spcPts val="800"/>
              </a:spcAft>
              <a:buNone/>
            </a:pPr>
            <a:endParaRPr lang="en-GB"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Treatment</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One puff of reliever inhaler every 30-60 seconds for up to 10 puffs. Use spacer device if available. Call for help if no improvement after 10 puffs. The 10 puff routine can be repeated after a few minutes if ambulance hasn’t arrived.</a:t>
            </a:r>
          </a:p>
          <a:p>
            <a:endParaRPr lang="en-GB" sz="1800" dirty="0">
              <a:effectLst/>
              <a:latin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Some people will have a combined reliever and preventer inhaler – they should use this during an asthma attack</a:t>
            </a:r>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52</a:t>
            </a:fld>
            <a:endParaRPr lang="en-GB"/>
          </a:p>
        </p:txBody>
      </p:sp>
    </p:spTree>
    <p:extLst>
      <p:ext uri="{BB962C8B-B14F-4D97-AF65-F5344CB8AC3E}">
        <p14:creationId xmlns:p14="http://schemas.microsoft.com/office/powerpoint/2010/main" val="13220100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b="1" u="sng" dirty="0"/>
              <a:t>Trainers notes:</a:t>
            </a:r>
          </a:p>
          <a:p>
            <a:pPr>
              <a:buSzPct val="25000"/>
              <a:buNone/>
            </a:pPr>
            <a:endParaRPr lang="en-GB" dirty="0"/>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Red Flags’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Call 999/112 for medical help if:</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Reliever inhaler not easing attack</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Patient is becoming exhausted</a:t>
            </a:r>
          </a:p>
          <a:p>
            <a:pPr marL="342900" lvl="0" indent="-342900">
              <a:lnSpc>
                <a:spcPct val="107000"/>
              </a:lnSpc>
              <a:spcAft>
                <a:spcPts val="80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Patient is too breathless to speak</a:t>
            </a: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Patient cannot complete full sentences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53</a:t>
            </a:fld>
            <a:endParaRPr lang="en-GB"/>
          </a:p>
        </p:txBody>
      </p:sp>
    </p:spTree>
    <p:extLst>
      <p:ext uri="{BB962C8B-B14F-4D97-AF65-F5344CB8AC3E}">
        <p14:creationId xmlns:p14="http://schemas.microsoft.com/office/powerpoint/2010/main" val="1530205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Anaphylaxis is a severe allergic reaction affecting the whole body. It may develop within seconds or minutes of coming into contact with a trigger and can be fatal.</a:t>
            </a: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Signs and symptoms: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Red itchy rash</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Red itchy eyes</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Swelling of hands feet or face</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Abdominal pain, vomiting and diarrhoea</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Wheezing and difficulty breathing</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Swelling of tongue or throat</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Agitation and feeling of terror</a:t>
            </a:r>
          </a:p>
          <a:p>
            <a:pPr marL="342900" lvl="0" indent="-342900">
              <a:lnSpc>
                <a:spcPct val="107000"/>
              </a:lnSpc>
              <a:spcAft>
                <a:spcPts val="80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Shock</a:t>
            </a:r>
          </a:p>
          <a:p>
            <a:pPr>
              <a:buSzPct val="25000"/>
              <a:buNone/>
            </a:pPr>
            <a:endParaRPr lang="en-GB" dirty="0"/>
          </a:p>
          <a:p>
            <a:pPr>
              <a:buSzPct val="25000"/>
              <a:buNone/>
            </a:pPr>
            <a:endParaRPr lang="en-GB" dirty="0"/>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54</a:t>
            </a:fld>
            <a:endParaRPr lang="en-GB"/>
          </a:p>
        </p:txBody>
      </p:sp>
    </p:spTree>
    <p:extLst>
      <p:ext uri="{BB962C8B-B14F-4D97-AF65-F5344CB8AC3E}">
        <p14:creationId xmlns:p14="http://schemas.microsoft.com/office/powerpoint/2010/main" val="42677626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p>
          <a:p>
            <a:pPr>
              <a:lnSpc>
                <a:spcPct val="107000"/>
              </a:lnSpc>
              <a:spcAft>
                <a:spcPts val="800"/>
              </a:spcAft>
              <a:buNone/>
            </a:pPr>
            <a:endParaRPr lang="en-GB"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Treatment</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Patients need emergency treatment with adrenaline</a:t>
            </a:r>
          </a:p>
          <a:p>
            <a:pPr>
              <a:lnSpc>
                <a:spcPct val="107000"/>
              </a:lnSpc>
              <a:spcAft>
                <a:spcPts val="800"/>
              </a:spcAf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Call for help – 999/112</a:t>
            </a:r>
          </a:p>
          <a:p>
            <a:pPr>
              <a:lnSpc>
                <a:spcPct val="107000"/>
              </a:lnSpc>
              <a:spcAft>
                <a:spcPts val="800"/>
              </a:spcAf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If the patient has an adrenaline auto-injector – help them to use it. </a:t>
            </a:r>
          </a:p>
          <a:p>
            <a:pPr>
              <a:lnSpc>
                <a:spcPct val="107000"/>
              </a:lnSpc>
              <a:spcAft>
                <a:spcPts val="800"/>
              </a:spcAft>
            </a:pPr>
            <a:r>
              <a:rPr lang="en-GB" sz="1800" dirty="0">
                <a:effectLst/>
                <a:latin typeface="Calibri" panose="020F0502020204030204" pitchFamily="34" charset="0"/>
                <a:ea typeface="Times New Roman" panose="02020603050405020304" pitchFamily="18" charset="0"/>
              </a:rPr>
              <a:t>If symptoms not improving after 5 mins or they return – give second dose of adrenaline</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Anyone receiving adrenaline treatment must be taken to hospital.</a:t>
            </a:r>
          </a:p>
          <a:p>
            <a:pPr>
              <a:lnSpc>
                <a:spcPct val="107000"/>
              </a:lnSpc>
              <a:spcAft>
                <a:spcPts val="800"/>
              </a:spcAft>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Nunito Sans"/>
                <a:ea typeface="Trebuchet MS" panose="020B0603020202020204" pitchFamily="34" charset="0"/>
                <a:cs typeface="Trebuchet MS" panose="020B0603020202020204" pitchFamily="34" charset="0"/>
              </a:rPr>
              <a:t>There are several  types of adrenaline auto injectors available in the UK. All deliver ‘adrenaline’ (also referred to as ‘epinephrine’). All types are prescription only medicines, and need to be prescribed by an allergy specialist. The dose of adrenaline required is dependent on the age and weight of the person requiring the adrenaline auto injector device, and will be prescribed by the clinician. Each adrenaline auto injector device will differ in appearance and the availability of the dose/strength available in that particular brand.</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55</a:t>
            </a:fld>
            <a:endParaRPr lang="en-GB"/>
          </a:p>
        </p:txBody>
      </p:sp>
    </p:spTree>
    <p:extLst>
      <p:ext uri="{BB962C8B-B14F-4D97-AF65-F5344CB8AC3E}">
        <p14:creationId xmlns:p14="http://schemas.microsoft.com/office/powerpoint/2010/main" val="10404405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p>
          <a:p>
            <a:pPr>
              <a:lnSpc>
                <a:spcPct val="107000"/>
              </a:lnSpc>
              <a:spcAft>
                <a:spcPts val="800"/>
              </a:spcAft>
            </a:pPr>
            <a:endParaRPr lang="en-GB"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What is a heart attack?</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Chest pain sensation of pressure, tightness or squeezing in the centre of your chest and  in other parts of the body – it can feel as if the pain is travelling from your chest to your arms (usually the left arm is affected, but it can affect both arms), jaw, neck, back and tummy (abdomen)</a:t>
            </a:r>
          </a:p>
          <a:p>
            <a:pPr>
              <a:lnSpc>
                <a:spcPct val="107000"/>
              </a:lnSpc>
              <a:spcAft>
                <a:spcPts val="800"/>
              </a:spcAft>
              <a:buNone/>
            </a:pPr>
            <a:endParaRPr lang="en-GB"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Signs and symptoms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Feeling lightheaded or dizzy</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Sweating</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Shortness of breath</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Feeling sick (nausea) or being sick (vomiting)</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An overwhelming sense of anxiety (similar to having a panic attack)</a:t>
            </a:r>
          </a:p>
          <a:p>
            <a:pPr marL="342900" lvl="0" indent="-342900">
              <a:lnSpc>
                <a:spcPct val="107000"/>
              </a:lnSpc>
              <a:spcAft>
                <a:spcPts val="80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coughing or wheezing</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Although the chest pain is often severe, some people may only experience minor pain, similar to indigestion. In some cases, there may not be any chest pain at all, especially in women, older people, and people who have diabetes.</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It's the overall pattern of symptoms that helps to determine whether you are having a heart attack.</a:t>
            </a:r>
          </a:p>
          <a:p>
            <a:pPr>
              <a:buSzPct val="25000"/>
              <a:buNone/>
            </a:pPr>
            <a:endParaRPr lang="en-GB" dirty="0"/>
          </a:p>
          <a:p>
            <a:pPr>
              <a:lnSpc>
                <a:spcPct val="107000"/>
              </a:lnSpc>
              <a:spcAft>
                <a:spcPts val="800"/>
              </a:spcAft>
              <a:buNone/>
            </a:pPr>
            <a:r>
              <a:rPr lang="en-GB" sz="1000" b="1" dirty="0">
                <a:effectLst/>
                <a:latin typeface="Trebuchet MS" panose="020B0603020202020204" pitchFamily="34" charset="0"/>
                <a:ea typeface="Calibri" panose="020F0502020204030204" pitchFamily="34" charset="0"/>
                <a:cs typeface="Times New Roman" panose="02020603050405020304" pitchFamily="18" charset="0"/>
              </a:rPr>
              <a:t>Treatment and positioning</a:t>
            </a:r>
            <a:endParaRPr lang="en-GB" sz="10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If the casualty is still conscious, sit them up, supporting them from behind with their knees slightly bent (the ‘W’ position).</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Send for urgent medical help.</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Monitor them carefully and g</a:t>
            </a:r>
            <a:r>
              <a:rPr lang="en-GB" sz="1800" dirty="0">
                <a:effectLst/>
                <a:latin typeface="Trebuchet MS" panose="020B0603020202020204" pitchFamily="34" charset="0"/>
                <a:ea typeface="Calibri" panose="020F0502020204030204" pitchFamily="34" charset="0"/>
                <a:cs typeface="Times New Roman" panose="02020603050405020304" pitchFamily="18" charset="0"/>
              </a:rPr>
              <a:t>ive 300mg aspirin to adults who are showing signs and symptoms of a heart attack. Do not give if chest pain due to trauma. Do not give to under 16s, those with severe allergy to aspirin, those with known stomach problems, or those with severe asthma. It is shown that given early, survival rates are better and there are no increased side effects</a:t>
            </a:r>
          </a:p>
          <a:p>
            <a:pPr marL="342900" lvl="0" indent="-342900">
              <a:lnSpc>
                <a:spcPct val="117000"/>
              </a:lnSpc>
              <a:buFont typeface="Symbol" panose="05050102010706020507" pitchFamily="18" charset="2"/>
              <a:buChar char=""/>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If the casualty is known to have angina and has medication for it, they can be helped to use it as instructed on the prescription</a:t>
            </a:r>
            <a:r>
              <a:rPr lang="en-GB"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Constantly monitor their level of response, circulation and breathing until help arrives.</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If they lose consciousness, put them in the recovery position if still breathing normally.</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spcAft>
                <a:spcPts val="800"/>
              </a:spcAft>
              <a:buFont typeface="Symbol" panose="05050102010706020507" pitchFamily="18" charset="2"/>
              <a:buChar char=""/>
            </a:pPr>
            <a:r>
              <a:rPr lang="en-GB"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If breathing deteriorates, begin CPR </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0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7000"/>
              </a:lnSpc>
              <a:spcAft>
                <a:spcPts val="800"/>
              </a:spcAft>
              <a:buNone/>
            </a:pPr>
            <a:r>
              <a:rPr lang="en-GB" sz="10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If the casualty is thought to be having a heart attack, or has breathing difficulties or chest injuries, they should ideally be supported in the half sitting (‘W’) position.</a:t>
            </a:r>
            <a:endParaRPr lang="en-GB" sz="10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0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000" dirty="0">
                <a:effectLst/>
                <a:latin typeface="Trebuchet MS" panose="020B0603020202020204" pitchFamily="34" charset="0"/>
                <a:ea typeface="Calibri" panose="020F0502020204030204" pitchFamily="34" charset="0"/>
                <a:cs typeface="Times New Roman" panose="02020603050405020304" pitchFamily="18" charset="0"/>
              </a:rPr>
              <a:t>NEVER give aspirin to children.</a:t>
            </a:r>
            <a:endParaRPr lang="en-GB" dirty="0"/>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56</a:t>
            </a:fld>
            <a:endParaRPr lang="en-GB"/>
          </a:p>
        </p:txBody>
      </p:sp>
    </p:spTree>
    <p:extLst>
      <p:ext uri="{BB962C8B-B14F-4D97-AF65-F5344CB8AC3E}">
        <p14:creationId xmlns:p14="http://schemas.microsoft.com/office/powerpoint/2010/main" val="2703773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p>
          <a:p>
            <a:pPr>
              <a:lnSpc>
                <a:spcPct val="107000"/>
              </a:lnSpc>
              <a:spcAft>
                <a:spcPts val="800"/>
              </a:spcAft>
              <a:buNone/>
            </a:pPr>
            <a:endParaRPr lang="en-GB"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A stroke is a medical emergency when the blood supply to the brain is disrupted. The majority of strokes are caused by a clot in a blood vessel that blocks the flow of blood to part of the brain. Some strokes are the result of a ruptured blood vessel that causes bleeding into the brain.</a:t>
            </a:r>
          </a:p>
          <a:p>
            <a:pPr>
              <a:lnSpc>
                <a:spcPct val="107000"/>
              </a:lnSpc>
              <a:spcAft>
                <a:spcPts val="800"/>
              </a:spcAf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A transient ischaemic attack, or TIA, is sometimes called a mini-stroke. </a:t>
            </a:r>
            <a:r>
              <a:rPr lang="en-GB" sz="1800">
                <a:effectLst/>
                <a:latin typeface="Trebuchet MS" panose="020B0603020202020204" pitchFamily="34" charset="0"/>
                <a:ea typeface="Calibri" panose="020F0502020204030204" pitchFamily="34" charset="0"/>
                <a:cs typeface="Times New Roman" panose="02020603050405020304" pitchFamily="18" charset="0"/>
              </a:rPr>
              <a:t>It is similar to a full stroke but the symptoms last for a short while, improve and disappear</a:t>
            </a:r>
            <a:r>
              <a:rPr lang="en-GB" sz="1800" i="1">
                <a:effectLst/>
                <a:latin typeface="Trebuchet MS" panose="020B0603020202020204" pitchFamily="34" charset="0"/>
                <a:ea typeface="Calibri" panose="020F0502020204030204" pitchFamily="34" charset="0"/>
                <a:cs typeface="Times New Roman" panose="02020603050405020304" pitchFamily="18" charset="0"/>
              </a:rPr>
              <a:t>.</a:t>
            </a:r>
            <a:endParaRPr lang="en-GB" sz="180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Face </a:t>
            </a:r>
            <a:r>
              <a:rPr lang="en-GB" sz="1200" dirty="0">
                <a:effectLst/>
                <a:latin typeface="Arial" panose="020B0604020202020204" pitchFamily="34" charset="0"/>
                <a:ea typeface="Calibri" panose="020F0502020204030204" pitchFamily="34" charset="0"/>
                <a:cs typeface="Times New Roman" panose="02020603050405020304" pitchFamily="18" charset="0"/>
              </a:rPr>
              <a:t>‒</a:t>
            </a:r>
            <a:r>
              <a:rPr lang="en-GB" sz="1200" dirty="0">
                <a:effectLst/>
                <a:latin typeface="Trebuchet MS" panose="020B0603020202020204" pitchFamily="34" charset="0"/>
                <a:ea typeface="Calibri" panose="020F0502020204030204" pitchFamily="34" charset="0"/>
                <a:cs typeface="Times New Roman" panose="02020603050405020304" pitchFamily="18" charset="0"/>
              </a:rPr>
              <a:t> look at their face and ask them to smile. Are they only able to smile on one side of their mouth? If yes, this is not normal.</a:t>
            </a:r>
          </a:p>
          <a:p>
            <a:pPr marL="342900" lvl="0" indent="-342900">
              <a:lnSpc>
                <a:spcPct val="107000"/>
              </a:lnSpc>
              <a:spcAft>
                <a:spcPts val="800"/>
              </a:spcAft>
              <a:buFont typeface="Times New Roman" panose="02020603050405020304" pitchFamily="18" charset="0"/>
              <a:buChar char="●"/>
              <a:tabLst>
                <a:tab pos="457200" algn="l"/>
              </a:tabLs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Arms </a:t>
            </a:r>
            <a:r>
              <a:rPr lang="en-GB" sz="1200" dirty="0">
                <a:effectLst/>
                <a:latin typeface="Arial" panose="020B0604020202020204" pitchFamily="34" charset="0"/>
                <a:ea typeface="Calibri" panose="020F0502020204030204" pitchFamily="34" charset="0"/>
                <a:cs typeface="Times New Roman" panose="02020603050405020304" pitchFamily="18" charset="0"/>
              </a:rPr>
              <a:t>‒</a:t>
            </a:r>
            <a:r>
              <a:rPr lang="en-GB" sz="1200" dirty="0">
                <a:effectLst/>
                <a:latin typeface="Trebuchet MS" panose="020B0603020202020204" pitchFamily="34" charset="0"/>
                <a:ea typeface="Calibri" panose="020F0502020204030204" pitchFamily="34" charset="0"/>
                <a:cs typeface="Times New Roman" panose="02020603050405020304" pitchFamily="18" charset="0"/>
              </a:rPr>
              <a:t> ask them to raise both arms. Are they only able to lift one arm? If yes, this is not normal.</a:t>
            </a:r>
          </a:p>
          <a:p>
            <a:pPr marL="342900" lvl="0" indent="-342900">
              <a:lnSpc>
                <a:spcPct val="107000"/>
              </a:lnSpc>
              <a:spcAft>
                <a:spcPts val="800"/>
              </a:spcAft>
              <a:buFont typeface="Times New Roman" panose="02020603050405020304" pitchFamily="18" charset="0"/>
              <a:buChar char="●"/>
              <a:tabLst>
                <a:tab pos="457200" algn="l"/>
              </a:tabLs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Speech </a:t>
            </a:r>
            <a:r>
              <a:rPr lang="en-GB" sz="1200" dirty="0">
                <a:effectLst/>
                <a:latin typeface="Arial" panose="020B0604020202020204" pitchFamily="34" charset="0"/>
                <a:ea typeface="Calibri" panose="020F0502020204030204" pitchFamily="34" charset="0"/>
                <a:cs typeface="Times New Roman" panose="02020603050405020304" pitchFamily="18" charset="0"/>
              </a:rPr>
              <a:t>‒</a:t>
            </a:r>
            <a:r>
              <a:rPr lang="en-GB" sz="1200" dirty="0">
                <a:effectLst/>
                <a:latin typeface="Trebuchet MS" panose="020B0603020202020204" pitchFamily="34" charset="0"/>
                <a:ea typeface="Calibri" panose="020F0502020204030204" pitchFamily="34" charset="0"/>
                <a:cs typeface="Times New Roman" panose="02020603050405020304" pitchFamily="18" charset="0"/>
              </a:rPr>
              <a:t> ask them to speak. Are they struggling to speak clearly? If yes, this is not normal.</a:t>
            </a:r>
          </a:p>
          <a:p>
            <a:r>
              <a:rPr lang="en-GB" sz="1200" dirty="0">
                <a:effectLst/>
                <a:latin typeface="Trebuchet MS" panose="020B0603020202020204" pitchFamily="34" charset="0"/>
                <a:ea typeface="Calibri" panose="020F0502020204030204" pitchFamily="34" charset="0"/>
                <a:cs typeface="Times New Roman" panose="02020603050405020304" pitchFamily="18" charset="0"/>
              </a:rPr>
              <a:t>        Time </a:t>
            </a:r>
            <a:r>
              <a:rPr lang="en-GB" sz="1200" dirty="0">
                <a:effectLst/>
                <a:latin typeface="Arial" panose="020B0604020202020204" pitchFamily="34" charset="0"/>
                <a:ea typeface="Calibri" panose="020F0502020204030204" pitchFamily="34" charset="0"/>
              </a:rPr>
              <a:t>‒</a:t>
            </a:r>
            <a:r>
              <a:rPr lang="en-GB" sz="1200" dirty="0">
                <a:effectLst/>
                <a:latin typeface="Trebuchet MS" panose="020B0603020202020204" pitchFamily="34" charset="0"/>
                <a:ea typeface="Calibri" panose="020F0502020204030204" pitchFamily="34" charset="0"/>
                <a:cs typeface="Times New Roman" panose="02020603050405020304" pitchFamily="18" charset="0"/>
              </a:rPr>
              <a:t> if the answer to any of these three questions is yes, then it is time to call 999 or 112 for medical help and say you think the casualty is having a   stroke</a:t>
            </a:r>
            <a:endParaRPr lang="en-GB" dirty="0"/>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57</a:t>
            </a:fld>
            <a:endParaRPr lang="en-GB"/>
          </a:p>
        </p:txBody>
      </p:sp>
    </p:spTree>
    <p:extLst>
      <p:ext uri="{BB962C8B-B14F-4D97-AF65-F5344CB8AC3E}">
        <p14:creationId xmlns:p14="http://schemas.microsoft.com/office/powerpoint/2010/main" val="34165092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u="none" strike="noStrike" dirty="0">
                <a:effectLst/>
                <a:latin typeface="Trebuchet MS" panose="020B0603020202020204" pitchFamily="34" charset="0"/>
                <a:ea typeface="Trebuchet MS" panose="020B0603020202020204" pitchFamily="34" charset="0"/>
                <a:cs typeface="Trebuchet MS" panose="020B0603020202020204" pitchFamily="34" charset="0"/>
              </a:rPr>
              <a:t> </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Trebuchet MS" panose="020B0603020202020204" pitchFamily="34" charset="0"/>
                <a:ea typeface="Trebuchet MS" panose="020B0603020202020204" pitchFamily="34" charset="0"/>
                <a:cs typeface="Trebuchet MS" panose="020B0603020202020204" pitchFamily="34" charset="0"/>
              </a:rPr>
              <a:t>A seizure – or convulsion or fit – consists of involuntary contractions of many of the muscles in the body, due to a disturbance in the electrical activity of the brain. </a:t>
            </a:r>
            <a:r>
              <a:rPr lang="en-GB" sz="1800" dirty="0">
                <a:effectLst/>
                <a:latin typeface="Trebuchet MS" panose="020B0603020202020204" pitchFamily="34" charset="0"/>
                <a:ea typeface="Calibri" panose="020F0502020204030204" pitchFamily="34" charset="0"/>
                <a:cs typeface="Times New Roman" panose="02020603050405020304" pitchFamily="18" charset="0"/>
              </a:rPr>
              <a:t>The most common cause of seizures is epilepsy. Epilepsy is a chronic condition and patients often take medication to prevent or reduce seizures. Other causes include head injury, lack of oxygen to the brain, excess of alcohol or drugs, fever in young children.</a:t>
            </a:r>
          </a:p>
          <a:p>
            <a:pPr>
              <a:lnSpc>
                <a:spcPct val="107000"/>
              </a:lnSpc>
              <a:spcAft>
                <a:spcPts val="800"/>
              </a:spcAf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b="1" dirty="0">
                <a:effectLst/>
                <a:latin typeface="Trebuchet MS" panose="020B0603020202020204" pitchFamily="34" charset="0"/>
                <a:ea typeface="Calibri" panose="020F0502020204030204" pitchFamily="34" charset="0"/>
                <a:cs typeface="Times New Roman" panose="02020603050405020304" pitchFamily="18" charset="0"/>
              </a:rPr>
              <a:t>Symptoms and signs</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Sudden loss of responsiveness</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Patient becomes rigid and arches back</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Breathing may be noisy and become difficult, lips may show a grey-blue tinge – cyanosis</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Uncontrollable jerking and shaking, called a "fit" may lose bladder control</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Most seizures terminate within a few minutes</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After a seizure the patient may feel tired and fall into a deep sleep.</a:t>
            </a:r>
          </a:p>
          <a:p>
            <a:pPr>
              <a:lnSpc>
                <a:spcPct val="107000"/>
              </a:lnSpc>
              <a:spcAft>
                <a:spcPts val="800"/>
              </a:spcAf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Some people have a form of epilepsy known as absence seizures during which they appear distant  and unaware of their surroundings. You may notice slight or localised twitching or jerking of lips, eyelids, head or limbs.</a:t>
            </a:r>
          </a:p>
          <a:p>
            <a:pPr>
              <a:lnSpc>
                <a:spcPct val="107000"/>
              </a:lnSpc>
              <a:spcAft>
                <a:spcPts val="800"/>
              </a:spcAf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b="1" dirty="0">
                <a:effectLst/>
                <a:latin typeface="Trebuchet MS" panose="020B0603020202020204" pitchFamily="34" charset="0"/>
                <a:ea typeface="Calibri" panose="020F0502020204030204" pitchFamily="34" charset="0"/>
                <a:cs typeface="Times New Roman" panose="02020603050405020304" pitchFamily="18" charset="0"/>
              </a:rPr>
              <a:t>Treatment</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Make space around patient and move bystanders out of the way.</a:t>
            </a:r>
          </a:p>
          <a:p>
            <a:pPr marL="342900" lvl="0" indent="-342900">
              <a:lnSpc>
                <a:spcPct val="107000"/>
              </a:lnSpc>
              <a:buFont typeface="Symbol" panose="05050102010706020507" pitchFamily="18" charset="2"/>
              <a:buChar char=""/>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Remove any potentially dangerous items such as hot drinks or sharp objects</a:t>
            </a:r>
          </a:p>
          <a:p>
            <a:pPr marL="342900" lvl="0" indent="-342900">
              <a:lnSpc>
                <a:spcPct val="107000"/>
              </a:lnSpc>
              <a:buFont typeface="Symbol" panose="05050102010706020507" pitchFamily="18" charset="2"/>
              <a:buChar char=""/>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Note what time fit started</a:t>
            </a:r>
          </a:p>
          <a:p>
            <a:pPr marL="342900" lvl="0" indent="-342900">
              <a:lnSpc>
                <a:spcPct val="107000"/>
              </a:lnSpc>
              <a:buFont typeface="Symbol" panose="05050102010706020507" pitchFamily="18" charset="2"/>
              <a:buChar char=""/>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Do not move patient unless they are in immediate danger</a:t>
            </a:r>
          </a:p>
          <a:p>
            <a:pPr marL="342900" lvl="0" indent="-342900">
              <a:lnSpc>
                <a:spcPct val="107000"/>
              </a:lnSpc>
              <a:buFont typeface="Symbol" panose="05050102010706020507" pitchFamily="18" charset="2"/>
              <a:buChar char=""/>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When the fit has stopped, check airway and breathing and place into recovery position.</a:t>
            </a:r>
          </a:p>
          <a:p>
            <a:pPr marL="342900" lvl="0" indent="-342900">
              <a:lnSpc>
                <a:spcPct val="107000"/>
              </a:lnSpc>
              <a:spcAft>
                <a:spcPts val="800"/>
              </a:spcAft>
              <a:buFont typeface="Symbol" panose="05050102010706020507" pitchFamily="18" charset="2"/>
              <a:buChar char=""/>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Note how long seizure lasted.</a:t>
            </a:r>
          </a:p>
          <a:p>
            <a:pPr>
              <a:lnSpc>
                <a:spcPct val="107000"/>
              </a:lnSpc>
              <a:spcAft>
                <a:spcPts val="800"/>
              </a:spcAf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Call for emergency help if:</a:t>
            </a:r>
          </a:p>
          <a:p>
            <a:pPr marL="342900" lvl="0" indent="-342900">
              <a:lnSpc>
                <a:spcPct val="107000"/>
              </a:lnSpc>
              <a:buFont typeface="Symbol" panose="05050102010706020507" pitchFamily="18" charset="2"/>
              <a:buChar char=""/>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There are repeated seizures or if this is first seizure</a:t>
            </a:r>
          </a:p>
          <a:p>
            <a:pPr marL="342900" lvl="0" indent="-342900">
              <a:lnSpc>
                <a:spcPct val="107000"/>
              </a:lnSpc>
              <a:spcAft>
                <a:spcPts val="800"/>
              </a:spcAft>
              <a:buFont typeface="Symbol" panose="05050102010706020507" pitchFamily="18" charset="2"/>
              <a:buChar char=""/>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The seizure continues for more than 5 minutes</a:t>
            </a:r>
          </a:p>
          <a:p>
            <a:r>
              <a:rPr lang="en-GB" sz="1800" dirty="0">
                <a:effectLst/>
                <a:latin typeface="Trebuchet MS" panose="020B0603020202020204" pitchFamily="34" charset="0"/>
                <a:ea typeface="Calibri" panose="020F0502020204030204" pitchFamily="34" charset="0"/>
                <a:cs typeface="Times New Roman" panose="02020603050405020304" pitchFamily="18" charset="0"/>
              </a:rPr>
              <a:t>The patient is unresponsive for more than 10 minutes</a:t>
            </a:r>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58</a:t>
            </a:fld>
            <a:endParaRPr lang="en-GB"/>
          </a:p>
        </p:txBody>
      </p:sp>
    </p:spTree>
    <p:extLst>
      <p:ext uri="{BB962C8B-B14F-4D97-AF65-F5344CB8AC3E}">
        <p14:creationId xmlns:p14="http://schemas.microsoft.com/office/powerpoint/2010/main" val="40928752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Trainers notes</a:t>
            </a:r>
          </a:p>
          <a:p>
            <a:endParaRPr lang="en-GB" dirty="0"/>
          </a:p>
          <a:p>
            <a:r>
              <a:rPr lang="en-GB" dirty="0"/>
              <a:t>Epilepsy Society 3 c’s ca- </a:t>
            </a:r>
            <a:r>
              <a:rPr lang="en-GB" b="0" i="0" dirty="0">
                <a:solidFill>
                  <a:srgbClr val="FFFFFF"/>
                </a:solidFill>
                <a:effectLst/>
                <a:latin typeface="Roboto" panose="02000000000000000000" pitchFamily="2" charset="0"/>
              </a:rPr>
              <a:t>The charity’s new campaign gives people three simple but key instructions to remember in an emergency: “Calm, Cushion, Call” Cam</a:t>
            </a:r>
            <a:r>
              <a:rPr lang="en-GB" dirty="0"/>
              <a:t>paign </a:t>
            </a:r>
          </a:p>
        </p:txBody>
      </p:sp>
      <p:sp>
        <p:nvSpPr>
          <p:cNvPr id="4" name="Slide Number Placeholder 3"/>
          <p:cNvSpPr>
            <a:spLocks noGrp="1"/>
          </p:cNvSpPr>
          <p:nvPr>
            <p:ph type="sldNum" sz="quarter" idx="5"/>
          </p:nvPr>
        </p:nvSpPr>
        <p:spPr/>
        <p:txBody>
          <a:bodyPr/>
          <a:lstStyle/>
          <a:p>
            <a:fld id="{19EFD79D-5B7C-4157-97DC-C77368FF08BD}" type="slidenum">
              <a:rPr lang="en-GB" smtClean="0"/>
              <a:t>59</a:t>
            </a:fld>
            <a:endParaRPr lang="en-GB"/>
          </a:p>
        </p:txBody>
      </p:sp>
    </p:spTree>
    <p:extLst>
      <p:ext uri="{BB962C8B-B14F-4D97-AF65-F5344CB8AC3E}">
        <p14:creationId xmlns:p14="http://schemas.microsoft.com/office/powerpoint/2010/main" val="39262528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solidFill>
                <a:srgbClr val="FF0000"/>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Diabetes – this is a chronic (long-term) condition in which the body fails to produce sufficient insulin, which is a hormone that controls blood sugar level. This can result in higher than normal blood sugar (hyperglycaemia) or lower than normal blood sugar (hypoglycaemia or hypo).</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60</a:t>
            </a:fld>
            <a:endParaRPr lang="en-GB"/>
          </a:p>
        </p:txBody>
      </p:sp>
    </p:spTree>
    <p:extLst>
      <p:ext uri="{BB962C8B-B14F-4D97-AF65-F5344CB8AC3E}">
        <p14:creationId xmlns:p14="http://schemas.microsoft.com/office/powerpoint/2010/main" val="39463335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t>Hypoglycaemia</a:t>
            </a:r>
            <a:r>
              <a:rPr lang="en-GB" sz="1200" dirty="0">
                <a:effectLst/>
                <a:latin typeface="Trebuchet MS" panose="020B0603020202020204" pitchFamily="34" charset="0"/>
                <a:ea typeface="Calibri" panose="020F0502020204030204" pitchFamily="34" charset="0"/>
                <a:cs typeface="Times New Roman" panose="02020603050405020304" pitchFamily="18" charset="0"/>
              </a:rPr>
              <a:t> is the emergency. If a patient with diabetes is unwell giving them sugar will rapidly restore blood sugar, and is unlikely to do harm in hyperglycaemia. The need is to act urgently rather than trying to decide.</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Signs and Symptoms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457200" algn="l"/>
              </a:tabLs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 history of diabetes – some people may recognise a “Hypo” coming</a:t>
            </a:r>
          </a:p>
          <a:p>
            <a:pPr marL="342900" lvl="0" indent="-342900">
              <a:lnSpc>
                <a:spcPct val="107000"/>
              </a:lnSpc>
              <a:buFont typeface="Times New Roman" panose="02020603050405020304" pitchFamily="18" charset="0"/>
              <a:buChar char="●"/>
              <a:tabLst>
                <a:tab pos="457200" algn="l"/>
              </a:tabLs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Weakness, fainting, hunger</a:t>
            </a:r>
          </a:p>
          <a:p>
            <a:pPr marL="342900" lvl="0" indent="-342900">
              <a:lnSpc>
                <a:spcPct val="107000"/>
              </a:lnSpc>
              <a:buFont typeface="Times New Roman" panose="02020603050405020304" pitchFamily="18" charset="0"/>
              <a:buChar char="●"/>
              <a:tabLst>
                <a:tab pos="457200" algn="l"/>
              </a:tabLs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Confusion, being irrational</a:t>
            </a:r>
          </a:p>
          <a:p>
            <a:pPr marL="342900" lvl="0" indent="-342900">
              <a:lnSpc>
                <a:spcPct val="107000"/>
              </a:lnSpc>
              <a:buFont typeface="Times New Roman" panose="02020603050405020304" pitchFamily="18" charset="0"/>
              <a:buChar char="●"/>
              <a:tabLst>
                <a:tab pos="457200" algn="l"/>
              </a:tabLs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Sweaty with clammy skin</a:t>
            </a:r>
          </a:p>
          <a:p>
            <a:pPr marL="342900" lvl="0" indent="-342900">
              <a:lnSpc>
                <a:spcPct val="107000"/>
              </a:lnSpc>
              <a:buFont typeface="Times New Roman" panose="02020603050405020304" pitchFamily="18" charset="0"/>
              <a:buChar char="●"/>
              <a:tabLst>
                <a:tab pos="457200" algn="l"/>
              </a:tabLs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Rapid pulse</a:t>
            </a:r>
          </a:p>
          <a:p>
            <a:pPr marL="342900" lvl="0" indent="-342900">
              <a:lnSpc>
                <a:spcPct val="107000"/>
              </a:lnSpc>
              <a:buFont typeface="Times New Roman" panose="02020603050405020304" pitchFamily="18" charset="0"/>
              <a:buChar char="●"/>
              <a:tabLst>
                <a:tab pos="457200" algn="l"/>
              </a:tabLs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Decreasing level of responsiveness</a:t>
            </a:r>
          </a:p>
          <a:p>
            <a:pPr marL="342900" lvl="0" indent="-342900">
              <a:lnSpc>
                <a:spcPct val="107000"/>
              </a:lnSpc>
              <a:spcAft>
                <a:spcPts val="800"/>
              </a:spcAft>
              <a:buFont typeface="Times New Roman" panose="02020603050405020304" pitchFamily="18" charset="0"/>
              <a:buChar char="●"/>
              <a:tabLst>
                <a:tab pos="457200" algn="l"/>
              </a:tabLs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Evidence of medical warning device – or carrying glucose gel or sweets</a:t>
            </a:r>
          </a:p>
          <a:p>
            <a:pPr>
              <a:lnSpc>
                <a:spcPct val="107000"/>
              </a:lnSpc>
              <a:spcAft>
                <a:spcPts val="800"/>
              </a:spcAft>
              <a:buNone/>
            </a:pPr>
            <a:endParaRPr lang="en-GB"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Treatment</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       Give sugar.</a:t>
            </a:r>
          </a:p>
          <a:p>
            <a:pPr marL="342900" lvl="0" indent="-342900">
              <a:lnSpc>
                <a:spcPct val="107000"/>
              </a:lnSpc>
              <a:buFont typeface="Times New Roman" panose="02020603050405020304" pitchFamily="18" charset="0"/>
              <a:buChar char="●"/>
              <a:tabLst>
                <a:tab pos="457200" algn="l"/>
              </a:tabLs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Patient may have their own emergency supplies (think about a healthcare plan) </a:t>
            </a:r>
          </a:p>
          <a:p>
            <a:pPr marL="342900" lvl="0" indent="-342900">
              <a:lnSpc>
                <a:spcPct val="107000"/>
              </a:lnSpc>
              <a:buFont typeface="Times New Roman" panose="02020603050405020304" pitchFamily="18" charset="0"/>
              <a:buChar char="●"/>
              <a:tabLst>
                <a:tab pos="457200" algn="l"/>
              </a:tabLs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If not give – 15-20g glucose – 150ml of non-diet fizzy drink, 3 jelly babies, 3 sugar lumps.</a:t>
            </a:r>
          </a:p>
          <a:p>
            <a:pPr marL="342900" lvl="0" indent="-342900">
              <a:lnSpc>
                <a:spcPct val="107000"/>
              </a:lnSpc>
              <a:buFont typeface="Times New Roman" panose="02020603050405020304" pitchFamily="18" charset="0"/>
              <a:buChar char="●"/>
              <a:tabLst>
                <a:tab pos="457200" algn="l"/>
              </a:tabLs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If the casualty feels better –help them to check their own blood sugar</a:t>
            </a:r>
          </a:p>
          <a:p>
            <a:pPr marL="342900" lvl="0" indent="-342900">
              <a:lnSpc>
                <a:spcPct val="107000"/>
              </a:lnSpc>
              <a:buFont typeface="Times New Roman" panose="02020603050405020304" pitchFamily="18" charset="0"/>
              <a:buChar char="●"/>
              <a:tabLst>
                <a:tab pos="457200" algn="l"/>
              </a:tabLs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If not improving –call for medical help.</a:t>
            </a:r>
          </a:p>
          <a:p>
            <a:pPr marL="342900" lvl="0" indent="-342900">
              <a:lnSpc>
                <a:spcPct val="107000"/>
              </a:lnSpc>
              <a:spcAft>
                <a:spcPts val="800"/>
              </a:spcAft>
              <a:buFont typeface="Times New Roman" panose="02020603050405020304" pitchFamily="18" charset="0"/>
              <a:buChar char="●"/>
              <a:tabLst>
                <a:tab pos="457200" algn="l"/>
              </a:tabLs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If unresponsive – put into recovery position and monitor.</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61</a:t>
            </a:fld>
            <a:endParaRPr lang="en-GB"/>
          </a:p>
        </p:txBody>
      </p:sp>
    </p:spTree>
    <p:extLst>
      <p:ext uri="{BB962C8B-B14F-4D97-AF65-F5344CB8AC3E}">
        <p14:creationId xmlns:p14="http://schemas.microsoft.com/office/powerpoint/2010/main" val="405218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dirty="0"/>
              <a:t>This </a:t>
            </a:r>
            <a:r>
              <a:rPr lang="en-GB" sz="1200" b="0" i="1" u="sng" dirty="0">
                <a:effectLst/>
                <a:latin typeface="Nunito Sans"/>
                <a:ea typeface="Calibri" panose="020F0502020204030204" pitchFamily="34" charset="0"/>
                <a:cs typeface="Times New Roman" panose="02020603050405020304" pitchFamily="18" charset="0"/>
              </a:rPr>
              <a:t>must</a:t>
            </a:r>
            <a:r>
              <a:rPr lang="en-GB" sz="1200" b="0" i="1" dirty="0">
                <a:effectLst/>
                <a:latin typeface="Nunito Sans"/>
                <a:ea typeface="Calibri" panose="020F0502020204030204" pitchFamily="34" charset="0"/>
                <a:cs typeface="Times New Roman" panose="02020603050405020304" pitchFamily="18" charset="0"/>
              </a:rPr>
              <a:t> be demonstrated practically by the participants (although those who are not able to do this may instruct others in doing the skill), and with a combination of trainer delivered, video and practical teaching methods to aid with learning. </a:t>
            </a:r>
            <a:endParaRPr lang="en-GB" dirty="0"/>
          </a:p>
          <a:p>
            <a:pPr>
              <a:buSzPct val="25000"/>
              <a:buNone/>
            </a:pPr>
            <a:endParaRPr lang="en-GB" dirty="0"/>
          </a:p>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Trebuchet MS" panose="020B0603020202020204" pitchFamily="34" charset="0"/>
                <a:cs typeface="Trebuchet MS" panose="020B0603020202020204" pitchFamily="34" charset="0"/>
              </a:rPr>
              <a:t>1. Arrival at an incident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i="1" dirty="0">
                <a:effectLst/>
                <a:latin typeface="Trebuchet MS" panose="020B0603020202020204" pitchFamily="34" charset="0"/>
                <a:ea typeface="Trebuchet MS" panose="020B0603020202020204" pitchFamily="34" charset="0"/>
                <a:cs typeface="Trebuchet MS" panose="020B0603020202020204" pitchFamily="34" charset="0"/>
              </a:rPr>
              <a:t>Assess the situation quickly and calmly:</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Safety: Are you or they in any danger? Is it safe for you to go up to them?</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Scene: What caused the accident or situation? How many casualties are there?</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Situation: What are the environmental factors involved? Ages of casualties? Are the injuries life threatening?</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0" indent="0">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200" b="1" dirty="0">
                <a:effectLst/>
                <a:latin typeface="Trebuchet MS" panose="020B0603020202020204" pitchFamily="34" charset="0"/>
                <a:ea typeface="Trebuchet MS" panose="020B0603020202020204" pitchFamily="34" charset="0"/>
                <a:cs typeface="Trebuchet MS" panose="020B0603020202020204" pitchFamily="34" charset="0"/>
              </a:rPr>
              <a:t>2. Protect yourself and them from any further danger:</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Always protect yourself first -  never put yourself at risk</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Only move them to safety if leaving them would cause them more harm</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If you can’t make an area safe, call 999 for emergency help</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Trebuchet MS" panose="020B0603020202020204" pitchFamily="34" charset="0"/>
                <a:cs typeface="Trebuchet MS" panose="020B0603020202020204" pitchFamily="34" charset="0"/>
              </a:rPr>
              <a:t>3. Prevent infection between you and them</a:t>
            </a:r>
            <a:r>
              <a:rPr lang="en-GB" sz="1200" dirty="0">
                <a:effectLst/>
                <a:latin typeface="Trebuchet MS" panose="020B0603020202020204" pitchFamily="34" charset="0"/>
                <a:ea typeface="Trebuchet MS" panose="020B0603020202020204" pitchFamily="34" charset="0"/>
                <a:cs typeface="Trebuchet MS" panose="020B0603020202020204" pitchFamily="34" charset="0"/>
              </a:rPr>
              <a:t>: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Wash your hands or use alcohol gel</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Wear disposable gloves or use the casualty’s hand to hold a wound if necessary </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rgbClr val="FF0000"/>
                </a:solidFill>
                <a:effectLst/>
                <a:latin typeface="Arial" panose="020B0604020202020204" pitchFamily="34" charset="0"/>
                <a:ea typeface="Arial" panose="020B0604020202020204" pitchFamily="34" charset="0"/>
                <a:cs typeface="Arial" panose="020B0604020202020204" pitchFamily="34" charset="0"/>
              </a:rPr>
              <a:t>Don currently appropriate PPE – gloves, apron, mask and goggles or </a:t>
            </a:r>
            <a:r>
              <a:rPr lang="en-GB" sz="1200" dirty="0">
                <a:effectLst/>
                <a:latin typeface="Arial" panose="020B0604020202020204" pitchFamily="34" charset="0"/>
                <a:ea typeface="Arial" panose="020B0604020202020204" pitchFamily="34" charset="0"/>
                <a:cs typeface="Arial" panose="020B0604020202020204" pitchFamily="34" charset="0"/>
              </a:rPr>
              <a:t>visor.</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Trebuchet MS" panose="020B0603020202020204" pitchFamily="34" charset="0"/>
                <a:cs typeface="Trebuchet MS" panose="020B0603020202020204" pitchFamily="34" charset="0"/>
              </a:rPr>
              <a:t>4. Comfort and reassure:</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Stay calm and take charge of the situation</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Introduce yourself to them to help gain their trust</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Explain what’s happening and why using appropriate language to the age of the person. </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Say what you’re going to do before you do it -</a:t>
            </a:r>
            <a:r>
              <a:rPr lang="en-GB" sz="1200" dirty="0">
                <a:effectLst/>
                <a:latin typeface="Arial" panose="020B0604020202020204" pitchFamily="34" charset="0"/>
                <a:ea typeface="Arial" panose="020B0604020202020204" pitchFamily="34" charset="0"/>
                <a:cs typeface="Arial" panose="020B0604020202020204" pitchFamily="34" charset="0"/>
              </a:rPr>
              <a:t> Ask them if this is ok and wait for a response if they’re able to.</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Trebuchet MS" panose="020B0603020202020204" pitchFamily="34" charset="0"/>
                <a:cs typeface="Trebuchet MS" panose="020B0603020202020204" pitchFamily="34" charset="0"/>
              </a:rPr>
              <a:t>5. Arrange for the right kind of care:</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Call 999 for an ambulance if you think it’s serious</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Take or send them to hospital if it’s a serious condition but is unlikely to get worse</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Suggest they see their doctor if they’re concerned about a less serious condition</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Advise them to go home to rest, but to seek help if they feel worse as long as someone else will be at home with them. </a:t>
            </a:r>
            <a:r>
              <a:rPr lang="en-GB" sz="1200" dirty="0">
                <a:effectLst/>
                <a:latin typeface="Arial" panose="020B0604020202020204" pitchFamily="34" charset="0"/>
                <a:ea typeface="Arial" panose="020B0604020202020204" pitchFamily="34" charset="0"/>
                <a:cs typeface="Arial" panose="020B0604020202020204" pitchFamily="34" charset="0"/>
              </a:rPr>
              <a:t>If this is a head injury, concerns for a concussion especially if they live alone, advise that they will need to find someone to stay with them </a:t>
            </a: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Stay with them until you can leave them in the right care</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Inform parents/carers of what has happened</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Trebuchet MS" panose="020B0603020202020204" pitchFamily="34" charset="0"/>
                <a:cs typeface="Trebuchet MS" panose="020B0603020202020204" pitchFamily="34" charset="0"/>
              </a:rPr>
              <a:t>6. Record keeping:</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Complete reports to include:</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Details of the incident</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Location</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Date and time of incident</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Who was involved</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What was done</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Who was notified </a:t>
            </a:r>
            <a:endParaRPr lang="en-GB" sz="1200" dirty="0">
              <a:effectLst/>
              <a:latin typeface="Arial" panose="020B0604020202020204" pitchFamily="34" charset="0"/>
              <a:ea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7</a:t>
            </a:fld>
            <a:endParaRPr lang="en-GB"/>
          </a:p>
        </p:txBody>
      </p:sp>
    </p:spTree>
    <p:extLst>
      <p:ext uri="{BB962C8B-B14F-4D97-AF65-F5344CB8AC3E}">
        <p14:creationId xmlns:p14="http://schemas.microsoft.com/office/powerpoint/2010/main" val="1131749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p>
          <a:p>
            <a:pPr>
              <a:lnSpc>
                <a:spcPct val="107000"/>
              </a:lnSpc>
              <a:spcAft>
                <a:spcPts val="800"/>
              </a:spcAft>
              <a:buNone/>
            </a:pPr>
            <a:endParaRPr lang="en-GB"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Sepsis (also known as blood poisoning) is the immune system’s overreaction to an infection or injury. Normally our immune system fights infection – but sometimes, for reasons we don’t yet understand, it attacks our body’s own organs and tissues. If not treated immediately</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Signs and symptoms (Children)</a:t>
            </a:r>
          </a:p>
          <a:p>
            <a:pPr marL="342900" lvl="0" indent="-342900">
              <a:lnSpc>
                <a:spcPct val="107000"/>
              </a:lnSpc>
              <a:buFont typeface="Times New Roman" panose="02020603050405020304" pitchFamily="18" charset="0"/>
              <a:buChar char="●"/>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Breathing very fast</a:t>
            </a:r>
          </a:p>
          <a:p>
            <a:pPr marL="342900" lvl="0" indent="-342900">
              <a:lnSpc>
                <a:spcPct val="107000"/>
              </a:lnSpc>
              <a:buFont typeface="Times New Roman" panose="02020603050405020304" pitchFamily="18" charset="0"/>
              <a:buChar char="●"/>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Has a ‘fit’ or convulsion</a:t>
            </a:r>
          </a:p>
          <a:p>
            <a:pPr marL="342900" lvl="0" indent="-342900">
              <a:lnSpc>
                <a:spcPct val="107000"/>
              </a:lnSpc>
              <a:buFont typeface="Times New Roman" panose="02020603050405020304" pitchFamily="18" charset="0"/>
              <a:buChar char="●"/>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Looks mottled, bluish or pale</a:t>
            </a:r>
          </a:p>
          <a:p>
            <a:pPr marL="342900" lvl="0" indent="-342900">
              <a:lnSpc>
                <a:spcPct val="107000"/>
              </a:lnSpc>
              <a:buFont typeface="Times New Roman" panose="02020603050405020304" pitchFamily="18" charset="0"/>
              <a:buChar char="●"/>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Has a rash that does not fade when you press it</a:t>
            </a:r>
          </a:p>
          <a:p>
            <a:pPr marL="342900" lvl="0" indent="-342900">
              <a:lnSpc>
                <a:spcPct val="107000"/>
              </a:lnSpc>
              <a:buFont typeface="Times New Roman" panose="02020603050405020304" pitchFamily="18" charset="0"/>
              <a:buChar char="●"/>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Is very lethargic or difficult to wake</a:t>
            </a:r>
          </a:p>
          <a:p>
            <a:pPr marL="342900" lvl="0" indent="-342900">
              <a:lnSpc>
                <a:spcPct val="107000"/>
              </a:lnSpc>
              <a:buFont typeface="Times New Roman" panose="02020603050405020304" pitchFamily="18" charset="0"/>
              <a:buChar char="●"/>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Feels abnormally cold to touch</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They may not have all these symptoms.</a:t>
            </a:r>
          </a:p>
          <a:p>
            <a:pPr marL="342900" lvl="0" indent="-342900">
              <a:lnSpc>
                <a:spcPct val="107000"/>
              </a:lnSpc>
              <a:spcAft>
                <a:spcPts val="800"/>
              </a:spcAft>
              <a:buFont typeface="Times New Roman" panose="02020603050405020304" pitchFamily="18" charset="0"/>
              <a:buChar char="●"/>
              <a:tabLst>
                <a:tab pos="457200" algn="l"/>
              </a:tabLst>
            </a:pP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Times New Roman" panose="02020603050405020304" pitchFamily="18" charset="0"/>
              <a:buNone/>
              <a:tabLst>
                <a:tab pos="457200" algn="l"/>
              </a:tabLst>
              <a:defRPr/>
            </a:pPr>
            <a:r>
              <a:rPr lang="en-GB" sz="1800" b="1" dirty="0">
                <a:effectLst/>
                <a:latin typeface="Trebuchet MS" panose="020B0603020202020204" pitchFamily="34" charset="0"/>
                <a:ea typeface="Calibri" panose="020F0502020204030204" pitchFamily="34" charset="0"/>
                <a:cs typeface="Times New Roman" panose="02020603050405020304" pitchFamily="18" charset="0"/>
              </a:rPr>
              <a:t>Signs and symptoms (Adult)</a:t>
            </a:r>
          </a:p>
          <a:p>
            <a:pPr marL="0" lvl="0" indent="0">
              <a:lnSpc>
                <a:spcPct val="107000"/>
              </a:lnSpc>
              <a:spcAft>
                <a:spcPts val="800"/>
              </a:spcAft>
              <a:buFont typeface="Times New Roman" panose="02020603050405020304" pitchFamily="18" charset="0"/>
              <a:buNone/>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Slurred speech of confusion</a:t>
            </a:r>
          </a:p>
          <a:p>
            <a:pPr marL="0" lvl="0" indent="0">
              <a:lnSpc>
                <a:spcPct val="107000"/>
              </a:lnSpc>
              <a:spcAft>
                <a:spcPts val="800"/>
              </a:spcAft>
              <a:buFont typeface="Times New Roman" panose="02020603050405020304" pitchFamily="18" charset="0"/>
              <a:buNone/>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Extreme shivering or muscle pain</a:t>
            </a:r>
          </a:p>
          <a:p>
            <a:pPr marL="0" lvl="0" indent="0">
              <a:lnSpc>
                <a:spcPct val="107000"/>
              </a:lnSpc>
              <a:spcAft>
                <a:spcPts val="800"/>
              </a:spcAft>
              <a:buFont typeface="Times New Roman" panose="02020603050405020304" pitchFamily="18" charset="0"/>
              <a:buNone/>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Passing no urine (in a day)</a:t>
            </a:r>
          </a:p>
          <a:p>
            <a:pPr marL="0" lvl="0" indent="0">
              <a:lnSpc>
                <a:spcPct val="107000"/>
              </a:lnSpc>
              <a:spcAft>
                <a:spcPts val="800"/>
              </a:spcAft>
              <a:buFont typeface="Times New Roman" panose="02020603050405020304" pitchFamily="18" charset="0"/>
              <a:buNone/>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Severe breathlessness</a:t>
            </a:r>
          </a:p>
          <a:p>
            <a:pPr marL="0" lvl="0" indent="0">
              <a:lnSpc>
                <a:spcPct val="107000"/>
              </a:lnSpc>
              <a:spcAft>
                <a:spcPts val="800"/>
              </a:spcAft>
              <a:buFont typeface="Times New Roman" panose="02020603050405020304" pitchFamily="18" charset="0"/>
              <a:buNone/>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It feels like you’re going to due</a:t>
            </a:r>
          </a:p>
          <a:p>
            <a:pPr marL="0" lvl="0" indent="0">
              <a:lnSpc>
                <a:spcPct val="107000"/>
              </a:lnSpc>
              <a:spcAft>
                <a:spcPts val="800"/>
              </a:spcAft>
              <a:buFont typeface="Times New Roman" panose="02020603050405020304" pitchFamily="18" charset="0"/>
              <a:buNone/>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Skin mottled or discoloured</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Sometimes symptoms can be vague and can be like other conditions, including flu or chest infection.</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Image: The Sepsis Trust</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62</a:t>
            </a:fld>
            <a:endParaRPr lang="en-GB"/>
          </a:p>
        </p:txBody>
      </p:sp>
    </p:spTree>
    <p:extLst>
      <p:ext uri="{BB962C8B-B14F-4D97-AF65-F5344CB8AC3E}">
        <p14:creationId xmlns:p14="http://schemas.microsoft.com/office/powerpoint/2010/main" val="6948756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p>
          <a:p>
            <a:pPr>
              <a:lnSpc>
                <a:spcPct val="107000"/>
              </a:lnSpc>
              <a:spcAft>
                <a:spcPts val="800"/>
              </a:spcAft>
              <a:buNone/>
            </a:pPr>
            <a:endParaRPr lang="en-GB"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Meningitis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solidFill>
                <a:srgbClr val="000000"/>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Although it is not a common condition, you should be aware of meningitis.</a:t>
            </a:r>
          </a:p>
          <a:p>
            <a:pPr>
              <a:lnSpc>
                <a:spcPct val="107000"/>
              </a:lnSpc>
              <a:spcAft>
                <a:spcPts val="800"/>
              </a:spcAft>
              <a:buNone/>
            </a:pPr>
            <a:endParaRPr lang="en-GB" sz="12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algn="l">
              <a:buNone/>
            </a:pPr>
            <a:r>
              <a:rPr lang="en-GB" sz="1800" b="0" i="0" dirty="0">
                <a:solidFill>
                  <a:srgbClr val="212B32"/>
                </a:solidFill>
                <a:effectLst/>
                <a:latin typeface="Frutiger W01"/>
              </a:rPr>
              <a:t>Meningitis is an infection of the protective membranes that surround the brain and spinal cord (meninges).</a:t>
            </a:r>
          </a:p>
          <a:p>
            <a:pPr algn="l">
              <a:buNone/>
            </a:pPr>
            <a:endParaRPr lang="en-GB" sz="1800" b="0" i="0" dirty="0">
              <a:solidFill>
                <a:srgbClr val="212B32"/>
              </a:solidFill>
              <a:effectLst/>
              <a:latin typeface="Frutiger W01"/>
            </a:endParaRPr>
          </a:p>
          <a:p>
            <a:pPr algn="l">
              <a:buNone/>
            </a:pPr>
            <a:r>
              <a:rPr lang="en-GB" sz="1800" b="0" i="0" dirty="0">
                <a:solidFill>
                  <a:srgbClr val="212B32"/>
                </a:solidFill>
                <a:effectLst/>
                <a:latin typeface="Frutiger W01"/>
              </a:rPr>
              <a:t>It can affect anyone, but is most common in babies, young children, teenagers and young adults.</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7000"/>
              </a:lnSpc>
              <a:spcAft>
                <a:spcPts val="800"/>
              </a:spcAft>
              <a:buNone/>
            </a:pPr>
            <a:endParaRPr lang="en-GB"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7000"/>
              </a:lnSpc>
              <a:spcAft>
                <a:spcPts val="800"/>
              </a:spcAft>
              <a:buNone/>
            </a:pPr>
            <a:r>
              <a:rPr lang="en-GB"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Signs and symptoms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200" dirty="0">
                <a:solidFill>
                  <a:srgbClr val="000000"/>
                </a:solidFill>
                <a:effectLst/>
                <a:latin typeface="Nunito Sans"/>
                <a:ea typeface="Calibri" panose="020F0502020204030204" pitchFamily="34" charset="0"/>
                <a:cs typeface="Times New Roman" panose="02020603050405020304" pitchFamily="18" charset="0"/>
              </a:rPr>
              <a:t>raised body temperature</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200" dirty="0">
                <a:solidFill>
                  <a:srgbClr val="000000"/>
                </a:solidFill>
                <a:effectLst/>
                <a:latin typeface="Nunito Sans"/>
                <a:ea typeface="Calibri" panose="020F0502020204030204" pitchFamily="34" charset="0"/>
                <a:cs typeface="Times New Roman" panose="02020603050405020304" pitchFamily="18" charset="0"/>
              </a:rPr>
              <a:t>vomiting</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200" dirty="0">
                <a:solidFill>
                  <a:srgbClr val="000000"/>
                </a:solidFill>
                <a:effectLst/>
                <a:latin typeface="Nunito Sans"/>
                <a:ea typeface="Calibri" panose="020F0502020204030204" pitchFamily="34" charset="0"/>
                <a:cs typeface="Times New Roman" panose="02020603050405020304" pitchFamily="18" charset="0"/>
              </a:rPr>
              <a:t>feeling very unwell</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200" dirty="0">
                <a:solidFill>
                  <a:srgbClr val="000000"/>
                </a:solidFill>
                <a:effectLst/>
                <a:latin typeface="Nunito Sans"/>
                <a:ea typeface="Calibri" panose="020F0502020204030204" pitchFamily="34" charset="0"/>
                <a:cs typeface="Times New Roman" panose="02020603050405020304" pitchFamily="18" charset="0"/>
              </a:rPr>
              <a:t>severe headache</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200" dirty="0">
                <a:solidFill>
                  <a:srgbClr val="000000"/>
                </a:solidFill>
                <a:effectLst/>
                <a:latin typeface="Nunito Sans"/>
                <a:ea typeface="Calibri" panose="020F0502020204030204" pitchFamily="34" charset="0"/>
                <a:cs typeface="Times New Roman" panose="02020603050405020304" pitchFamily="18" charset="0"/>
              </a:rPr>
              <a:t>photophobia (dislike of light)</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200" dirty="0">
                <a:solidFill>
                  <a:srgbClr val="000000"/>
                </a:solidFill>
                <a:effectLst/>
                <a:latin typeface="Nunito Sans"/>
                <a:ea typeface="Calibri" panose="020F0502020204030204" pitchFamily="34" charset="0"/>
                <a:cs typeface="Times New Roman" panose="02020603050405020304" pitchFamily="18" charset="0"/>
              </a:rPr>
              <a:t>stiff or rigid neck</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200" dirty="0">
                <a:solidFill>
                  <a:srgbClr val="000000"/>
                </a:solidFill>
                <a:effectLst/>
                <a:latin typeface="Nunito Sans"/>
                <a:ea typeface="Calibri" panose="020F0502020204030204" pitchFamily="34" charset="0"/>
                <a:cs typeface="Times New Roman" panose="02020603050405020304" pitchFamily="18" charset="0"/>
              </a:rPr>
              <a:t>a lowering level of consciousness if untreated</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spcAft>
                <a:spcPts val="800"/>
              </a:spcAft>
              <a:buFont typeface="Symbol" panose="05050102010706020507" pitchFamily="18" charset="2"/>
              <a:buChar char=""/>
            </a:pPr>
            <a:r>
              <a:rPr lang="en-GB" sz="1200" dirty="0">
                <a:solidFill>
                  <a:srgbClr val="000000"/>
                </a:solidFill>
                <a:effectLst/>
                <a:latin typeface="Nunito Sans"/>
                <a:ea typeface="Calibri" panose="020F0502020204030204" pitchFamily="34" charset="0"/>
                <a:cs typeface="Times New Roman" panose="02020603050405020304" pitchFamily="18" charset="0"/>
              </a:rPr>
              <a:t>rash of small purple spots or bruises (when pressed against a glass they do not disappear). This is a late sign and may not even appear.</a:t>
            </a:r>
          </a:p>
          <a:p>
            <a:pPr marL="474980" indent="-179705">
              <a:lnSpc>
                <a:spcPct val="117000"/>
              </a:lnSpc>
              <a:spcAft>
                <a:spcPts val="800"/>
              </a:spcAft>
            </a:pPr>
            <a:endParaRPr lang="en-GB"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a:buNone/>
            </a:pPr>
            <a:r>
              <a:rPr lang="en-GB"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If you have any suspicion that someone might have meningitis, seek urgent medical advice.</a:t>
            </a:r>
            <a:endParaRPr lang="en-GB" dirty="0"/>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63</a:t>
            </a:fld>
            <a:endParaRPr lang="en-GB"/>
          </a:p>
        </p:txBody>
      </p:sp>
    </p:spTree>
    <p:extLst>
      <p:ext uri="{BB962C8B-B14F-4D97-AF65-F5344CB8AC3E}">
        <p14:creationId xmlns:p14="http://schemas.microsoft.com/office/powerpoint/2010/main" val="38454957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Allow time for any questions on the topics covered</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64</a:t>
            </a:fld>
            <a:endParaRPr lang="en-GB"/>
          </a:p>
        </p:txBody>
      </p:sp>
    </p:spTree>
    <p:extLst>
      <p:ext uri="{BB962C8B-B14F-4D97-AF65-F5344CB8AC3E}">
        <p14:creationId xmlns:p14="http://schemas.microsoft.com/office/powerpoint/2010/main" val="704041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endParaRPr lang="en-GB" sz="1200" b="0" i="1" u="none" strike="noStrike" kern="1200" cap="none" dirty="0">
              <a:solidFill>
                <a:schemeClr val="dk1"/>
              </a:solidFill>
              <a:effectLst/>
              <a:latin typeface="Calibri"/>
              <a:ea typeface="Calibri"/>
              <a:cs typeface="Calibri"/>
              <a:sym typeface="Calibri"/>
            </a:endParaRPr>
          </a:p>
          <a:p>
            <a:pPr rtl="0" fontAlgn="base">
              <a:buNone/>
            </a:pPr>
            <a:r>
              <a:rPr lang="en-GB" sz="1200" b="1" i="1" u="none" strike="noStrike" kern="1200" cap="none" dirty="0">
                <a:solidFill>
                  <a:schemeClr val="dk1"/>
                </a:solidFill>
                <a:effectLst/>
                <a:latin typeface="Calibri"/>
                <a:ea typeface="Calibri"/>
                <a:cs typeface="Calibri"/>
                <a:sym typeface="Calibri"/>
              </a:rPr>
              <a:t>Back to the first question –</a:t>
            </a:r>
          </a:p>
          <a:p>
            <a:pPr rtl="0" fontAlgn="base">
              <a:buNone/>
            </a:pPr>
            <a:r>
              <a:rPr lang="en-US" sz="1200" b="1" i="0" u="none" strike="noStrike" kern="1200" cap="none" dirty="0">
                <a:solidFill>
                  <a:schemeClr val="dk1"/>
                </a:solidFill>
                <a:effectLst/>
                <a:latin typeface="Calibri"/>
                <a:ea typeface="Calibri"/>
                <a:cs typeface="Calibri"/>
                <a:sym typeface="Calibri"/>
              </a:rPr>
              <a:t>​</a:t>
            </a:r>
          </a:p>
          <a:p>
            <a:pPr rtl="0" fontAlgn="base">
              <a:buNone/>
            </a:pPr>
            <a:r>
              <a:rPr lang="en-US" sz="1200" b="1" i="0" u="none" strike="noStrike" kern="1200" cap="none" dirty="0">
                <a:solidFill>
                  <a:schemeClr val="dk1"/>
                </a:solidFill>
                <a:effectLst/>
                <a:latin typeface="Calibri"/>
                <a:ea typeface="Calibri"/>
                <a:cs typeface="Calibri"/>
                <a:sym typeface="Calibri"/>
              </a:rPr>
              <a:t>​</a:t>
            </a:r>
          </a:p>
          <a:p>
            <a:pPr rtl="0" fontAlgn="base">
              <a:buNone/>
            </a:pPr>
            <a:r>
              <a:rPr lang="en-GB" sz="1200" b="1" i="1" u="none" strike="noStrike" kern="1200" cap="none" dirty="0">
                <a:solidFill>
                  <a:schemeClr val="dk1"/>
                </a:solidFill>
                <a:effectLst/>
                <a:latin typeface="Calibri"/>
                <a:ea typeface="Calibri"/>
                <a:cs typeface="Calibri"/>
                <a:sym typeface="Calibri"/>
              </a:rPr>
              <a:t>This is a good way to test what people have learnt throughout the  course and their confidence levels now. </a:t>
            </a:r>
            <a:endParaRPr lang="en-US" sz="1200" b="1" i="0" u="none" strike="noStrike" kern="1200" cap="none" dirty="0">
              <a:solidFill>
                <a:schemeClr val="dk1"/>
              </a:solidFill>
              <a:effectLst/>
              <a:latin typeface="Calibri"/>
              <a:ea typeface="Calibri"/>
              <a:cs typeface="Calibri"/>
              <a:sym typeface="Calibri"/>
            </a:endParaRPr>
          </a:p>
          <a:p>
            <a:pPr>
              <a:buSzPct val="25000"/>
              <a:buNone/>
            </a:pPr>
            <a:endParaRPr lang="en-GB" sz="1200" b="0" i="0" u="none" strike="noStrike" kern="1200" cap="none" dirty="0">
              <a:solidFill>
                <a:schemeClr val="dk1"/>
              </a:solidFill>
              <a:effectLst/>
              <a:latin typeface="Calibri"/>
              <a:cs typeface="Calibri"/>
              <a:sym typeface="Calibri"/>
            </a:endParaRPr>
          </a:p>
          <a:p>
            <a:pPr>
              <a:buSzPct val="25000"/>
              <a:buNone/>
            </a:pPr>
            <a:r>
              <a:rPr lang="en-GB" sz="1200" b="0" i="1" u="none" strike="noStrike" kern="1200" cap="none" dirty="0">
                <a:solidFill>
                  <a:schemeClr val="dk1"/>
                </a:solidFill>
                <a:effectLst/>
                <a:latin typeface="Calibri"/>
                <a:cs typeface="Calibri"/>
                <a:sym typeface="Calibri"/>
              </a:rPr>
              <a:t>You can use the scale for a few questions – such knowledge confidence or skill confidence</a:t>
            </a: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65</a:t>
            </a:fld>
            <a:endParaRPr lang="en-GB"/>
          </a:p>
        </p:txBody>
      </p:sp>
    </p:spTree>
    <p:extLst>
      <p:ext uri="{BB962C8B-B14F-4D97-AF65-F5344CB8AC3E}">
        <p14:creationId xmlns:p14="http://schemas.microsoft.com/office/powerpoint/2010/main" val="26942037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sz="1800" b="1" i="0" u="none" strike="noStrike" kern="1200" cap="none" dirty="0">
                <a:solidFill>
                  <a:schemeClr val="dk1"/>
                </a:solidFill>
                <a:effectLst/>
                <a:latin typeface="Calibri"/>
                <a:ea typeface="Calibri" panose="020F0502020204030204" pitchFamily="34" charset="0"/>
                <a:cs typeface="Calibri"/>
                <a:sym typeface="Calibri"/>
              </a:rPr>
              <a:t>Summary / Reflection </a:t>
            </a:r>
            <a:endParaRPr lang="en-GB" sz="1800" b="1" u="sng"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GB" sz="1800" b="1" u="sng"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800" b="1" u="none" dirty="0">
                <a:effectLst/>
                <a:latin typeface="Trebuchet MS" panose="020B0603020202020204" pitchFamily="34" charset="0"/>
                <a:ea typeface="Calibri" panose="020F0502020204030204" pitchFamily="34" charset="0"/>
                <a:cs typeface="Times New Roman" panose="02020603050405020304" pitchFamily="18" charset="0"/>
              </a:rPr>
              <a:t>Ask participants if they think we met the session outcomes and for them to feedback </a:t>
            </a:r>
            <a:r>
              <a:rPr lang="en-GB" sz="1800" b="1" dirty="0">
                <a:effectLst/>
                <a:latin typeface="Segoe UI" panose="020B0502040204020203" pitchFamily="34" charset="0"/>
              </a:rPr>
              <a:t>what in particular they have learnt today or will take away from this section of the course.</a:t>
            </a:r>
            <a:endParaRPr lang="en-GB" sz="1800" b="1" dirty="0">
              <a:effectLst/>
              <a:latin typeface="Arial" panose="020B0604020202020204" pitchFamily="34" charset="0"/>
            </a:endParaRPr>
          </a:p>
          <a:p>
            <a:pPr algn="l" fontAlgn="base">
              <a:buNone/>
            </a:pPr>
            <a:endParaRPr lang="en-GB" sz="1800" b="1" i="0" u="none" dirty="0">
              <a:effectLst/>
              <a:latin typeface="Trebuchet MS" panose="020B0603020202020204" pitchFamily="34" charset="0"/>
              <a:ea typeface="Times New Roman" panose="02020603050405020304" pitchFamily="18" charset="0"/>
            </a:endParaRPr>
          </a:p>
          <a:p>
            <a:pPr algn="l" fontAlgn="base">
              <a:buNone/>
            </a:pPr>
            <a:endParaRPr lang="en-GB" sz="1800" b="1" i="1" u="sng" dirty="0">
              <a:effectLst/>
              <a:latin typeface="Trebuchet MS" panose="020B0603020202020204" pitchFamily="34" charset="0"/>
              <a:ea typeface="Times New Roman" panose="02020603050405020304" pitchFamily="18" charset="0"/>
            </a:endParaRPr>
          </a:p>
          <a:p>
            <a:pPr algn="l" fontAlgn="base">
              <a:buNone/>
            </a:pPr>
            <a:r>
              <a:rPr lang="en-GB" sz="1800" b="1" i="1" u="sng" dirty="0">
                <a:effectLst/>
                <a:latin typeface="Trebuchet MS" panose="020B0603020202020204" pitchFamily="34" charset="0"/>
                <a:ea typeface="Times New Roman" panose="02020603050405020304" pitchFamily="18" charset="0"/>
              </a:rPr>
              <a:t>Trainers notes:</a:t>
            </a:r>
          </a:p>
          <a:p>
            <a:pPr algn="l" fontAlgn="base">
              <a:buNone/>
            </a:pPr>
            <a:endParaRPr lang="en-GB" sz="1800" i="1" dirty="0">
              <a:effectLst/>
              <a:latin typeface="Trebuchet MS" panose="020B0603020202020204" pitchFamily="34" charset="0"/>
              <a:ea typeface="Times New Roman" panose="02020603050405020304" pitchFamily="18" charset="0"/>
            </a:endParaRPr>
          </a:p>
          <a:p>
            <a:pPr algn="l" fontAlgn="base">
              <a:buNone/>
            </a:pPr>
            <a:r>
              <a:rPr lang="en-GB" sz="1800" i="1" dirty="0">
                <a:effectLst/>
                <a:latin typeface="Trebuchet MS" panose="020B0603020202020204" pitchFamily="34" charset="0"/>
                <a:ea typeface="Times New Roman" panose="02020603050405020304" pitchFamily="18" charset="0"/>
              </a:rPr>
              <a:t>Were these learning outcomes met?</a:t>
            </a:r>
          </a:p>
          <a:p>
            <a:pPr algn="l" fontAlgn="base">
              <a:buNone/>
            </a:pPr>
            <a:endParaRPr lang="en-GB" sz="1800" i="1" dirty="0">
              <a:effectLst/>
              <a:latin typeface="Trebuchet MS" panose="020B0603020202020204" pitchFamily="34" charset="0"/>
              <a:ea typeface="Times New Roman" panose="02020603050405020304" pitchFamily="18" charset="0"/>
            </a:endParaRPr>
          </a:p>
          <a:p>
            <a:pPr algn="l">
              <a:lnSpc>
                <a:spcPct val="107000"/>
              </a:lnSpc>
              <a:spcAft>
                <a:spcPts val="800"/>
              </a:spcAft>
              <a:buNone/>
            </a:pPr>
            <a:r>
              <a:rPr lang="en-GB" sz="1800" b="1" i="1" dirty="0">
                <a:effectLst/>
                <a:latin typeface="Trebuchet MS" panose="020B0603020202020204" pitchFamily="34" charset="0"/>
                <a:cs typeface="Times New Roman" panose="02020603050405020304" pitchFamily="18" charset="0"/>
              </a:rPr>
              <a:t>Outcomes</a:t>
            </a:r>
          </a:p>
          <a:p>
            <a:pPr algn="l" fontAlgn="base">
              <a:lnSpc>
                <a:spcPct val="150000"/>
              </a:lnSpc>
              <a:buNone/>
            </a:pPr>
            <a:r>
              <a:rPr lang="en-GB" sz="1800" i="1" dirty="0">
                <a:effectLst/>
                <a:latin typeface="Trebuchet MS" panose="020B0603020202020204" pitchFamily="34" charset="0"/>
                <a:ea typeface="Times New Roman" panose="02020603050405020304" pitchFamily="18" charset="0"/>
              </a:rPr>
              <a:t>Understand the symptoms and signs that mean you need to seek professional medical advice and know how to provide immediate First Aid treatment in particular helping patient to use their own emergency medication for: </a:t>
            </a:r>
          </a:p>
          <a:p>
            <a:pPr marL="342900" lvl="0" indent="-342900" algn="l" fontAlgn="base">
              <a:lnSpc>
                <a:spcPct val="150000"/>
              </a:lnSpc>
              <a:buFont typeface="+mj-lt"/>
              <a:buAutoNum type="alphaLcParenR"/>
            </a:pPr>
            <a:r>
              <a:rPr lang="en-GB" sz="1800" i="1" dirty="0">
                <a:effectLst/>
                <a:latin typeface="Trebuchet MS" panose="020B0603020202020204" pitchFamily="34" charset="0"/>
                <a:ea typeface="Times New Roman" panose="02020603050405020304" pitchFamily="18" charset="0"/>
              </a:rPr>
              <a:t>Asthma </a:t>
            </a:r>
          </a:p>
          <a:p>
            <a:pPr marL="342900" lvl="0" indent="-342900" algn="l" fontAlgn="base">
              <a:lnSpc>
                <a:spcPct val="150000"/>
              </a:lnSpc>
              <a:buFont typeface="+mj-lt"/>
              <a:buAutoNum type="alphaLcParenR"/>
            </a:pPr>
            <a:r>
              <a:rPr lang="en-GB" sz="1800" i="1" dirty="0">
                <a:effectLst/>
                <a:latin typeface="Trebuchet MS" panose="020B0603020202020204" pitchFamily="34" charset="0"/>
                <a:ea typeface="Times New Roman" panose="02020603050405020304" pitchFamily="18" charset="0"/>
              </a:rPr>
              <a:t>Anaphylaxis *</a:t>
            </a:r>
          </a:p>
          <a:p>
            <a:pPr marL="342900" lvl="0" indent="-342900" algn="l" fontAlgn="base">
              <a:lnSpc>
                <a:spcPct val="150000"/>
              </a:lnSpc>
              <a:buFont typeface="+mj-lt"/>
              <a:buAutoNum type="alphaLcParenR"/>
            </a:pPr>
            <a:r>
              <a:rPr lang="en-GB" sz="1800" i="1" dirty="0">
                <a:effectLst/>
                <a:latin typeface="Trebuchet MS" panose="020B0603020202020204" pitchFamily="34" charset="0"/>
                <a:ea typeface="Times New Roman" panose="02020603050405020304" pitchFamily="18" charset="0"/>
              </a:rPr>
              <a:t>Heart attack </a:t>
            </a:r>
          </a:p>
          <a:p>
            <a:pPr marL="342900" lvl="0" indent="-342900" algn="l" fontAlgn="base">
              <a:lnSpc>
                <a:spcPct val="150000"/>
              </a:lnSpc>
              <a:buFont typeface="+mj-lt"/>
              <a:buAutoNum type="alphaLcParenR"/>
            </a:pPr>
            <a:r>
              <a:rPr lang="en-GB" sz="1800" i="1" dirty="0">
                <a:effectLst/>
                <a:latin typeface="Trebuchet MS" panose="020B0603020202020204" pitchFamily="34" charset="0"/>
                <a:ea typeface="Times New Roman" panose="02020603050405020304" pitchFamily="18" charset="0"/>
              </a:rPr>
              <a:t>Stroke </a:t>
            </a:r>
          </a:p>
          <a:p>
            <a:pPr marL="342900" lvl="0" indent="-342900" algn="l" fontAlgn="base">
              <a:lnSpc>
                <a:spcPct val="150000"/>
              </a:lnSpc>
              <a:buFont typeface="+mj-lt"/>
              <a:buAutoNum type="alphaLcParenR"/>
            </a:pPr>
            <a:r>
              <a:rPr lang="en-GB" sz="1800" i="1" dirty="0">
                <a:effectLst/>
                <a:latin typeface="Trebuchet MS" panose="020B0603020202020204" pitchFamily="34" charset="0"/>
                <a:ea typeface="Times New Roman" panose="02020603050405020304" pitchFamily="18" charset="0"/>
              </a:rPr>
              <a:t>Seizures </a:t>
            </a:r>
          </a:p>
          <a:p>
            <a:pPr marL="342900" lvl="0" indent="-342900" algn="l" fontAlgn="base">
              <a:lnSpc>
                <a:spcPct val="150000"/>
              </a:lnSpc>
              <a:buFont typeface="+mj-lt"/>
              <a:buAutoNum type="alphaLcParenR"/>
            </a:pPr>
            <a:r>
              <a:rPr lang="en-GB" sz="1800" i="1" dirty="0">
                <a:effectLst/>
                <a:latin typeface="Trebuchet MS" panose="020B0603020202020204" pitchFamily="34" charset="0"/>
                <a:ea typeface="Times New Roman" panose="02020603050405020304" pitchFamily="18" charset="0"/>
              </a:rPr>
              <a:t>Diabetes </a:t>
            </a:r>
          </a:p>
          <a:p>
            <a:pPr marL="342900" lvl="0" indent="-342900" algn="l" fontAlgn="base">
              <a:lnSpc>
                <a:spcPct val="150000"/>
              </a:lnSpc>
              <a:buFont typeface="+mj-lt"/>
              <a:buAutoNum type="alphaLcParenR"/>
            </a:pPr>
            <a:r>
              <a:rPr lang="en-GB" sz="1800" i="1" dirty="0">
                <a:effectLst/>
                <a:latin typeface="Trebuchet MS" panose="020B0603020202020204" pitchFamily="34" charset="0"/>
                <a:ea typeface="Times New Roman" panose="02020603050405020304" pitchFamily="18" charset="0"/>
              </a:rPr>
              <a:t>Sepsis/Meningitis </a:t>
            </a:r>
            <a:endParaRPr lang="en-GB" sz="1800" i="1" dirty="0">
              <a:effectLst/>
              <a:latin typeface="Times New Roman" panose="02020603050405020304" pitchFamily="18" charset="0"/>
              <a:ea typeface="Times New Roman" panose="02020603050405020304" pitchFamily="18" charset="0"/>
            </a:endParaRPr>
          </a:p>
          <a:p>
            <a:pPr algn="l" fontAlgn="base">
              <a:buNone/>
            </a:pPr>
            <a:endParaRPr lang="en-GB" sz="1800" i="1" dirty="0">
              <a:effectLst/>
              <a:latin typeface="Trebuchet MS" panose="020B0603020202020204" pitchFamily="34" charset="0"/>
              <a:ea typeface="Times New Roman" panose="02020603050405020304" pitchFamily="18" charset="0"/>
            </a:endParaRPr>
          </a:p>
          <a:p>
            <a:pPr>
              <a:lnSpc>
                <a:spcPct val="107000"/>
              </a:lnSpc>
              <a:spcAft>
                <a:spcPts val="800"/>
              </a:spcAft>
              <a:buNone/>
            </a:pPr>
            <a:r>
              <a:rPr lang="en-GB" sz="1800" b="1" dirty="0">
                <a:effectLst/>
                <a:latin typeface="Trebuchet MS" panose="020B0603020202020204" pitchFamily="34" charset="0"/>
                <a:ea typeface="Calibri" panose="020F0502020204030204" pitchFamily="34" charset="0"/>
                <a:cs typeface="Times New Roman" panose="02020603050405020304" pitchFamily="18" charset="0"/>
              </a:rPr>
              <a:t>Unless otherwise stated (as identified by * or **) items can be delivered in a theoretical way, using trainer delivered or video content.</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8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b="1" dirty="0">
                <a:effectLst/>
                <a:latin typeface="Trebuchet MS" panose="020B0603020202020204" pitchFamily="34" charset="0"/>
                <a:ea typeface="Calibri" panose="020F0502020204030204" pitchFamily="34" charset="0"/>
                <a:cs typeface="Times New Roman" panose="02020603050405020304" pitchFamily="18" charset="0"/>
              </a:rPr>
              <a:t>Items identified with * can be delivered in either theory or practical methods, recognising that a variety of factors may make this not possible, where </a:t>
            </a:r>
            <a:r>
              <a:rPr lang="en-GB" sz="1800" b="1" dirty="0" err="1">
                <a:effectLst/>
                <a:latin typeface="Trebuchet MS" panose="020B0603020202020204" pitchFamily="34" charset="0"/>
                <a:ea typeface="Calibri" panose="020F0502020204030204" pitchFamily="34" charset="0"/>
                <a:cs typeface="Times New Roman" panose="02020603050405020304" pitchFamily="18" charset="0"/>
              </a:rPr>
              <a:t>possbile</a:t>
            </a:r>
            <a:r>
              <a:rPr lang="en-GB" sz="1800" b="1" dirty="0">
                <a:effectLst/>
                <a:latin typeface="Trebuchet MS" panose="020B0603020202020204" pitchFamily="34" charset="0"/>
                <a:ea typeface="Calibri" panose="020F0502020204030204" pitchFamily="34" charset="0"/>
                <a:cs typeface="Times New Roman" panose="02020603050405020304" pitchFamily="18" charset="0"/>
              </a:rPr>
              <a:t> practical activities would be encouraged.</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l" fontAlgn="base">
              <a:buFont typeface="+mj-lt"/>
              <a:buAutoNum type="alphaLcParenR"/>
            </a:pPr>
            <a:endParaRPr lang="en-GB" sz="1800" i="1"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66</a:t>
            </a:fld>
            <a:endParaRPr lang="en-GB"/>
          </a:p>
        </p:txBody>
      </p:sp>
    </p:spTree>
    <p:extLst>
      <p:ext uri="{BB962C8B-B14F-4D97-AF65-F5344CB8AC3E}">
        <p14:creationId xmlns:p14="http://schemas.microsoft.com/office/powerpoint/2010/main" val="1017879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This</a:t>
            </a:r>
            <a:r>
              <a:rPr lang="en-GB" sz="1200" dirty="0">
                <a:effectLst/>
                <a:latin typeface="Trebuchet MS" panose="020B0603020202020204" pitchFamily="34" charset="0"/>
                <a:ea typeface="Calibri" panose="020F0502020204030204" pitchFamily="34" charset="0"/>
                <a:cs typeface="Times New Roman" panose="02020603050405020304" pitchFamily="18" charset="0"/>
              </a:rPr>
              <a:t> </a:t>
            </a:r>
            <a:r>
              <a:rPr lang="en-GB" sz="1200" b="0" i="1" u="sng" dirty="0">
                <a:effectLst/>
                <a:latin typeface="Nunito Sans"/>
                <a:ea typeface="Calibri" panose="020F0502020204030204" pitchFamily="34" charset="0"/>
                <a:cs typeface="Times New Roman" panose="02020603050405020304" pitchFamily="18" charset="0"/>
              </a:rPr>
              <a:t>must</a:t>
            </a:r>
            <a:r>
              <a:rPr lang="en-GB" sz="1200" b="0" i="1" dirty="0">
                <a:effectLst/>
                <a:latin typeface="Nunito Sans"/>
                <a:ea typeface="Calibri" panose="020F0502020204030204" pitchFamily="34" charset="0"/>
                <a:cs typeface="Times New Roman" panose="02020603050405020304" pitchFamily="18" charset="0"/>
              </a:rPr>
              <a:t> be demonstrated practically by the participants (although those who are not able to do this may instruct others in doing the skill), and with a combination of trainer delivered, video and practical teaching methods to aid with learning. </a:t>
            </a:r>
          </a:p>
          <a:p>
            <a:pPr>
              <a:lnSpc>
                <a:spcPct val="107000"/>
              </a:lnSpc>
              <a:spcAft>
                <a:spcPts val="800"/>
              </a:spcAft>
              <a:buNone/>
            </a:pPr>
            <a:endParaRPr lang="en-GB" sz="1200" b="0" i="1" dirty="0">
              <a:effectLst/>
              <a:latin typeface="Nunito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i="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Link to St Johns ambulance Primary Survey video</a:t>
            </a:r>
            <a:r>
              <a:rPr lang="en-GB" sz="1200" b="1" i="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a:t>
            </a:r>
            <a:r>
              <a:rPr lang="en-GB" sz="1200" i="0" u="none" dirty="0">
                <a:effectLst/>
                <a:latin typeface="Trebuchet MS" panose="020B0603020202020204" pitchFamily="34" charset="0"/>
                <a:ea typeface="Calibri" panose="020F0502020204030204" pitchFamily="34" charset="0"/>
                <a:cs typeface="Times New Roman" panose="02020603050405020304" pitchFamily="18" charset="0"/>
              </a:rPr>
              <a:t>- </a:t>
            </a:r>
            <a:r>
              <a:rPr lang="en-GB" sz="1200" i="0" u="sng" dirty="0">
                <a:effectLst/>
                <a:latin typeface="Trebuchet MS" panose="020B0603020202020204" pitchFamily="34" charset="0"/>
                <a:ea typeface="Calibri" panose="020F0502020204030204" pitchFamily="34" charset="0"/>
                <a:cs typeface="Times New Roman" panose="02020603050405020304" pitchFamily="18" charset="0"/>
              </a:rPr>
              <a:t>https://www.youtube.com/watch?v=ea1RJUOiNfQ&amp;feature=youtu.be </a:t>
            </a:r>
            <a:br>
              <a:rPr lang="en-GB" sz="1200" i="0" u="sng" dirty="0">
                <a:effectLst/>
                <a:latin typeface="Trebuchet MS" panose="020B0603020202020204" pitchFamily="34" charset="0"/>
                <a:ea typeface="Calibri" panose="020F0502020204030204" pitchFamily="34" charset="0"/>
                <a:cs typeface="Times New Roman" panose="02020603050405020304" pitchFamily="18" charset="0"/>
              </a:rPr>
            </a:br>
            <a:r>
              <a:rPr lang="en-GB" sz="1200" b="0" i="0" dirty="0">
                <a:solidFill>
                  <a:schemeClr val="tx1"/>
                </a:solidFill>
              </a:rPr>
              <a:t>use this video if you have internet connection to support practical. </a:t>
            </a:r>
            <a:endParaRPr lang="en-GB" sz="1200" i="0"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Danger</a:t>
            </a:r>
            <a:r>
              <a:rPr lang="en-GB" sz="1200" dirty="0">
                <a:effectLst/>
                <a:latin typeface="Trebuchet MS" panose="020B0603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If someone needs help, before you go up to them check – is it safe?</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Look and listen for danger to you or to them.  If there is danger, make it safe first.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Do not move the casualty unless they are in danger.</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Trebuchet MS" panose="020B0603020202020204" pitchFamily="34" charset="0"/>
                <a:cs typeface="Trebuchet MS" panose="020B0603020202020204" pitchFamily="34" charset="0"/>
              </a:rPr>
              <a:t>Response</a:t>
            </a:r>
            <a:r>
              <a:rPr lang="en-GB" sz="1200" dirty="0">
                <a:effectLst/>
                <a:latin typeface="Trebuchet MS" panose="020B0603020202020204" pitchFamily="34" charset="0"/>
                <a:ea typeface="Trebuchet MS" panose="020B0603020202020204" pitchFamily="34" charset="0"/>
                <a:cs typeface="Trebuchet MS" panose="020B0603020202020204" pitchFamily="34" charset="0"/>
              </a:rPr>
              <a:t>:</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Trebuchet MS" panose="020B0603020202020204" pitchFamily="34" charset="0"/>
                <a:ea typeface="Trebuchet MS" panose="020B0603020202020204" pitchFamily="34" charset="0"/>
                <a:cs typeface="Trebuchet MS" panose="020B0603020202020204" pitchFamily="34" charset="0"/>
              </a:rPr>
              <a:t>Ask a direct question and wait for a response: </a:t>
            </a:r>
            <a:r>
              <a:rPr lang="en-GB" sz="1200" dirty="0">
                <a:effectLst/>
                <a:latin typeface="Trebuchet MS" panose="020B0603020202020204" pitchFamily="34" charset="0"/>
                <a:ea typeface="Trebuchet MS" panose="020B0603020202020204" pitchFamily="34" charset="0"/>
                <a:cs typeface="Trebuchet MS" panose="020B0603020202020204" pitchFamily="34" charset="0"/>
              </a:rPr>
              <a:t>‘Are you alright?’ or: ‘Open your eyes for me please!’</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If they don’t respond, gently shake their shoulders, or with a child (aged 1-puberty) - tap their shoulder.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If they still don’t respond, then presume they’re unresponsive and move on to assessing airways.  Someone who is unresponsive should always take priority so you should treat them first and as quickly as possible.</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Airways</a:t>
            </a:r>
            <a:r>
              <a:rPr lang="en-GB" sz="1200" dirty="0">
                <a:effectLst/>
                <a:latin typeface="Trebuchet MS" panose="020B0603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200" b="1" dirty="0">
                <a:effectLst/>
                <a:latin typeface="Trebuchet MS" panose="020B0603020202020204" pitchFamily="34" charset="0"/>
                <a:ea typeface="Trebuchet MS" panose="020B0603020202020204" pitchFamily="34" charset="0"/>
                <a:cs typeface="Trebuchet MS" panose="020B0603020202020204" pitchFamily="34" charset="0"/>
              </a:rPr>
              <a:t>CHECK is their airway open and clear?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If their airway is open and clear, move on to assess breathing. </a:t>
            </a:r>
            <a:r>
              <a:rPr lang="en-GB" sz="1200" b="1" dirty="0">
                <a:effectLst/>
                <a:latin typeface="Trebuchet MS" panose="020B0603020202020204" pitchFamily="34" charset="0"/>
                <a:ea typeface="Trebuchet MS" panose="020B0603020202020204" pitchFamily="34" charset="0"/>
                <a:cs typeface="Trebuchet MS" panose="020B0603020202020204" pitchFamily="34" charset="0"/>
              </a:rPr>
              <a:t>If airway appears blocked assess for the following  - are they responsive or unresponsive?</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Trebuchet MS" panose="020B0603020202020204" pitchFamily="34" charset="0"/>
                <a:cs typeface="Trebuchet MS" panose="020B0603020202020204" pitchFamily="34" charset="0"/>
              </a:rPr>
              <a:t>Unresponsive casualty:</a:t>
            </a:r>
            <a:r>
              <a:rPr lang="en-GB" sz="1200" dirty="0">
                <a:effectLst/>
                <a:latin typeface="Trebuchet MS" panose="020B0603020202020204" pitchFamily="34" charset="0"/>
                <a:ea typeface="Trebuchet MS" panose="020B0603020202020204" pitchFamily="34" charset="0"/>
                <a:cs typeface="Trebuchet MS" panose="020B0603020202020204" pitchFamily="34" charset="0"/>
              </a:rPr>
              <a:t> If they’re unresponsive, tilt their head and lift their chin to open their airway.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*Current advice within Covid-19 pandemic is to place a towel or item of clothing or facemask/covering over patient’s nose and mouth to prevent droplet spread whilst assessing*</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Only move to </a:t>
            </a:r>
            <a:r>
              <a:rPr lang="en-GB" sz="1200" b="1" dirty="0">
                <a:effectLst/>
                <a:latin typeface="Trebuchet MS" panose="020B0603020202020204" pitchFamily="34" charset="0"/>
                <a:ea typeface="Trebuchet MS" panose="020B0603020202020204" pitchFamily="34" charset="0"/>
                <a:cs typeface="Trebuchet MS" panose="020B0603020202020204" pitchFamily="34" charset="0"/>
              </a:rPr>
              <a:t>Breathing</a:t>
            </a:r>
            <a:r>
              <a:rPr lang="en-GB" sz="1200" dirty="0">
                <a:effectLst/>
                <a:latin typeface="Trebuchet MS" panose="020B0603020202020204" pitchFamily="34" charset="0"/>
                <a:ea typeface="Trebuchet MS" panose="020B0603020202020204" pitchFamily="34" charset="0"/>
                <a:cs typeface="Trebuchet MS" panose="020B0603020202020204" pitchFamily="34" charset="0"/>
              </a:rPr>
              <a:t> – once their airway is open and clear.</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Trebuchet MS" panose="020B0603020202020204" pitchFamily="34" charset="0"/>
                <a:cs typeface="Trebuchet MS" panose="020B0603020202020204" pitchFamily="34" charset="0"/>
              </a:rPr>
              <a:t>Breathing</a:t>
            </a:r>
            <a:r>
              <a:rPr lang="en-GB" sz="1200" dirty="0">
                <a:effectLst/>
                <a:latin typeface="Trebuchet MS" panose="020B0603020202020204" pitchFamily="34" charset="0"/>
                <a:ea typeface="Trebuchet MS" panose="020B0603020202020204" pitchFamily="34" charset="0"/>
                <a:cs typeface="Trebuchet MS" panose="020B0603020202020204" pitchFamily="34" charset="0"/>
              </a:rPr>
              <a:t>:</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Are they breathing normally? Look, listen and feel to check their breathing- do this for no more than 10 seconds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*Current advice during Covid-19 pandemic is to assess breathing at arm’s length rather than putting rescuer’s face close to patient’s face.*</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If they are breathing normally, place them in the recovery position </a:t>
            </a:r>
          </a:p>
          <a:p>
            <a:pPr marL="342900" lvl="0" indent="-342900" fontAlgn="base">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If breathing is not normal, immediately start CPR.</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If they’re unresponsive and not breathing – this is a cardiac arrest. call 999/112 for an ambulance, or get someone else to call if possible, and start CPR. </a:t>
            </a:r>
          </a:p>
          <a:p>
            <a:pPr marL="342900" lvl="0" indent="-342900" fontAlgn="base">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 short period of seizure like movements can occur at the start of a cardiac arrest. Assess the casualty after the seizure has stopped. If unresponsive with abnormal breathing – start CPR</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i="1" dirty="0">
                <a:effectLst/>
                <a:latin typeface="Trebuchet MS" panose="020B0603020202020204" pitchFamily="34" charset="0"/>
                <a:ea typeface="Trebuchet MS" panose="020B0603020202020204" pitchFamily="34" charset="0"/>
                <a:cs typeface="Trebuchet MS" panose="020B0603020202020204" pitchFamily="34" charset="0"/>
              </a:rPr>
              <a:t>NB ‘Agonal breathing’ can sound like gasping, snorting, gurgling, moaning or laboured breathing, and happens after a cardiac arrest. It is NOT ‘normal’ breathing; </a:t>
            </a:r>
            <a:r>
              <a:rPr lang="en-GB" sz="1200" i="1" dirty="0" err="1">
                <a:effectLst/>
                <a:latin typeface="Trebuchet MS" panose="020B0603020202020204" pitchFamily="34" charset="0"/>
                <a:ea typeface="Trebuchet MS" panose="020B0603020202020204" pitchFamily="34" charset="0"/>
                <a:cs typeface="Trebuchet MS" panose="020B0603020202020204" pitchFamily="34" charset="0"/>
              </a:rPr>
              <a:t>andimmediately</a:t>
            </a:r>
            <a:r>
              <a:rPr lang="en-GB" sz="1200" i="1" dirty="0">
                <a:effectLst/>
                <a:latin typeface="Trebuchet MS" panose="020B0603020202020204" pitchFamily="34" charset="0"/>
                <a:ea typeface="Trebuchet MS" panose="020B0603020202020204" pitchFamily="34" charset="0"/>
                <a:cs typeface="Trebuchet MS" panose="020B0603020202020204" pitchFamily="34" charset="0"/>
              </a:rPr>
              <a:t> following cardiac arrest, blood flow to the brain is reduced to virtually zero. This may cause a seizure-like episode that can be confused with epilepsy. In the event agonal gasps occur start CPR.</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Trebuchet MS" panose="020B0603020202020204" pitchFamily="34" charset="0"/>
                <a:ea typeface="Trebuchet MS" panose="020B0603020202020204" pitchFamily="34" charset="0"/>
                <a:cs typeface="Trebuchet MS" panose="020B0603020202020204" pitchFamily="34" charset="0"/>
              </a:rPr>
              <a:t>Circulation:</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CHECK Are there any signs of severe bleeding?</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 If they’re </a:t>
            </a:r>
            <a:r>
              <a:rPr lang="en-GB" sz="1200" u="sng"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hlinkClick r:id="rId4"/>
              </a:rPr>
              <a:t>bleeding severely</a:t>
            </a:r>
            <a:r>
              <a:rPr lang="en-GB" sz="1200" dirty="0">
                <a:effectLst/>
                <a:latin typeface="Trebuchet MS" panose="020B0603020202020204" pitchFamily="34" charset="0"/>
                <a:ea typeface="Trebuchet MS" panose="020B0603020202020204" pitchFamily="34" charset="0"/>
                <a:cs typeface="Trebuchet MS" panose="020B0603020202020204" pitchFamily="34" charset="0"/>
              </a:rPr>
              <a:t>, control the bleeding with your gloved fingers, dressing or clothing, call 999/112 for an ambulance and treat them to reduce the risk of them going into </a:t>
            </a:r>
            <a:r>
              <a:rPr lang="en-GB" sz="1200" u="sng"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hlinkClick r:id="rId5"/>
              </a:rPr>
              <a:t>shock</a:t>
            </a:r>
            <a:r>
              <a:rPr lang="en-GB" sz="1200" dirty="0">
                <a:effectLst/>
                <a:latin typeface="Trebuchet MS" panose="020B0603020202020204" pitchFamily="34" charset="0"/>
                <a:ea typeface="Trebuchet MS" panose="020B0603020202020204" pitchFamily="34" charset="0"/>
                <a:cs typeface="Trebuchet MS" panose="020B0603020202020204" pitchFamily="34" charset="0"/>
              </a:rPr>
              <a:t>.</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  If they aren’t bleeding and are conscious, and you have dealt with any life-threatening conditions, then you can move on to the </a:t>
            </a:r>
            <a:r>
              <a:rPr lang="en-GB" sz="1200" u="sng"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hlinkClick r:id="rId6"/>
              </a:rPr>
              <a:t>Secondary Survey</a:t>
            </a:r>
            <a:r>
              <a:rPr lang="en-GB" sz="1200" dirty="0">
                <a:effectLst/>
                <a:latin typeface="Trebuchet MS" panose="020B0603020202020204" pitchFamily="34" charset="0"/>
                <a:ea typeface="Trebuchet MS" panose="020B0603020202020204" pitchFamily="34" charset="0"/>
                <a:cs typeface="Trebuchet MS" panose="020B0603020202020204" pitchFamily="34" charset="0"/>
              </a:rPr>
              <a:t>, to check for any other injuries or illnesses.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9</a:t>
            </a:fld>
            <a:endParaRPr lang="en-GB"/>
          </a:p>
        </p:txBody>
      </p:sp>
    </p:spTree>
    <p:extLst>
      <p:ext uri="{BB962C8B-B14F-4D97-AF65-F5344CB8AC3E}">
        <p14:creationId xmlns:p14="http://schemas.microsoft.com/office/powerpoint/2010/main" val="3483814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0" i="1" u="sng" dirty="0">
                <a:effectLst/>
                <a:latin typeface="Nunito Sans"/>
                <a:ea typeface="Calibri" panose="020F0502020204030204" pitchFamily="34" charset="0"/>
                <a:cs typeface="Times New Roman" panose="02020603050405020304" pitchFamily="18" charset="0"/>
              </a:rPr>
              <a:t>This must</a:t>
            </a:r>
            <a:r>
              <a:rPr lang="en-GB" sz="1200" b="0" i="1" dirty="0">
                <a:effectLst/>
                <a:latin typeface="Nunito Sans"/>
                <a:ea typeface="Calibri" panose="020F0502020204030204" pitchFamily="34" charset="0"/>
                <a:cs typeface="Times New Roman" panose="02020603050405020304" pitchFamily="18" charset="0"/>
              </a:rPr>
              <a:t> be demonstrated practically by the participants (although those who are not able to do this may instruct others in doing the skill), and with a combination of trainer delivered, video and practical teaching methods to aid with learning. </a:t>
            </a:r>
          </a:p>
          <a:p>
            <a:pPr>
              <a:lnSpc>
                <a:spcPct val="107000"/>
              </a:lnSpc>
              <a:spcAft>
                <a:spcPts val="800"/>
              </a:spcAft>
              <a:buNone/>
            </a:pPr>
            <a:endParaRPr lang="en-GB" sz="1200" b="0" i="1" u="sng" dirty="0">
              <a:effectLst/>
              <a:latin typeface="Nunito Sans"/>
              <a:ea typeface="Calibri" panose="020F0502020204030204" pitchFamily="34" charset="0"/>
              <a:cs typeface="Times New Roman" panose="02020603050405020304" pitchFamily="18" charset="0"/>
            </a:endParaRPr>
          </a:p>
          <a:p>
            <a:pPr>
              <a:lnSpc>
                <a:spcPct val="107000"/>
              </a:lnSpc>
              <a:spcAft>
                <a:spcPts val="800"/>
              </a:spcAft>
              <a:buNone/>
            </a:pPr>
            <a:r>
              <a:rPr lang="en-GB" sz="1200" b="0" i="0" dirty="0">
                <a:solidFill>
                  <a:schemeClr val="tx1"/>
                </a:solidFill>
              </a:rPr>
              <a:t>https://www.youtube.com/watch?v</a:t>
            </a:r>
            <a:r>
              <a:rPr lang="en-GB" sz="1200" b="0" i="0">
                <a:solidFill>
                  <a:schemeClr val="tx1"/>
                </a:solidFill>
              </a:rPr>
              <a:t>=7S6v3VK5Uao </a:t>
            </a:r>
          </a:p>
          <a:p>
            <a:pPr>
              <a:lnSpc>
                <a:spcPct val="107000"/>
              </a:lnSpc>
              <a:spcAft>
                <a:spcPts val="800"/>
              </a:spcAft>
              <a:buNone/>
            </a:pPr>
            <a:r>
              <a:rPr lang="en-GB" sz="1200" b="0" i="0">
                <a:solidFill>
                  <a:schemeClr val="tx1"/>
                </a:solidFill>
              </a:rPr>
              <a:t>  </a:t>
            </a:r>
            <a:endParaRPr lang="en-GB" sz="1200" b="0" i="0" dirty="0">
              <a:solidFill>
                <a:schemeClr val="tx1"/>
              </a:solidFill>
            </a:endParaRPr>
          </a:p>
          <a:p>
            <a:pPr>
              <a:lnSpc>
                <a:spcPct val="107000"/>
              </a:lnSpc>
              <a:spcAft>
                <a:spcPts val="800"/>
              </a:spcAft>
              <a:buNone/>
            </a:pPr>
            <a:r>
              <a:rPr lang="en-GB" sz="1200" b="0" i="0" dirty="0">
                <a:solidFill>
                  <a:schemeClr val="tx1"/>
                </a:solidFill>
              </a:rPr>
              <a:t>CPR Man video </a:t>
            </a:r>
            <a:r>
              <a:rPr lang="en-GB" sz="1200" b="1" i="0" dirty="0"/>
              <a:t>- </a:t>
            </a:r>
            <a:r>
              <a:rPr lang="en-GB" sz="1200" b="0" i="0" dirty="0">
                <a:solidFill>
                  <a:schemeClr val="tx1"/>
                </a:solidFill>
              </a:rPr>
              <a:t>use this video if you have internet connection to support practical. </a:t>
            </a:r>
            <a:endParaRPr lang="en-GB"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Trebuchet MS" panose="020B0603020202020204" pitchFamily="34" charset="0"/>
                <a:cs typeface="Trebuchet MS" panose="020B0603020202020204" pitchFamily="34" charset="0"/>
              </a:rPr>
              <a:t>Basic life support for child post puberty or adult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mj-lt"/>
              <a:buAutoNum type="arabicPeriod"/>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Call 999 or 112 for an ambulance or get someone else to do it.</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mj-lt"/>
              <a:buAutoNum type="arabicPeriod"/>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Perform CPR - cardiopulmonary resuscitation. This involves giving someone chest compressions and rescue breaths to keep their heart and circulation going.</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GB" sz="1200" i="1" dirty="0">
                <a:effectLst/>
                <a:latin typeface="Trebuchet MS" panose="020B0603020202020204" pitchFamily="34" charset="0"/>
                <a:ea typeface="Trebuchet MS" panose="020B0603020202020204" pitchFamily="34" charset="0"/>
                <a:cs typeface="Trebuchet MS" panose="020B0603020202020204" pitchFamily="34" charset="0"/>
              </a:rPr>
              <a:t>If they start breathing normally again, stop CPR and put them in the recovery position.</a:t>
            </a:r>
          </a:p>
          <a:p>
            <a:pPr marL="228600">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Trebuchet MS" panose="020B0603020202020204" pitchFamily="34" charset="0"/>
                <a:cs typeface="Trebuchet MS" panose="020B0603020202020204" pitchFamily="34" charset="0"/>
              </a:rPr>
              <a:t>How to give chest compressions: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Kneel down beside the casualty on the floor level with their chest. </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Place the heel of one hand towards the end of their breastbone, in the centre of their chest.</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Place the heel of your other hand on top of the first hand and interlock your fingers, making sure you keep the fingers off the ribs.</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Lean over the casualty, with your arms straight, pressing down vertically on the breastbone, and press the chest down by 5-6cm.</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effectLst/>
                <a:latin typeface="Arial" panose="020B0604020202020204" pitchFamily="34" charset="0"/>
                <a:ea typeface="Trebuchet MS" panose="020B0603020202020204" pitchFamily="34" charset="0"/>
                <a:cs typeface="Trebuchet MS" panose="020B0603020202020204" pitchFamily="34" charset="0"/>
              </a:rPr>
              <a:t>Release the pressure without removing your hands from their chest. Allow the chest to come back up fully – this is one compression.</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800" dirty="0">
                <a:effectLst/>
                <a:latin typeface="Arial" panose="020B0604020202020204" pitchFamily="34" charset="0"/>
                <a:ea typeface="Trebuchet MS" panose="020B0603020202020204" pitchFamily="34" charset="0"/>
                <a:cs typeface="Trebuchet MS" panose="020B0603020202020204" pitchFamily="34" charset="0"/>
              </a:rPr>
              <a:t>Repeat 30 times, at a rate of about twice a secon</a:t>
            </a:r>
            <a:r>
              <a:rPr lang="en-GB" sz="1800" dirty="0">
                <a:effectLst/>
                <a:latin typeface="Arial" panose="020B0604020202020204" pitchFamily="34" charset="0"/>
                <a:ea typeface="Times New Roman" panose="02020603050405020304" pitchFamily="18" charset="0"/>
                <a:cs typeface="Arial" panose="020B0604020202020204" pitchFamily="34" charset="0"/>
              </a:rPr>
              <a:t>d (100-120/min)</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800" dirty="0">
                <a:effectLst/>
                <a:latin typeface="Arial" panose="020B0604020202020204" pitchFamily="34" charset="0"/>
                <a:ea typeface="Arial" panose="020B0604020202020204" pitchFamily="34" charset="0"/>
                <a:cs typeface="Arial" panose="020B0604020202020204" pitchFamily="34" charset="0"/>
              </a:rPr>
              <a:t>If there is more than 1 rescuer, alternate the rescuer giving chest compressions every 1-2 minutes to prevent fatigue.</a:t>
            </a:r>
          </a:p>
          <a:p>
            <a:pPr marL="342900" lvl="0" indent="-342900" fontAlgn="base">
              <a:lnSpc>
                <a:spcPct val="107000"/>
              </a:lnSpc>
              <a:spcAft>
                <a:spcPts val="800"/>
              </a:spcAft>
              <a:buFont typeface="Arial" panose="020B0604020202020204" pitchFamily="34" charset="0"/>
              <a:buChar char="●"/>
            </a:pPr>
            <a:r>
              <a:rPr lang="en-GB" sz="1800" dirty="0">
                <a:effectLst/>
                <a:latin typeface="Arial" panose="020B0604020202020204" pitchFamily="34" charset="0"/>
                <a:ea typeface="Arial" panose="020B0604020202020204" pitchFamily="34" charset="0"/>
                <a:cs typeface="Arial" panose="020B0604020202020204" pitchFamily="34" charset="0"/>
              </a:rPr>
              <a:t>Make no more than 2 attempts to achieve rescue breaths before continuing chest compressions</a:t>
            </a:r>
          </a:p>
          <a:p>
            <a:pPr marL="0" lvl="0" indent="0" fontAlgn="base">
              <a:lnSpc>
                <a:spcPct val="107000"/>
              </a:lnSpc>
              <a:spcAft>
                <a:spcPts val="800"/>
              </a:spcAft>
              <a:buFont typeface="Arial" panose="020B0604020202020204" pitchFamily="34" charset="0"/>
              <a:buNone/>
            </a:pPr>
            <a:endParaRPr lang="en-GB" sz="1200" dirty="0">
              <a:solidFill>
                <a:schemeClr val="dk1"/>
              </a:solidFill>
              <a:effectLst/>
              <a:latin typeface="Arial" panose="020B0604020202020204" pitchFamily="34" charset="0"/>
              <a:ea typeface="Trebuchet MS" panose="020B0603020202020204" pitchFamily="34" charset="0"/>
              <a:cs typeface="Arial" panose="020B0604020202020204" pitchFamily="34" charset="0"/>
            </a:endParaRPr>
          </a:p>
          <a:p>
            <a:pPr>
              <a:lnSpc>
                <a:spcPct val="107000"/>
              </a:lnSpc>
              <a:spcAft>
                <a:spcPts val="800"/>
              </a:spcAft>
            </a:pPr>
            <a:r>
              <a:rPr lang="en-GB" sz="1800" dirty="0">
                <a:solidFill>
                  <a:srgbClr val="FF0000"/>
                </a:solidFill>
                <a:effectLst/>
                <a:latin typeface="Trebuchet MS" panose="020B0603020202020204" pitchFamily="34" charset="0"/>
                <a:ea typeface="Trebuchet MS" panose="020B0603020202020204" pitchFamily="34" charset="0"/>
                <a:cs typeface="Trebuchet MS" panose="020B0603020202020204" pitchFamily="34" charset="0"/>
              </a:rPr>
              <a:t>*Current advice: </a:t>
            </a:r>
            <a:r>
              <a:rPr lang="en-GB" sz="18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Use 1 manikin per person and change lungs, </a:t>
            </a:r>
            <a:r>
              <a:rPr lang="en-GB" sz="1800" dirty="0">
                <a:effectLst/>
                <a:latin typeface="Calibri" panose="020F0502020204030204" pitchFamily="34" charset="0"/>
                <a:ea typeface="Calibri" panose="020F0502020204030204" pitchFamily="34" charset="0"/>
              </a:rPr>
              <a:t>if you feel able to do rescue breaths – consider using a </a:t>
            </a:r>
            <a:r>
              <a:rPr lang="en-GB" sz="1800" dirty="0" err="1">
                <a:effectLst/>
                <a:latin typeface="Calibri" panose="020F0502020204030204" pitchFamily="34" charset="0"/>
                <a:ea typeface="Calibri" panose="020F0502020204030204" pitchFamily="34" charset="0"/>
              </a:rPr>
              <a:t>faceshield</a:t>
            </a:r>
            <a:r>
              <a:rPr lang="en-GB" sz="1800" dirty="0">
                <a:effectLst/>
                <a:latin typeface="Calibri" panose="020F0502020204030204" pitchFamily="34" charset="0"/>
                <a:ea typeface="Calibri" panose="020F0502020204030204" pitchFamily="34" charset="0"/>
              </a:rPr>
              <a:t> or pocket mask if you know how to</a:t>
            </a:r>
            <a:r>
              <a:rPr lang="en-GB" sz="18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 or just stick with compression only </a:t>
            </a:r>
            <a:r>
              <a:rPr lang="en-GB" sz="1800" dirty="0">
                <a:solidFill>
                  <a:srgbClr val="FF0000"/>
                </a:solidFill>
                <a:effectLst/>
                <a:latin typeface="Trebuchet MS" panose="020B0603020202020204" pitchFamily="34" charset="0"/>
                <a:ea typeface="Trebuchet MS" panose="020B0603020202020204" pitchFamily="34" charset="0"/>
                <a:cs typeface="Trebuchet MS" panose="020B0603020202020204" pitchFamily="34" charset="0"/>
              </a:rPr>
              <a:t>CPR. This has been shown to be almost as effective as full CPR in the early stages of cardiac arrest. Use</a:t>
            </a:r>
            <a:r>
              <a:rPr lang="en-GB"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appropriate PPE. </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10</a:t>
            </a:fld>
            <a:endParaRPr lang="en-GB"/>
          </a:p>
        </p:txBody>
      </p:sp>
    </p:spTree>
    <p:extLst>
      <p:ext uri="{BB962C8B-B14F-4D97-AF65-F5344CB8AC3E}">
        <p14:creationId xmlns:p14="http://schemas.microsoft.com/office/powerpoint/2010/main" val="1639025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Trainers notes</a:t>
            </a:r>
          </a:p>
          <a:p>
            <a:endParaRPr lang="en-GB" dirty="0"/>
          </a:p>
          <a:p>
            <a:r>
              <a:rPr lang="en-GB" sz="18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Send someone to call for help and to bring back an AED. If you are alone, call for help yourself and put your phone on speaker phone so the call handler can assist you</a:t>
            </a:r>
            <a:endParaRPr lang="en-GB" dirty="0"/>
          </a:p>
        </p:txBody>
      </p:sp>
      <p:sp>
        <p:nvSpPr>
          <p:cNvPr id="4" name="Slide Number Placeholder 3"/>
          <p:cNvSpPr>
            <a:spLocks noGrp="1"/>
          </p:cNvSpPr>
          <p:nvPr>
            <p:ph type="sldNum" sz="quarter" idx="5"/>
          </p:nvPr>
        </p:nvSpPr>
        <p:spPr/>
        <p:txBody>
          <a:bodyPr/>
          <a:lstStyle/>
          <a:p>
            <a:fld id="{19EFD79D-5B7C-4157-97DC-C77368FF08BD}" type="slidenum">
              <a:rPr lang="en-GB" smtClean="0"/>
              <a:t>11</a:t>
            </a:fld>
            <a:endParaRPr lang="en-GB"/>
          </a:p>
        </p:txBody>
      </p:sp>
    </p:spTree>
    <p:extLst>
      <p:ext uri="{BB962C8B-B14F-4D97-AF65-F5344CB8AC3E}">
        <p14:creationId xmlns:p14="http://schemas.microsoft.com/office/powerpoint/2010/main" val="52030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5C4C03F-6E1B-49F1-A1EB-834155268DDF}"/>
              </a:ext>
            </a:extLst>
          </p:cNvPr>
          <p:cNvSpPr>
            <a:spLocks noGrp="1"/>
          </p:cNvSpPr>
          <p:nvPr>
            <p:ph type="pic" sz="quarter" idx="13"/>
          </p:nvPr>
        </p:nvSpPr>
        <p:spPr>
          <a:xfrm>
            <a:off x="4212001" y="0"/>
            <a:ext cx="7984707" cy="6858000"/>
          </a:xfrm>
          <a:custGeom>
            <a:avLst/>
            <a:gdLst>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0 w 7980000"/>
              <a:gd name="connsiteY7" fmla="*/ 1143023 h 6858000"/>
              <a:gd name="connsiteX8" fmla="*/ 1143023 w 7980000"/>
              <a:gd name="connsiteY8" fmla="*/ 0 h 6858000"/>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143023 w 7980000"/>
              <a:gd name="connsiteY7" fmla="*/ 0 h 6858000"/>
              <a:gd name="connsiteX0" fmla="*/ 1054736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054736 w 7980000"/>
              <a:gd name="connsiteY7" fmla="*/ 0 h 6858000"/>
              <a:gd name="connsiteX0" fmla="*/ 1054736 w 7980000"/>
              <a:gd name="connsiteY0" fmla="*/ 0 h 6858000"/>
              <a:gd name="connsiteX1" fmla="*/ 6836977 w 7980000"/>
              <a:gd name="connsiteY1" fmla="*/ 0 h 6858000"/>
              <a:gd name="connsiteX2" fmla="*/ 7980000 w 7980000"/>
              <a:gd name="connsiteY2" fmla="*/ 6858000 h 6858000"/>
              <a:gd name="connsiteX3" fmla="*/ 7980000 w 7980000"/>
              <a:gd name="connsiteY3" fmla="*/ 6858000 h 6858000"/>
              <a:gd name="connsiteX4" fmla="*/ 0 w 7980000"/>
              <a:gd name="connsiteY4" fmla="*/ 6858000 h 6858000"/>
              <a:gd name="connsiteX5" fmla="*/ 0 w 7980000"/>
              <a:gd name="connsiteY5" fmla="*/ 6858000 h 6858000"/>
              <a:gd name="connsiteX6" fmla="*/ 1054736 w 7980000"/>
              <a:gd name="connsiteY6" fmla="*/ 0 h 6858000"/>
              <a:gd name="connsiteX0" fmla="*/ 1054736 w 7984707"/>
              <a:gd name="connsiteY0" fmla="*/ 0 h 6858000"/>
              <a:gd name="connsiteX1" fmla="*/ 7984707 w 7984707"/>
              <a:gd name="connsiteY1" fmla="*/ 0 h 6858000"/>
              <a:gd name="connsiteX2" fmla="*/ 7980000 w 7984707"/>
              <a:gd name="connsiteY2" fmla="*/ 6858000 h 6858000"/>
              <a:gd name="connsiteX3" fmla="*/ 7980000 w 7984707"/>
              <a:gd name="connsiteY3" fmla="*/ 6858000 h 6858000"/>
              <a:gd name="connsiteX4" fmla="*/ 0 w 7984707"/>
              <a:gd name="connsiteY4" fmla="*/ 6858000 h 6858000"/>
              <a:gd name="connsiteX5" fmla="*/ 0 w 7984707"/>
              <a:gd name="connsiteY5" fmla="*/ 6858000 h 6858000"/>
              <a:gd name="connsiteX6" fmla="*/ 1054736 w 798470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4707" h="6858000">
                <a:moveTo>
                  <a:pt x="1054736" y="0"/>
                </a:moveTo>
                <a:lnTo>
                  <a:pt x="7984707" y="0"/>
                </a:lnTo>
                <a:lnTo>
                  <a:pt x="7980000" y="6858000"/>
                </a:lnTo>
                <a:lnTo>
                  <a:pt x="7980000" y="6858000"/>
                </a:lnTo>
                <a:lnTo>
                  <a:pt x="0" y="6858000"/>
                </a:lnTo>
                <a:lnTo>
                  <a:pt x="0" y="6858000"/>
                </a:lnTo>
                <a:lnTo>
                  <a:pt x="1054736" y="0"/>
                </a:lnTo>
                <a:close/>
              </a:path>
            </a:pathLst>
          </a:custGeom>
          <a:solidFill>
            <a:schemeClr val="bg1">
              <a:lumMod val="65000"/>
            </a:schemeClr>
          </a:solidFill>
          <a:ln>
            <a:noFill/>
          </a:ln>
        </p:spPr>
        <p:txBody>
          <a:bodyPr/>
          <a:lstStyle>
            <a:lvl1pPr algn="ctr">
              <a:defRPr sz="1200"/>
            </a:lvl1pPr>
          </a:lstStyle>
          <a:p>
            <a:r>
              <a:rPr lang="en-US"/>
              <a:t>Click icon to add picture</a:t>
            </a:r>
            <a:endParaRPr lang="en-GB"/>
          </a:p>
        </p:txBody>
      </p:sp>
      <p:sp>
        <p:nvSpPr>
          <p:cNvPr id="2" name="Title 1">
            <a:extLst>
              <a:ext uri="{FF2B5EF4-FFF2-40B4-BE49-F238E27FC236}">
                <a16:creationId xmlns:a16="http://schemas.microsoft.com/office/drawing/2014/main" id="{D89CC889-5A32-40BC-BF1F-BEA83A7FED1B}"/>
              </a:ext>
            </a:extLst>
          </p:cNvPr>
          <p:cNvSpPr>
            <a:spLocks noGrp="1"/>
          </p:cNvSpPr>
          <p:nvPr>
            <p:ph type="ctrTitle"/>
          </p:nvPr>
        </p:nvSpPr>
        <p:spPr>
          <a:xfrm>
            <a:off x="719138" y="1961228"/>
            <a:ext cx="3780000" cy="2520000"/>
          </a:xfrm>
        </p:spPr>
        <p:txBody>
          <a:bodyPr anchor="b"/>
          <a:lstStyle>
            <a:lvl1pPr algn="l">
              <a:defRPr sz="4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5CF544FD-D446-4E0E-9469-259BFBFC0327}"/>
              </a:ext>
            </a:extLst>
          </p:cNvPr>
          <p:cNvSpPr>
            <a:spLocks noGrp="1"/>
          </p:cNvSpPr>
          <p:nvPr>
            <p:ph type="subTitle" idx="1"/>
          </p:nvPr>
        </p:nvSpPr>
        <p:spPr>
          <a:xfrm>
            <a:off x="719138" y="4680001"/>
            <a:ext cx="3600000" cy="1485850"/>
          </a:xfrm>
        </p:spPr>
        <p:txBody>
          <a:bodyPr/>
          <a:lstStyle>
            <a:lvl1pPr marL="0" indent="0" algn="l">
              <a:lnSpc>
                <a:spcPct val="9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836505B2-BE81-40E4-9090-4CA5F54F517F}"/>
              </a:ext>
            </a:extLst>
          </p:cNvPr>
          <p:cNvSpPr>
            <a:spLocks noGrp="1"/>
          </p:cNvSpPr>
          <p:nvPr>
            <p:ph type="dt" sz="half" idx="10"/>
          </p:nvPr>
        </p:nvSpPr>
        <p:spPr/>
        <p:txBody>
          <a:bodyPr/>
          <a:lstStyle>
            <a:lvl1pPr>
              <a:defRPr>
                <a:solidFill>
                  <a:schemeClr val="bg1"/>
                </a:solidFill>
              </a:defRPr>
            </a:lvl1pPr>
          </a:lstStyle>
          <a:p>
            <a:r>
              <a:rPr lang="en-US"/>
              <a:t>V.3  Sept 2023</a:t>
            </a:r>
            <a:endParaRPr lang="en-GB"/>
          </a:p>
        </p:txBody>
      </p:sp>
      <p:sp>
        <p:nvSpPr>
          <p:cNvPr id="17" name="TextBox 16">
            <a:extLst>
              <a:ext uri="{FF2B5EF4-FFF2-40B4-BE49-F238E27FC236}">
                <a16:creationId xmlns:a16="http://schemas.microsoft.com/office/drawing/2014/main" id="{A1568ECD-EAD0-425E-97A6-66EEE8410882}"/>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solidFill>
                  <a:schemeClr val="bg1"/>
                </a:solidFill>
              </a:rPr>
              <a:t>© Girlguiding 2020</a:t>
            </a:r>
          </a:p>
        </p:txBody>
      </p:sp>
      <p:sp>
        <p:nvSpPr>
          <p:cNvPr id="18" name="TextBox 17">
            <a:extLst>
              <a:ext uri="{FF2B5EF4-FFF2-40B4-BE49-F238E27FC236}">
                <a16:creationId xmlns:a16="http://schemas.microsoft.com/office/drawing/2014/main" id="{BBCE5266-2C87-4E54-949E-4D0F5A5FC92D}"/>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olidFill>
                  <a:schemeClr val="bg1"/>
                </a:solidFill>
                <a:sym typeface="Symbol" panose="05050102010706020507" pitchFamily="18" charset="2"/>
              </a:rPr>
              <a:t></a:t>
            </a:r>
            <a:endParaRPr lang="en-GB" sz="1000" dirty="0">
              <a:solidFill>
                <a:schemeClr val="bg1"/>
              </a:solidFill>
            </a:endParaRPr>
          </a:p>
        </p:txBody>
      </p:sp>
      <p:pic>
        <p:nvPicPr>
          <p:cNvPr id="13" name="Picture 12" descr="A picture containing drawing&#10;&#10;Description automatically generated">
            <a:extLst>
              <a:ext uri="{FF2B5EF4-FFF2-40B4-BE49-F238E27FC236}">
                <a16:creationId xmlns:a16="http://schemas.microsoft.com/office/drawing/2014/main" id="{6C780FCF-28A4-407E-BB6F-1A666356FF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336" y="622468"/>
            <a:ext cx="2556000" cy="1274310"/>
          </a:xfrm>
          <a:prstGeom prst="rect">
            <a:avLst/>
          </a:prstGeom>
        </p:spPr>
      </p:pic>
    </p:spTree>
    <p:extLst>
      <p:ext uri="{BB962C8B-B14F-4D97-AF65-F5344CB8AC3E}">
        <p14:creationId xmlns:p14="http://schemas.microsoft.com/office/powerpoint/2010/main" val="23647197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large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E999-497E-4333-AD37-4B9761D8B1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3C16E3-64CD-46D0-8AC0-2F0B8012EE8B}"/>
              </a:ext>
            </a:extLst>
          </p:cNvPr>
          <p:cNvSpPr>
            <a:spLocks noGrp="1"/>
          </p:cNvSpPr>
          <p:nvPr>
            <p:ph idx="1"/>
          </p:nvPr>
        </p:nvSpPr>
        <p:spPr/>
        <p:txBody>
          <a:bodyPr/>
          <a:lstStyle>
            <a:lvl1pPr marL="536575" indent="-536575">
              <a:lnSpc>
                <a:spcPct val="130000"/>
              </a:lnSpc>
              <a:spcBef>
                <a:spcPts val="0"/>
              </a:spcBef>
              <a:buClr>
                <a:schemeClr val="bg2"/>
              </a:buClr>
              <a:buFont typeface="+mj-lt"/>
              <a:buAutoNum type="arabicPeriod"/>
              <a:defRPr sz="4000"/>
            </a:lvl1pPr>
            <a:lvl2pPr marL="1077913" indent="-541338">
              <a:lnSpc>
                <a:spcPct val="130000"/>
              </a:lnSpc>
              <a:spcBef>
                <a:spcPts val="0"/>
              </a:spcBef>
              <a:buClr>
                <a:schemeClr val="bg2"/>
              </a:buClr>
              <a:buFont typeface="+mj-lt"/>
              <a:buAutoNum type="arabicPeriod"/>
              <a:defRPr sz="4000" b="0"/>
            </a:lvl2pPr>
            <a:lvl3pPr marL="1614488" indent="-536575">
              <a:lnSpc>
                <a:spcPct val="130000"/>
              </a:lnSpc>
              <a:spcBef>
                <a:spcPts val="0"/>
              </a:spcBef>
              <a:buClr>
                <a:schemeClr val="bg2"/>
              </a:buClr>
              <a:buFont typeface="+mj-lt"/>
              <a:buAutoNum type="arabicPeriod"/>
              <a:defRPr sz="4000"/>
            </a:lvl3pPr>
            <a:lvl4pPr marL="2151063" indent="-536575">
              <a:lnSpc>
                <a:spcPct val="130000"/>
              </a:lnSpc>
              <a:spcBef>
                <a:spcPts val="0"/>
              </a:spcBef>
              <a:buClr>
                <a:schemeClr val="bg2"/>
              </a:buClr>
              <a:buFont typeface="+mj-lt"/>
              <a:buAutoNum type="arabicPeriod"/>
              <a:defRPr sz="4000"/>
            </a:lvl4pPr>
            <a:lvl5pPr marL="2692400" indent="-542925">
              <a:lnSpc>
                <a:spcPct val="130000"/>
              </a:lnSpc>
              <a:spcBef>
                <a:spcPts val="0"/>
              </a:spcBef>
              <a:buClr>
                <a:schemeClr val="bg2"/>
              </a:buClr>
              <a:buFont typeface="+mj-lt"/>
              <a:buAutoNum type="arabicPeriod"/>
              <a:defRPr sz="4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CFD7BF71-94DC-40C7-9134-7BFBAE5E1313}"/>
              </a:ext>
            </a:extLst>
          </p:cNvPr>
          <p:cNvSpPr>
            <a:spLocks noGrp="1"/>
          </p:cNvSpPr>
          <p:nvPr>
            <p:ph type="dt" sz="half" idx="10"/>
          </p:nvPr>
        </p:nvSpPr>
        <p:spPr/>
        <p:txBody>
          <a:bodyPr/>
          <a:lstStyle/>
          <a:p>
            <a:r>
              <a:rPr lang="en-US"/>
              <a:t>V.3  Sept 2023</a:t>
            </a:r>
            <a:endParaRPr lang="en-GB"/>
          </a:p>
        </p:txBody>
      </p:sp>
      <p:sp>
        <p:nvSpPr>
          <p:cNvPr id="5" name="Footer Placeholder 4">
            <a:extLst>
              <a:ext uri="{FF2B5EF4-FFF2-40B4-BE49-F238E27FC236}">
                <a16:creationId xmlns:a16="http://schemas.microsoft.com/office/drawing/2014/main" id="{15CE4C7F-047F-4229-9D18-AF67C91157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631EA3-A533-4086-9504-D5D486DA1D25}"/>
              </a:ext>
            </a:extLst>
          </p:cNvPr>
          <p:cNvSpPr>
            <a:spLocks noGrp="1"/>
          </p:cNvSpPr>
          <p:nvPr>
            <p:ph type="sldNum" sz="quarter" idx="12"/>
          </p:nvPr>
        </p:nvSpPr>
        <p:spPr/>
        <p:txBody>
          <a:bodyPr/>
          <a:lstStyle/>
          <a:p>
            <a:fld id="{77B4E890-4037-4BA2-80F1-97DCCF92DF8A}" type="slidenum">
              <a:rPr lang="en-GB" smtClean="0"/>
              <a:t>‹#›</a:t>
            </a:fld>
            <a:endParaRPr lang="en-GB"/>
          </a:p>
        </p:txBody>
      </p:sp>
      <p:sp>
        <p:nvSpPr>
          <p:cNvPr id="8" name="TextBox 7">
            <a:extLst>
              <a:ext uri="{FF2B5EF4-FFF2-40B4-BE49-F238E27FC236}">
                <a16:creationId xmlns:a16="http://schemas.microsoft.com/office/drawing/2014/main" id="{0460EBA3-EF25-4E3A-89FD-617F840DAD98}"/>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t>© Girlguiding 2020</a:t>
            </a:r>
          </a:p>
        </p:txBody>
      </p:sp>
      <p:sp>
        <p:nvSpPr>
          <p:cNvPr id="9" name="TextBox 8">
            <a:extLst>
              <a:ext uri="{FF2B5EF4-FFF2-40B4-BE49-F238E27FC236}">
                <a16:creationId xmlns:a16="http://schemas.microsoft.com/office/drawing/2014/main" id="{7F2B1D9F-A17B-4036-A33C-7DF25346CA16}"/>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
        <p:nvSpPr>
          <p:cNvPr id="10" name="TextBox 9">
            <a:extLst>
              <a:ext uri="{FF2B5EF4-FFF2-40B4-BE49-F238E27FC236}">
                <a16:creationId xmlns:a16="http://schemas.microsoft.com/office/drawing/2014/main" id="{255ACC75-B422-4309-820D-A6F660A40948}"/>
              </a:ext>
            </a:extLst>
          </p:cNvPr>
          <p:cNvSpPr txBox="1"/>
          <p:nvPr userDrawn="1"/>
        </p:nvSpPr>
        <p:spPr>
          <a:xfrm>
            <a:off x="3128211" y="6478899"/>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Tree>
    <p:extLst>
      <p:ext uri="{BB962C8B-B14F-4D97-AF65-F5344CB8AC3E}">
        <p14:creationId xmlns:p14="http://schemas.microsoft.com/office/powerpoint/2010/main" val="34522863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409C-0399-4398-B9E7-98BE05D3985B}"/>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926D2EB-2108-4C74-B8BF-5FD641AD661D}"/>
              </a:ext>
            </a:extLst>
          </p:cNvPr>
          <p:cNvSpPr>
            <a:spLocks noGrp="1"/>
          </p:cNvSpPr>
          <p:nvPr>
            <p:ph sz="half" idx="1"/>
          </p:nvPr>
        </p:nvSpPr>
        <p:spPr>
          <a:xfrm>
            <a:off x="1260473" y="1937563"/>
            <a:ext cx="4824000" cy="4228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40F62DBC-7912-4864-9CDB-BE890BDCD982}"/>
              </a:ext>
            </a:extLst>
          </p:cNvPr>
          <p:cNvSpPr>
            <a:spLocks noGrp="1"/>
          </p:cNvSpPr>
          <p:nvPr>
            <p:ph sz="half" idx="2"/>
          </p:nvPr>
        </p:nvSpPr>
        <p:spPr>
          <a:xfrm>
            <a:off x="6372638" y="1937564"/>
            <a:ext cx="4824000" cy="4228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01F52673-C611-4707-9047-F1C1E9A8AC89}"/>
              </a:ext>
            </a:extLst>
          </p:cNvPr>
          <p:cNvSpPr>
            <a:spLocks noGrp="1"/>
          </p:cNvSpPr>
          <p:nvPr>
            <p:ph type="dt" sz="half" idx="10"/>
          </p:nvPr>
        </p:nvSpPr>
        <p:spPr/>
        <p:txBody>
          <a:bodyPr/>
          <a:lstStyle/>
          <a:p>
            <a:r>
              <a:rPr lang="en-US"/>
              <a:t>V.3  Sept 2023</a:t>
            </a:r>
            <a:endParaRPr lang="en-GB"/>
          </a:p>
        </p:txBody>
      </p:sp>
      <p:sp>
        <p:nvSpPr>
          <p:cNvPr id="6" name="Footer Placeholder 5">
            <a:extLst>
              <a:ext uri="{FF2B5EF4-FFF2-40B4-BE49-F238E27FC236}">
                <a16:creationId xmlns:a16="http://schemas.microsoft.com/office/drawing/2014/main" id="{76E102A8-ED8A-4C58-B27A-659C843AF6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C80269-6026-48F5-8200-C5617771093E}"/>
              </a:ext>
            </a:extLst>
          </p:cNvPr>
          <p:cNvSpPr>
            <a:spLocks noGrp="1"/>
          </p:cNvSpPr>
          <p:nvPr>
            <p:ph type="sldNum" sz="quarter" idx="12"/>
          </p:nvPr>
        </p:nvSpPr>
        <p:spPr/>
        <p:txBody>
          <a:bodyPr/>
          <a:lstStyle/>
          <a:p>
            <a:fld id="{77B4E890-4037-4BA2-80F1-97DCCF92DF8A}" type="slidenum">
              <a:rPr lang="en-GB" smtClean="0"/>
              <a:t>‹#›</a:t>
            </a:fld>
            <a:endParaRPr lang="en-GB"/>
          </a:p>
        </p:txBody>
      </p:sp>
      <p:sp>
        <p:nvSpPr>
          <p:cNvPr id="9" name="TextBox 8">
            <a:extLst>
              <a:ext uri="{FF2B5EF4-FFF2-40B4-BE49-F238E27FC236}">
                <a16:creationId xmlns:a16="http://schemas.microsoft.com/office/drawing/2014/main" id="{BDE09ED2-3769-493C-AC6F-C78647A458F9}"/>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t>© Girlguiding 2020</a:t>
            </a:r>
          </a:p>
        </p:txBody>
      </p:sp>
      <p:sp>
        <p:nvSpPr>
          <p:cNvPr id="10" name="TextBox 9">
            <a:extLst>
              <a:ext uri="{FF2B5EF4-FFF2-40B4-BE49-F238E27FC236}">
                <a16:creationId xmlns:a16="http://schemas.microsoft.com/office/drawing/2014/main" id="{4E979011-CFF1-4412-8471-3A0541393EEC}"/>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
        <p:nvSpPr>
          <p:cNvPr id="11" name="TextBox 10">
            <a:extLst>
              <a:ext uri="{FF2B5EF4-FFF2-40B4-BE49-F238E27FC236}">
                <a16:creationId xmlns:a16="http://schemas.microsoft.com/office/drawing/2014/main" id="{A0609FC4-BB6F-4747-830F-E7DD0322091B}"/>
              </a:ext>
            </a:extLst>
          </p:cNvPr>
          <p:cNvSpPr txBox="1"/>
          <p:nvPr userDrawn="1"/>
        </p:nvSpPr>
        <p:spPr>
          <a:xfrm>
            <a:off x="3128211" y="6478899"/>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Tree>
    <p:extLst>
      <p:ext uri="{BB962C8B-B14F-4D97-AF65-F5344CB8AC3E}">
        <p14:creationId xmlns:p14="http://schemas.microsoft.com/office/powerpoint/2010/main" val="420592549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5BF5B67C-1E24-4F51-B1CC-FF2F546850EC}"/>
              </a:ext>
            </a:extLst>
          </p:cNvPr>
          <p:cNvSpPr>
            <a:spLocks noGrp="1"/>
          </p:cNvSpPr>
          <p:nvPr>
            <p:ph type="pic" sz="quarter" idx="13"/>
          </p:nvPr>
        </p:nvSpPr>
        <p:spPr>
          <a:xfrm>
            <a:off x="7049786" y="-1"/>
            <a:ext cx="5146092" cy="6859596"/>
          </a:xfrm>
          <a:custGeom>
            <a:avLst/>
            <a:gdLst>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0 w 7980000"/>
              <a:gd name="connsiteY7" fmla="*/ 1143023 h 6858000"/>
              <a:gd name="connsiteX8" fmla="*/ 1143023 w 7980000"/>
              <a:gd name="connsiteY8" fmla="*/ 0 h 6858000"/>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143023 w 7980000"/>
              <a:gd name="connsiteY7" fmla="*/ 0 h 6858000"/>
              <a:gd name="connsiteX0" fmla="*/ 1054736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054736 w 7980000"/>
              <a:gd name="connsiteY7" fmla="*/ 0 h 6858000"/>
              <a:gd name="connsiteX0" fmla="*/ 1054736 w 7980000"/>
              <a:gd name="connsiteY0" fmla="*/ 0 h 6858000"/>
              <a:gd name="connsiteX1" fmla="*/ 6836977 w 7980000"/>
              <a:gd name="connsiteY1" fmla="*/ 0 h 6858000"/>
              <a:gd name="connsiteX2" fmla="*/ 7980000 w 7980000"/>
              <a:gd name="connsiteY2" fmla="*/ 6858000 h 6858000"/>
              <a:gd name="connsiteX3" fmla="*/ 7980000 w 7980000"/>
              <a:gd name="connsiteY3" fmla="*/ 6858000 h 6858000"/>
              <a:gd name="connsiteX4" fmla="*/ 0 w 7980000"/>
              <a:gd name="connsiteY4" fmla="*/ 6858000 h 6858000"/>
              <a:gd name="connsiteX5" fmla="*/ 0 w 7980000"/>
              <a:gd name="connsiteY5" fmla="*/ 6858000 h 6858000"/>
              <a:gd name="connsiteX6" fmla="*/ 1054736 w 7980000"/>
              <a:gd name="connsiteY6" fmla="*/ 0 h 6858000"/>
              <a:gd name="connsiteX0" fmla="*/ 1054736 w 7984707"/>
              <a:gd name="connsiteY0" fmla="*/ 0 h 6858000"/>
              <a:gd name="connsiteX1" fmla="*/ 7984707 w 7984707"/>
              <a:gd name="connsiteY1" fmla="*/ 0 h 6858000"/>
              <a:gd name="connsiteX2" fmla="*/ 7980000 w 7984707"/>
              <a:gd name="connsiteY2" fmla="*/ 6858000 h 6858000"/>
              <a:gd name="connsiteX3" fmla="*/ 7980000 w 7984707"/>
              <a:gd name="connsiteY3" fmla="*/ 6858000 h 6858000"/>
              <a:gd name="connsiteX4" fmla="*/ 0 w 7984707"/>
              <a:gd name="connsiteY4" fmla="*/ 6858000 h 6858000"/>
              <a:gd name="connsiteX5" fmla="*/ 0 w 7984707"/>
              <a:gd name="connsiteY5" fmla="*/ 6858000 h 6858000"/>
              <a:gd name="connsiteX6" fmla="*/ 1054736 w 7984707"/>
              <a:gd name="connsiteY6" fmla="*/ 0 h 6858000"/>
              <a:gd name="connsiteX0" fmla="*/ 1054736 w 7984707"/>
              <a:gd name="connsiteY0" fmla="*/ 0 h 6858000"/>
              <a:gd name="connsiteX1" fmla="*/ 7984707 w 7984707"/>
              <a:gd name="connsiteY1" fmla="*/ 0 h 6858000"/>
              <a:gd name="connsiteX2" fmla="*/ 7980000 w 7984707"/>
              <a:gd name="connsiteY2" fmla="*/ 6858000 h 6858000"/>
              <a:gd name="connsiteX3" fmla="*/ 5662195 w 7984707"/>
              <a:gd name="connsiteY3" fmla="*/ 6488264 h 6858000"/>
              <a:gd name="connsiteX4" fmla="*/ 0 w 7984707"/>
              <a:gd name="connsiteY4" fmla="*/ 6858000 h 6858000"/>
              <a:gd name="connsiteX5" fmla="*/ 0 w 7984707"/>
              <a:gd name="connsiteY5" fmla="*/ 6858000 h 6858000"/>
              <a:gd name="connsiteX6" fmla="*/ 1054736 w 7984707"/>
              <a:gd name="connsiteY6" fmla="*/ 0 h 6858000"/>
              <a:gd name="connsiteX0" fmla="*/ 1054736 w 7984707"/>
              <a:gd name="connsiteY0" fmla="*/ 0 h 6861976"/>
              <a:gd name="connsiteX1" fmla="*/ 7984707 w 7984707"/>
              <a:gd name="connsiteY1" fmla="*/ 0 h 6861976"/>
              <a:gd name="connsiteX2" fmla="*/ 7980000 w 7984707"/>
              <a:gd name="connsiteY2" fmla="*/ 6858000 h 6861976"/>
              <a:gd name="connsiteX3" fmla="*/ 5137409 w 7984707"/>
              <a:gd name="connsiteY3" fmla="*/ 6861976 h 6861976"/>
              <a:gd name="connsiteX4" fmla="*/ 0 w 7984707"/>
              <a:gd name="connsiteY4" fmla="*/ 6858000 h 6861976"/>
              <a:gd name="connsiteX5" fmla="*/ 0 w 7984707"/>
              <a:gd name="connsiteY5" fmla="*/ 6858000 h 6861976"/>
              <a:gd name="connsiteX6" fmla="*/ 1054736 w 7984707"/>
              <a:gd name="connsiteY6" fmla="*/ 0 h 6861976"/>
              <a:gd name="connsiteX0" fmla="*/ 1054736 w 7984707"/>
              <a:gd name="connsiteY0" fmla="*/ 0 h 6861976"/>
              <a:gd name="connsiteX1" fmla="*/ 7984707 w 7984707"/>
              <a:gd name="connsiteY1" fmla="*/ 0 h 6861976"/>
              <a:gd name="connsiteX2" fmla="*/ 5137409 w 7984707"/>
              <a:gd name="connsiteY2" fmla="*/ 6861976 h 6861976"/>
              <a:gd name="connsiteX3" fmla="*/ 0 w 7984707"/>
              <a:gd name="connsiteY3" fmla="*/ 6858000 h 6861976"/>
              <a:gd name="connsiteX4" fmla="*/ 0 w 7984707"/>
              <a:gd name="connsiteY4" fmla="*/ 6858000 h 6861976"/>
              <a:gd name="connsiteX5" fmla="*/ 1054736 w 7984707"/>
              <a:gd name="connsiteY5" fmla="*/ 0 h 6861976"/>
              <a:gd name="connsiteX0" fmla="*/ 1054736 w 5137409"/>
              <a:gd name="connsiteY0" fmla="*/ 0 h 6861976"/>
              <a:gd name="connsiteX1" fmla="*/ 4955260 w 5137409"/>
              <a:gd name="connsiteY1" fmla="*/ 373711 h 6861976"/>
              <a:gd name="connsiteX2" fmla="*/ 5137409 w 5137409"/>
              <a:gd name="connsiteY2" fmla="*/ 6861976 h 6861976"/>
              <a:gd name="connsiteX3" fmla="*/ 0 w 5137409"/>
              <a:gd name="connsiteY3" fmla="*/ 6858000 h 6861976"/>
              <a:gd name="connsiteX4" fmla="*/ 0 w 5137409"/>
              <a:gd name="connsiteY4" fmla="*/ 6858000 h 6861976"/>
              <a:gd name="connsiteX5" fmla="*/ 1054736 w 5137409"/>
              <a:gd name="connsiteY5" fmla="*/ 0 h 6861976"/>
              <a:gd name="connsiteX0" fmla="*/ 1054736 w 5142116"/>
              <a:gd name="connsiteY0" fmla="*/ 0 h 6861976"/>
              <a:gd name="connsiteX1" fmla="*/ 5142116 w 5142116"/>
              <a:gd name="connsiteY1" fmla="*/ 3975 h 6861976"/>
              <a:gd name="connsiteX2" fmla="*/ 5137409 w 5142116"/>
              <a:gd name="connsiteY2" fmla="*/ 6861976 h 6861976"/>
              <a:gd name="connsiteX3" fmla="*/ 0 w 5142116"/>
              <a:gd name="connsiteY3" fmla="*/ 6858000 h 6861976"/>
              <a:gd name="connsiteX4" fmla="*/ 0 w 5142116"/>
              <a:gd name="connsiteY4" fmla="*/ 6858000 h 6861976"/>
              <a:gd name="connsiteX5" fmla="*/ 1054736 w 5142116"/>
              <a:gd name="connsiteY5" fmla="*/ 0 h 6861976"/>
              <a:gd name="connsiteX0" fmla="*/ 1054736 w 5137409"/>
              <a:gd name="connsiteY0" fmla="*/ 0 h 6861976"/>
              <a:gd name="connsiteX1" fmla="*/ 5006944 w 5137409"/>
              <a:gd name="connsiteY1" fmla="*/ 178903 h 6861976"/>
              <a:gd name="connsiteX2" fmla="*/ 5137409 w 5137409"/>
              <a:gd name="connsiteY2" fmla="*/ 6861976 h 6861976"/>
              <a:gd name="connsiteX3" fmla="*/ 0 w 5137409"/>
              <a:gd name="connsiteY3" fmla="*/ 6858000 h 6861976"/>
              <a:gd name="connsiteX4" fmla="*/ 0 w 5137409"/>
              <a:gd name="connsiteY4" fmla="*/ 6858000 h 6861976"/>
              <a:gd name="connsiteX5" fmla="*/ 1054736 w 5137409"/>
              <a:gd name="connsiteY5" fmla="*/ 0 h 6861976"/>
              <a:gd name="connsiteX0" fmla="*/ 1054736 w 5146092"/>
              <a:gd name="connsiteY0" fmla="*/ 0 h 6861976"/>
              <a:gd name="connsiteX1" fmla="*/ 5146092 w 5146092"/>
              <a:gd name="connsiteY1" fmla="*/ 3975 h 6861976"/>
              <a:gd name="connsiteX2" fmla="*/ 5137409 w 5146092"/>
              <a:gd name="connsiteY2" fmla="*/ 6861976 h 6861976"/>
              <a:gd name="connsiteX3" fmla="*/ 0 w 5146092"/>
              <a:gd name="connsiteY3" fmla="*/ 6858000 h 6861976"/>
              <a:gd name="connsiteX4" fmla="*/ 0 w 5146092"/>
              <a:gd name="connsiteY4" fmla="*/ 6858000 h 6861976"/>
              <a:gd name="connsiteX5" fmla="*/ 1054736 w 5146092"/>
              <a:gd name="connsiteY5" fmla="*/ 0 h 6861976"/>
              <a:gd name="connsiteX0" fmla="*/ 1054736 w 5146092"/>
              <a:gd name="connsiteY0" fmla="*/ 0 h 6861976"/>
              <a:gd name="connsiteX1" fmla="*/ 5146092 w 5146092"/>
              <a:gd name="connsiteY1" fmla="*/ 31804 h 6861976"/>
              <a:gd name="connsiteX2" fmla="*/ 5137409 w 5146092"/>
              <a:gd name="connsiteY2" fmla="*/ 6861976 h 6861976"/>
              <a:gd name="connsiteX3" fmla="*/ 0 w 5146092"/>
              <a:gd name="connsiteY3" fmla="*/ 6858000 h 6861976"/>
              <a:gd name="connsiteX4" fmla="*/ 0 w 5146092"/>
              <a:gd name="connsiteY4" fmla="*/ 6858000 h 6861976"/>
              <a:gd name="connsiteX5" fmla="*/ 1054736 w 5146092"/>
              <a:gd name="connsiteY5" fmla="*/ 0 h 6861976"/>
              <a:gd name="connsiteX0" fmla="*/ 1054736 w 5146092"/>
              <a:gd name="connsiteY0" fmla="*/ 1 h 6861977"/>
              <a:gd name="connsiteX1" fmla="*/ 5146092 w 5146092"/>
              <a:gd name="connsiteY1" fmla="*/ 0 h 6861977"/>
              <a:gd name="connsiteX2" fmla="*/ 5137409 w 5146092"/>
              <a:gd name="connsiteY2" fmla="*/ 6861977 h 6861977"/>
              <a:gd name="connsiteX3" fmla="*/ 0 w 5146092"/>
              <a:gd name="connsiteY3" fmla="*/ 6858001 h 6861977"/>
              <a:gd name="connsiteX4" fmla="*/ 0 w 5146092"/>
              <a:gd name="connsiteY4" fmla="*/ 6858001 h 6861977"/>
              <a:gd name="connsiteX5" fmla="*/ 1054736 w 5146092"/>
              <a:gd name="connsiteY5" fmla="*/ 1 h 6861977"/>
              <a:gd name="connsiteX0" fmla="*/ 1054736 w 5146092"/>
              <a:gd name="connsiteY0" fmla="*/ 1 h 6861977"/>
              <a:gd name="connsiteX1" fmla="*/ 5146092 w 5146092"/>
              <a:gd name="connsiteY1" fmla="*/ 0 h 6861977"/>
              <a:gd name="connsiteX2" fmla="*/ 5139790 w 5146092"/>
              <a:gd name="connsiteY2" fmla="*/ 6861977 h 6861977"/>
              <a:gd name="connsiteX3" fmla="*/ 0 w 5146092"/>
              <a:gd name="connsiteY3" fmla="*/ 6858001 h 6861977"/>
              <a:gd name="connsiteX4" fmla="*/ 0 w 5146092"/>
              <a:gd name="connsiteY4" fmla="*/ 6858001 h 6861977"/>
              <a:gd name="connsiteX5" fmla="*/ 1054736 w 5146092"/>
              <a:gd name="connsiteY5" fmla="*/ 1 h 6861977"/>
              <a:gd name="connsiteX0" fmla="*/ 1054736 w 5146092"/>
              <a:gd name="connsiteY0" fmla="*/ 1 h 6858001"/>
              <a:gd name="connsiteX1" fmla="*/ 5146092 w 5146092"/>
              <a:gd name="connsiteY1" fmla="*/ 0 h 6858001"/>
              <a:gd name="connsiteX2" fmla="*/ 5020728 w 5146092"/>
              <a:gd name="connsiteY2" fmla="*/ 6823877 h 6858001"/>
              <a:gd name="connsiteX3" fmla="*/ 0 w 5146092"/>
              <a:gd name="connsiteY3" fmla="*/ 6858001 h 6858001"/>
              <a:gd name="connsiteX4" fmla="*/ 0 w 5146092"/>
              <a:gd name="connsiteY4" fmla="*/ 6858001 h 6858001"/>
              <a:gd name="connsiteX5" fmla="*/ 1054736 w 5146092"/>
              <a:gd name="connsiteY5" fmla="*/ 1 h 6858001"/>
              <a:gd name="connsiteX0" fmla="*/ 1054736 w 5146092"/>
              <a:gd name="connsiteY0" fmla="*/ 1 h 6859596"/>
              <a:gd name="connsiteX1" fmla="*/ 5146092 w 5146092"/>
              <a:gd name="connsiteY1" fmla="*/ 0 h 6859596"/>
              <a:gd name="connsiteX2" fmla="*/ 5142171 w 5146092"/>
              <a:gd name="connsiteY2" fmla="*/ 6859596 h 6859596"/>
              <a:gd name="connsiteX3" fmla="*/ 0 w 5146092"/>
              <a:gd name="connsiteY3" fmla="*/ 6858001 h 6859596"/>
              <a:gd name="connsiteX4" fmla="*/ 0 w 5146092"/>
              <a:gd name="connsiteY4" fmla="*/ 6858001 h 6859596"/>
              <a:gd name="connsiteX5" fmla="*/ 1054736 w 5146092"/>
              <a:gd name="connsiteY5" fmla="*/ 1 h 685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6092" h="6859596">
                <a:moveTo>
                  <a:pt x="1054736" y="1"/>
                </a:moveTo>
                <a:lnTo>
                  <a:pt x="5146092" y="0"/>
                </a:lnTo>
                <a:cubicBezTo>
                  <a:pt x="5143198" y="2286000"/>
                  <a:pt x="5145065" y="4573596"/>
                  <a:pt x="5142171" y="6859596"/>
                </a:cubicBezTo>
                <a:lnTo>
                  <a:pt x="0" y="6858001"/>
                </a:lnTo>
                <a:lnTo>
                  <a:pt x="0" y="6858001"/>
                </a:lnTo>
                <a:lnTo>
                  <a:pt x="1054736" y="1"/>
                </a:lnTo>
                <a:close/>
              </a:path>
            </a:pathLst>
          </a:custGeom>
          <a:solidFill>
            <a:schemeClr val="bg1">
              <a:lumMod val="65000"/>
            </a:schemeClr>
          </a:solidFill>
          <a:ln>
            <a:noFill/>
          </a:ln>
        </p:spPr>
        <p:txBody>
          <a:bodyPr/>
          <a:lstStyle>
            <a:lvl1pPr algn="ctr">
              <a:defRPr sz="1200"/>
            </a:lvl1pPr>
          </a:lstStyle>
          <a:p>
            <a:r>
              <a:rPr lang="en-US"/>
              <a:t>Click icon to add picture</a:t>
            </a:r>
            <a:endParaRPr lang="en-GB" dirty="0"/>
          </a:p>
        </p:txBody>
      </p:sp>
      <p:sp>
        <p:nvSpPr>
          <p:cNvPr id="3" name="Content Placeholder 2">
            <a:extLst>
              <a:ext uri="{FF2B5EF4-FFF2-40B4-BE49-F238E27FC236}">
                <a16:creationId xmlns:a16="http://schemas.microsoft.com/office/drawing/2014/main" id="{B926D2EB-2108-4C74-B8BF-5FD641AD661D}"/>
              </a:ext>
            </a:extLst>
          </p:cNvPr>
          <p:cNvSpPr>
            <a:spLocks noGrp="1"/>
          </p:cNvSpPr>
          <p:nvPr>
            <p:ph sz="half" idx="1"/>
          </p:nvPr>
        </p:nvSpPr>
        <p:spPr>
          <a:xfrm>
            <a:off x="1260472" y="1937563"/>
            <a:ext cx="5562843" cy="4228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01F52673-C611-4707-9047-F1C1E9A8AC89}"/>
              </a:ext>
            </a:extLst>
          </p:cNvPr>
          <p:cNvSpPr>
            <a:spLocks noGrp="1"/>
          </p:cNvSpPr>
          <p:nvPr>
            <p:ph type="dt" sz="half" idx="10"/>
          </p:nvPr>
        </p:nvSpPr>
        <p:spPr/>
        <p:txBody>
          <a:bodyPr/>
          <a:lstStyle/>
          <a:p>
            <a:r>
              <a:rPr lang="en-US"/>
              <a:t>V.3  Sept 2023</a:t>
            </a:r>
            <a:endParaRPr lang="en-GB"/>
          </a:p>
        </p:txBody>
      </p:sp>
      <p:sp>
        <p:nvSpPr>
          <p:cNvPr id="6" name="Footer Placeholder 5">
            <a:extLst>
              <a:ext uri="{FF2B5EF4-FFF2-40B4-BE49-F238E27FC236}">
                <a16:creationId xmlns:a16="http://schemas.microsoft.com/office/drawing/2014/main" id="{76E102A8-ED8A-4C58-B27A-659C843AF6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C80269-6026-48F5-8200-C5617771093E}"/>
              </a:ext>
            </a:extLst>
          </p:cNvPr>
          <p:cNvSpPr>
            <a:spLocks noGrp="1"/>
          </p:cNvSpPr>
          <p:nvPr>
            <p:ph type="sldNum" sz="quarter" idx="12"/>
          </p:nvPr>
        </p:nvSpPr>
        <p:spPr/>
        <p:txBody>
          <a:bodyPr/>
          <a:lstStyle/>
          <a:p>
            <a:fld id="{77B4E890-4037-4BA2-80F1-97DCCF92DF8A}" type="slidenum">
              <a:rPr lang="en-GB" smtClean="0"/>
              <a:t>‹#›</a:t>
            </a:fld>
            <a:endParaRPr lang="en-GB"/>
          </a:p>
        </p:txBody>
      </p:sp>
      <p:sp>
        <p:nvSpPr>
          <p:cNvPr id="9" name="TextBox 8">
            <a:extLst>
              <a:ext uri="{FF2B5EF4-FFF2-40B4-BE49-F238E27FC236}">
                <a16:creationId xmlns:a16="http://schemas.microsoft.com/office/drawing/2014/main" id="{BDE09ED2-3769-493C-AC6F-C78647A458F9}"/>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t>© Girlguiding 2020</a:t>
            </a:r>
          </a:p>
        </p:txBody>
      </p:sp>
      <p:sp>
        <p:nvSpPr>
          <p:cNvPr id="10" name="TextBox 9">
            <a:extLst>
              <a:ext uri="{FF2B5EF4-FFF2-40B4-BE49-F238E27FC236}">
                <a16:creationId xmlns:a16="http://schemas.microsoft.com/office/drawing/2014/main" id="{4E979011-CFF1-4412-8471-3A0541393EEC}"/>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
        <p:nvSpPr>
          <p:cNvPr id="13" name="Title 12">
            <a:extLst>
              <a:ext uri="{FF2B5EF4-FFF2-40B4-BE49-F238E27FC236}">
                <a16:creationId xmlns:a16="http://schemas.microsoft.com/office/drawing/2014/main" id="{60D15451-75B0-42ED-AE0E-EDD2465EAFCB}"/>
              </a:ext>
            </a:extLst>
          </p:cNvPr>
          <p:cNvSpPr>
            <a:spLocks noGrp="1"/>
          </p:cNvSpPr>
          <p:nvPr>
            <p:ph type="title"/>
          </p:nvPr>
        </p:nvSpPr>
        <p:spPr>
          <a:xfrm>
            <a:off x="719138" y="549276"/>
            <a:ext cx="6840000" cy="1388288"/>
          </a:xfrm>
        </p:spPr>
        <p:txBody>
          <a:bodyPr/>
          <a:lstStyle/>
          <a:p>
            <a:r>
              <a:rPr lang="en-US"/>
              <a:t>Click to edit Master title style</a:t>
            </a:r>
            <a:endParaRPr lang="en-GB" dirty="0"/>
          </a:p>
        </p:txBody>
      </p:sp>
      <p:sp>
        <p:nvSpPr>
          <p:cNvPr id="12" name="TextBox 11">
            <a:extLst>
              <a:ext uri="{FF2B5EF4-FFF2-40B4-BE49-F238E27FC236}">
                <a16:creationId xmlns:a16="http://schemas.microsoft.com/office/drawing/2014/main" id="{AA08EC55-C983-4248-9D24-EA5AACF9FA7F}"/>
              </a:ext>
            </a:extLst>
          </p:cNvPr>
          <p:cNvSpPr txBox="1"/>
          <p:nvPr userDrawn="1"/>
        </p:nvSpPr>
        <p:spPr>
          <a:xfrm>
            <a:off x="3128211" y="6478899"/>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Tree>
    <p:extLst>
      <p:ext uri="{BB962C8B-B14F-4D97-AF65-F5344CB8AC3E}">
        <p14:creationId xmlns:p14="http://schemas.microsoft.com/office/powerpoint/2010/main" val="149754035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5BF5B67C-1E24-4F51-B1CC-FF2F546850EC}"/>
              </a:ext>
            </a:extLst>
          </p:cNvPr>
          <p:cNvSpPr>
            <a:spLocks noGrp="1"/>
          </p:cNvSpPr>
          <p:nvPr>
            <p:ph type="pic" sz="quarter" idx="13"/>
          </p:nvPr>
        </p:nvSpPr>
        <p:spPr>
          <a:xfrm>
            <a:off x="7049786" y="-1"/>
            <a:ext cx="5146092" cy="6859596"/>
          </a:xfrm>
          <a:custGeom>
            <a:avLst/>
            <a:gdLst>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0 w 7980000"/>
              <a:gd name="connsiteY7" fmla="*/ 1143023 h 6858000"/>
              <a:gd name="connsiteX8" fmla="*/ 1143023 w 7980000"/>
              <a:gd name="connsiteY8" fmla="*/ 0 h 6858000"/>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143023 w 7980000"/>
              <a:gd name="connsiteY7" fmla="*/ 0 h 6858000"/>
              <a:gd name="connsiteX0" fmla="*/ 1054736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054736 w 7980000"/>
              <a:gd name="connsiteY7" fmla="*/ 0 h 6858000"/>
              <a:gd name="connsiteX0" fmla="*/ 1054736 w 7980000"/>
              <a:gd name="connsiteY0" fmla="*/ 0 h 6858000"/>
              <a:gd name="connsiteX1" fmla="*/ 6836977 w 7980000"/>
              <a:gd name="connsiteY1" fmla="*/ 0 h 6858000"/>
              <a:gd name="connsiteX2" fmla="*/ 7980000 w 7980000"/>
              <a:gd name="connsiteY2" fmla="*/ 6858000 h 6858000"/>
              <a:gd name="connsiteX3" fmla="*/ 7980000 w 7980000"/>
              <a:gd name="connsiteY3" fmla="*/ 6858000 h 6858000"/>
              <a:gd name="connsiteX4" fmla="*/ 0 w 7980000"/>
              <a:gd name="connsiteY4" fmla="*/ 6858000 h 6858000"/>
              <a:gd name="connsiteX5" fmla="*/ 0 w 7980000"/>
              <a:gd name="connsiteY5" fmla="*/ 6858000 h 6858000"/>
              <a:gd name="connsiteX6" fmla="*/ 1054736 w 7980000"/>
              <a:gd name="connsiteY6" fmla="*/ 0 h 6858000"/>
              <a:gd name="connsiteX0" fmla="*/ 1054736 w 7984707"/>
              <a:gd name="connsiteY0" fmla="*/ 0 h 6858000"/>
              <a:gd name="connsiteX1" fmla="*/ 7984707 w 7984707"/>
              <a:gd name="connsiteY1" fmla="*/ 0 h 6858000"/>
              <a:gd name="connsiteX2" fmla="*/ 7980000 w 7984707"/>
              <a:gd name="connsiteY2" fmla="*/ 6858000 h 6858000"/>
              <a:gd name="connsiteX3" fmla="*/ 7980000 w 7984707"/>
              <a:gd name="connsiteY3" fmla="*/ 6858000 h 6858000"/>
              <a:gd name="connsiteX4" fmla="*/ 0 w 7984707"/>
              <a:gd name="connsiteY4" fmla="*/ 6858000 h 6858000"/>
              <a:gd name="connsiteX5" fmla="*/ 0 w 7984707"/>
              <a:gd name="connsiteY5" fmla="*/ 6858000 h 6858000"/>
              <a:gd name="connsiteX6" fmla="*/ 1054736 w 7984707"/>
              <a:gd name="connsiteY6" fmla="*/ 0 h 6858000"/>
              <a:gd name="connsiteX0" fmla="*/ 1054736 w 7984707"/>
              <a:gd name="connsiteY0" fmla="*/ 0 h 6858000"/>
              <a:gd name="connsiteX1" fmla="*/ 7984707 w 7984707"/>
              <a:gd name="connsiteY1" fmla="*/ 0 h 6858000"/>
              <a:gd name="connsiteX2" fmla="*/ 7980000 w 7984707"/>
              <a:gd name="connsiteY2" fmla="*/ 6858000 h 6858000"/>
              <a:gd name="connsiteX3" fmla="*/ 5662195 w 7984707"/>
              <a:gd name="connsiteY3" fmla="*/ 6488264 h 6858000"/>
              <a:gd name="connsiteX4" fmla="*/ 0 w 7984707"/>
              <a:gd name="connsiteY4" fmla="*/ 6858000 h 6858000"/>
              <a:gd name="connsiteX5" fmla="*/ 0 w 7984707"/>
              <a:gd name="connsiteY5" fmla="*/ 6858000 h 6858000"/>
              <a:gd name="connsiteX6" fmla="*/ 1054736 w 7984707"/>
              <a:gd name="connsiteY6" fmla="*/ 0 h 6858000"/>
              <a:gd name="connsiteX0" fmla="*/ 1054736 w 7984707"/>
              <a:gd name="connsiteY0" fmla="*/ 0 h 6861976"/>
              <a:gd name="connsiteX1" fmla="*/ 7984707 w 7984707"/>
              <a:gd name="connsiteY1" fmla="*/ 0 h 6861976"/>
              <a:gd name="connsiteX2" fmla="*/ 7980000 w 7984707"/>
              <a:gd name="connsiteY2" fmla="*/ 6858000 h 6861976"/>
              <a:gd name="connsiteX3" fmla="*/ 5137409 w 7984707"/>
              <a:gd name="connsiteY3" fmla="*/ 6861976 h 6861976"/>
              <a:gd name="connsiteX4" fmla="*/ 0 w 7984707"/>
              <a:gd name="connsiteY4" fmla="*/ 6858000 h 6861976"/>
              <a:gd name="connsiteX5" fmla="*/ 0 w 7984707"/>
              <a:gd name="connsiteY5" fmla="*/ 6858000 h 6861976"/>
              <a:gd name="connsiteX6" fmla="*/ 1054736 w 7984707"/>
              <a:gd name="connsiteY6" fmla="*/ 0 h 6861976"/>
              <a:gd name="connsiteX0" fmla="*/ 1054736 w 7984707"/>
              <a:gd name="connsiteY0" fmla="*/ 0 h 6861976"/>
              <a:gd name="connsiteX1" fmla="*/ 7984707 w 7984707"/>
              <a:gd name="connsiteY1" fmla="*/ 0 h 6861976"/>
              <a:gd name="connsiteX2" fmla="*/ 5137409 w 7984707"/>
              <a:gd name="connsiteY2" fmla="*/ 6861976 h 6861976"/>
              <a:gd name="connsiteX3" fmla="*/ 0 w 7984707"/>
              <a:gd name="connsiteY3" fmla="*/ 6858000 h 6861976"/>
              <a:gd name="connsiteX4" fmla="*/ 0 w 7984707"/>
              <a:gd name="connsiteY4" fmla="*/ 6858000 h 6861976"/>
              <a:gd name="connsiteX5" fmla="*/ 1054736 w 7984707"/>
              <a:gd name="connsiteY5" fmla="*/ 0 h 6861976"/>
              <a:gd name="connsiteX0" fmla="*/ 1054736 w 5137409"/>
              <a:gd name="connsiteY0" fmla="*/ 0 h 6861976"/>
              <a:gd name="connsiteX1" fmla="*/ 4955260 w 5137409"/>
              <a:gd name="connsiteY1" fmla="*/ 373711 h 6861976"/>
              <a:gd name="connsiteX2" fmla="*/ 5137409 w 5137409"/>
              <a:gd name="connsiteY2" fmla="*/ 6861976 h 6861976"/>
              <a:gd name="connsiteX3" fmla="*/ 0 w 5137409"/>
              <a:gd name="connsiteY3" fmla="*/ 6858000 h 6861976"/>
              <a:gd name="connsiteX4" fmla="*/ 0 w 5137409"/>
              <a:gd name="connsiteY4" fmla="*/ 6858000 h 6861976"/>
              <a:gd name="connsiteX5" fmla="*/ 1054736 w 5137409"/>
              <a:gd name="connsiteY5" fmla="*/ 0 h 6861976"/>
              <a:gd name="connsiteX0" fmla="*/ 1054736 w 5142116"/>
              <a:gd name="connsiteY0" fmla="*/ 0 h 6861976"/>
              <a:gd name="connsiteX1" fmla="*/ 5142116 w 5142116"/>
              <a:gd name="connsiteY1" fmla="*/ 3975 h 6861976"/>
              <a:gd name="connsiteX2" fmla="*/ 5137409 w 5142116"/>
              <a:gd name="connsiteY2" fmla="*/ 6861976 h 6861976"/>
              <a:gd name="connsiteX3" fmla="*/ 0 w 5142116"/>
              <a:gd name="connsiteY3" fmla="*/ 6858000 h 6861976"/>
              <a:gd name="connsiteX4" fmla="*/ 0 w 5142116"/>
              <a:gd name="connsiteY4" fmla="*/ 6858000 h 6861976"/>
              <a:gd name="connsiteX5" fmla="*/ 1054736 w 5142116"/>
              <a:gd name="connsiteY5" fmla="*/ 0 h 6861976"/>
              <a:gd name="connsiteX0" fmla="*/ 1054736 w 5137409"/>
              <a:gd name="connsiteY0" fmla="*/ 0 h 6861976"/>
              <a:gd name="connsiteX1" fmla="*/ 5006944 w 5137409"/>
              <a:gd name="connsiteY1" fmla="*/ 178903 h 6861976"/>
              <a:gd name="connsiteX2" fmla="*/ 5137409 w 5137409"/>
              <a:gd name="connsiteY2" fmla="*/ 6861976 h 6861976"/>
              <a:gd name="connsiteX3" fmla="*/ 0 w 5137409"/>
              <a:gd name="connsiteY3" fmla="*/ 6858000 h 6861976"/>
              <a:gd name="connsiteX4" fmla="*/ 0 w 5137409"/>
              <a:gd name="connsiteY4" fmla="*/ 6858000 h 6861976"/>
              <a:gd name="connsiteX5" fmla="*/ 1054736 w 5137409"/>
              <a:gd name="connsiteY5" fmla="*/ 0 h 6861976"/>
              <a:gd name="connsiteX0" fmla="*/ 1054736 w 5146092"/>
              <a:gd name="connsiteY0" fmla="*/ 0 h 6861976"/>
              <a:gd name="connsiteX1" fmla="*/ 5146092 w 5146092"/>
              <a:gd name="connsiteY1" fmla="*/ 3975 h 6861976"/>
              <a:gd name="connsiteX2" fmla="*/ 5137409 w 5146092"/>
              <a:gd name="connsiteY2" fmla="*/ 6861976 h 6861976"/>
              <a:gd name="connsiteX3" fmla="*/ 0 w 5146092"/>
              <a:gd name="connsiteY3" fmla="*/ 6858000 h 6861976"/>
              <a:gd name="connsiteX4" fmla="*/ 0 w 5146092"/>
              <a:gd name="connsiteY4" fmla="*/ 6858000 h 6861976"/>
              <a:gd name="connsiteX5" fmla="*/ 1054736 w 5146092"/>
              <a:gd name="connsiteY5" fmla="*/ 0 h 6861976"/>
              <a:gd name="connsiteX0" fmla="*/ 1054736 w 5146092"/>
              <a:gd name="connsiteY0" fmla="*/ 0 h 6861976"/>
              <a:gd name="connsiteX1" fmla="*/ 5146092 w 5146092"/>
              <a:gd name="connsiteY1" fmla="*/ 31804 h 6861976"/>
              <a:gd name="connsiteX2" fmla="*/ 5137409 w 5146092"/>
              <a:gd name="connsiteY2" fmla="*/ 6861976 h 6861976"/>
              <a:gd name="connsiteX3" fmla="*/ 0 w 5146092"/>
              <a:gd name="connsiteY3" fmla="*/ 6858000 h 6861976"/>
              <a:gd name="connsiteX4" fmla="*/ 0 w 5146092"/>
              <a:gd name="connsiteY4" fmla="*/ 6858000 h 6861976"/>
              <a:gd name="connsiteX5" fmla="*/ 1054736 w 5146092"/>
              <a:gd name="connsiteY5" fmla="*/ 0 h 6861976"/>
              <a:gd name="connsiteX0" fmla="*/ 1054736 w 5146092"/>
              <a:gd name="connsiteY0" fmla="*/ 1 h 6861977"/>
              <a:gd name="connsiteX1" fmla="*/ 5146092 w 5146092"/>
              <a:gd name="connsiteY1" fmla="*/ 0 h 6861977"/>
              <a:gd name="connsiteX2" fmla="*/ 5137409 w 5146092"/>
              <a:gd name="connsiteY2" fmla="*/ 6861977 h 6861977"/>
              <a:gd name="connsiteX3" fmla="*/ 0 w 5146092"/>
              <a:gd name="connsiteY3" fmla="*/ 6858001 h 6861977"/>
              <a:gd name="connsiteX4" fmla="*/ 0 w 5146092"/>
              <a:gd name="connsiteY4" fmla="*/ 6858001 h 6861977"/>
              <a:gd name="connsiteX5" fmla="*/ 1054736 w 5146092"/>
              <a:gd name="connsiteY5" fmla="*/ 1 h 6861977"/>
              <a:gd name="connsiteX0" fmla="*/ 1054736 w 5146092"/>
              <a:gd name="connsiteY0" fmla="*/ 1 h 6861977"/>
              <a:gd name="connsiteX1" fmla="*/ 5146092 w 5146092"/>
              <a:gd name="connsiteY1" fmla="*/ 0 h 6861977"/>
              <a:gd name="connsiteX2" fmla="*/ 5139790 w 5146092"/>
              <a:gd name="connsiteY2" fmla="*/ 6861977 h 6861977"/>
              <a:gd name="connsiteX3" fmla="*/ 0 w 5146092"/>
              <a:gd name="connsiteY3" fmla="*/ 6858001 h 6861977"/>
              <a:gd name="connsiteX4" fmla="*/ 0 w 5146092"/>
              <a:gd name="connsiteY4" fmla="*/ 6858001 h 6861977"/>
              <a:gd name="connsiteX5" fmla="*/ 1054736 w 5146092"/>
              <a:gd name="connsiteY5" fmla="*/ 1 h 6861977"/>
              <a:gd name="connsiteX0" fmla="*/ 1054736 w 5146092"/>
              <a:gd name="connsiteY0" fmla="*/ 1 h 6858001"/>
              <a:gd name="connsiteX1" fmla="*/ 5146092 w 5146092"/>
              <a:gd name="connsiteY1" fmla="*/ 0 h 6858001"/>
              <a:gd name="connsiteX2" fmla="*/ 5020728 w 5146092"/>
              <a:gd name="connsiteY2" fmla="*/ 6823877 h 6858001"/>
              <a:gd name="connsiteX3" fmla="*/ 0 w 5146092"/>
              <a:gd name="connsiteY3" fmla="*/ 6858001 h 6858001"/>
              <a:gd name="connsiteX4" fmla="*/ 0 w 5146092"/>
              <a:gd name="connsiteY4" fmla="*/ 6858001 h 6858001"/>
              <a:gd name="connsiteX5" fmla="*/ 1054736 w 5146092"/>
              <a:gd name="connsiteY5" fmla="*/ 1 h 6858001"/>
              <a:gd name="connsiteX0" fmla="*/ 1054736 w 5146092"/>
              <a:gd name="connsiteY0" fmla="*/ 1 h 6859596"/>
              <a:gd name="connsiteX1" fmla="*/ 5146092 w 5146092"/>
              <a:gd name="connsiteY1" fmla="*/ 0 h 6859596"/>
              <a:gd name="connsiteX2" fmla="*/ 5142171 w 5146092"/>
              <a:gd name="connsiteY2" fmla="*/ 6859596 h 6859596"/>
              <a:gd name="connsiteX3" fmla="*/ 0 w 5146092"/>
              <a:gd name="connsiteY3" fmla="*/ 6858001 h 6859596"/>
              <a:gd name="connsiteX4" fmla="*/ 0 w 5146092"/>
              <a:gd name="connsiteY4" fmla="*/ 6858001 h 6859596"/>
              <a:gd name="connsiteX5" fmla="*/ 1054736 w 5146092"/>
              <a:gd name="connsiteY5" fmla="*/ 1 h 685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6092" h="6859596">
                <a:moveTo>
                  <a:pt x="1054736" y="1"/>
                </a:moveTo>
                <a:lnTo>
                  <a:pt x="5146092" y="0"/>
                </a:lnTo>
                <a:cubicBezTo>
                  <a:pt x="5143198" y="2286000"/>
                  <a:pt x="5145065" y="4573596"/>
                  <a:pt x="5142171" y="6859596"/>
                </a:cubicBezTo>
                <a:lnTo>
                  <a:pt x="0" y="6858001"/>
                </a:lnTo>
                <a:lnTo>
                  <a:pt x="0" y="6858001"/>
                </a:lnTo>
                <a:lnTo>
                  <a:pt x="1054736" y="1"/>
                </a:lnTo>
                <a:close/>
              </a:path>
            </a:pathLst>
          </a:custGeom>
          <a:solidFill>
            <a:schemeClr val="bg1">
              <a:lumMod val="65000"/>
            </a:schemeClr>
          </a:solidFill>
          <a:ln>
            <a:noFill/>
          </a:ln>
        </p:spPr>
        <p:txBody>
          <a:bodyPr/>
          <a:lstStyle>
            <a:lvl1pPr algn="ctr">
              <a:defRPr sz="1200"/>
            </a:lvl1pPr>
          </a:lstStyle>
          <a:p>
            <a:r>
              <a:rPr lang="en-US"/>
              <a:t>Click icon to add picture</a:t>
            </a:r>
            <a:endParaRPr lang="en-GB" dirty="0"/>
          </a:p>
        </p:txBody>
      </p:sp>
      <p:sp>
        <p:nvSpPr>
          <p:cNvPr id="3" name="Content Placeholder 2">
            <a:extLst>
              <a:ext uri="{FF2B5EF4-FFF2-40B4-BE49-F238E27FC236}">
                <a16:creationId xmlns:a16="http://schemas.microsoft.com/office/drawing/2014/main" id="{B926D2EB-2108-4C74-B8BF-5FD641AD661D}"/>
              </a:ext>
            </a:extLst>
          </p:cNvPr>
          <p:cNvSpPr>
            <a:spLocks noGrp="1"/>
          </p:cNvSpPr>
          <p:nvPr>
            <p:ph sz="half" idx="1"/>
          </p:nvPr>
        </p:nvSpPr>
        <p:spPr>
          <a:xfrm>
            <a:off x="1260472" y="549275"/>
            <a:ext cx="5562843" cy="5616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01F52673-C611-4707-9047-F1C1E9A8AC89}"/>
              </a:ext>
            </a:extLst>
          </p:cNvPr>
          <p:cNvSpPr>
            <a:spLocks noGrp="1"/>
          </p:cNvSpPr>
          <p:nvPr>
            <p:ph type="dt" sz="half" idx="10"/>
          </p:nvPr>
        </p:nvSpPr>
        <p:spPr/>
        <p:txBody>
          <a:bodyPr/>
          <a:lstStyle/>
          <a:p>
            <a:r>
              <a:rPr lang="en-US"/>
              <a:t>V.3  Sept 2023</a:t>
            </a:r>
            <a:endParaRPr lang="en-GB"/>
          </a:p>
        </p:txBody>
      </p:sp>
      <p:sp>
        <p:nvSpPr>
          <p:cNvPr id="6" name="Footer Placeholder 5">
            <a:extLst>
              <a:ext uri="{FF2B5EF4-FFF2-40B4-BE49-F238E27FC236}">
                <a16:creationId xmlns:a16="http://schemas.microsoft.com/office/drawing/2014/main" id="{76E102A8-ED8A-4C58-B27A-659C843AF6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C80269-6026-48F5-8200-C5617771093E}"/>
              </a:ext>
            </a:extLst>
          </p:cNvPr>
          <p:cNvSpPr>
            <a:spLocks noGrp="1"/>
          </p:cNvSpPr>
          <p:nvPr>
            <p:ph type="sldNum" sz="quarter" idx="12"/>
          </p:nvPr>
        </p:nvSpPr>
        <p:spPr/>
        <p:txBody>
          <a:bodyPr/>
          <a:lstStyle/>
          <a:p>
            <a:fld id="{77B4E890-4037-4BA2-80F1-97DCCF92DF8A}" type="slidenum">
              <a:rPr lang="en-GB" smtClean="0"/>
              <a:t>‹#›</a:t>
            </a:fld>
            <a:endParaRPr lang="en-GB"/>
          </a:p>
        </p:txBody>
      </p:sp>
      <p:sp>
        <p:nvSpPr>
          <p:cNvPr id="9" name="TextBox 8">
            <a:extLst>
              <a:ext uri="{FF2B5EF4-FFF2-40B4-BE49-F238E27FC236}">
                <a16:creationId xmlns:a16="http://schemas.microsoft.com/office/drawing/2014/main" id="{BDE09ED2-3769-493C-AC6F-C78647A458F9}"/>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t>© Girlguiding 2020</a:t>
            </a:r>
          </a:p>
        </p:txBody>
      </p:sp>
      <p:sp>
        <p:nvSpPr>
          <p:cNvPr id="10" name="TextBox 9">
            <a:extLst>
              <a:ext uri="{FF2B5EF4-FFF2-40B4-BE49-F238E27FC236}">
                <a16:creationId xmlns:a16="http://schemas.microsoft.com/office/drawing/2014/main" id="{4E979011-CFF1-4412-8471-3A0541393EEC}"/>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
        <p:nvSpPr>
          <p:cNvPr id="12" name="TextBox 11">
            <a:extLst>
              <a:ext uri="{FF2B5EF4-FFF2-40B4-BE49-F238E27FC236}">
                <a16:creationId xmlns:a16="http://schemas.microsoft.com/office/drawing/2014/main" id="{C33F80F5-54B3-4CBB-ADA4-E07ACC8D1119}"/>
              </a:ext>
            </a:extLst>
          </p:cNvPr>
          <p:cNvSpPr txBox="1"/>
          <p:nvPr userDrawn="1"/>
        </p:nvSpPr>
        <p:spPr>
          <a:xfrm>
            <a:off x="3128211" y="6478899"/>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Tree>
    <p:extLst>
      <p:ext uri="{BB962C8B-B14F-4D97-AF65-F5344CB8AC3E}">
        <p14:creationId xmlns:p14="http://schemas.microsoft.com/office/powerpoint/2010/main" val="392169746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anel">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ED395EFF-EA3F-4059-8BE7-D360B45B0337}"/>
              </a:ext>
            </a:extLst>
          </p:cNvPr>
          <p:cNvSpPr/>
          <p:nvPr userDrawn="1"/>
        </p:nvSpPr>
        <p:spPr>
          <a:xfrm>
            <a:off x="0" y="-1842"/>
            <a:ext cx="8107102" cy="6862330"/>
          </a:xfrm>
          <a:custGeom>
            <a:avLst/>
            <a:gdLst>
              <a:gd name="connsiteX0" fmla="*/ 1052623 w 5146158"/>
              <a:gd name="connsiteY0" fmla="*/ 0 h 6868633"/>
              <a:gd name="connsiteX1" fmla="*/ 0 w 5146158"/>
              <a:gd name="connsiteY1" fmla="*/ 6868633 h 6868633"/>
              <a:gd name="connsiteX2" fmla="*/ 5146158 w 5146158"/>
              <a:gd name="connsiteY2" fmla="*/ 6847367 h 6868633"/>
              <a:gd name="connsiteX3" fmla="*/ 5146158 w 5146158"/>
              <a:gd name="connsiteY3" fmla="*/ 10633 h 6868633"/>
              <a:gd name="connsiteX4" fmla="*/ 1052623 w 5146158"/>
              <a:gd name="connsiteY4" fmla="*/ 0 h 6868633"/>
              <a:gd name="connsiteX0" fmla="*/ 1052623 w 5146158"/>
              <a:gd name="connsiteY0" fmla="*/ 0 h 6868633"/>
              <a:gd name="connsiteX1" fmla="*/ 0 w 5146158"/>
              <a:gd name="connsiteY1" fmla="*/ 6868633 h 6868633"/>
              <a:gd name="connsiteX2" fmla="*/ 5146158 w 5146158"/>
              <a:gd name="connsiteY2" fmla="*/ 6847367 h 6868633"/>
              <a:gd name="connsiteX3" fmla="*/ 5074721 w 5146158"/>
              <a:gd name="connsiteY3" fmla="*/ 41589 h 6868633"/>
              <a:gd name="connsiteX4" fmla="*/ 1052623 w 5146158"/>
              <a:gd name="connsiteY4" fmla="*/ 0 h 6868633"/>
              <a:gd name="connsiteX0" fmla="*/ 1052623 w 5146158"/>
              <a:gd name="connsiteY0" fmla="*/ 1273 h 6869906"/>
              <a:gd name="connsiteX1" fmla="*/ 0 w 5146158"/>
              <a:gd name="connsiteY1" fmla="*/ 6869906 h 6869906"/>
              <a:gd name="connsiteX2" fmla="*/ 5146158 w 5146158"/>
              <a:gd name="connsiteY2" fmla="*/ 6848640 h 6869906"/>
              <a:gd name="connsiteX3" fmla="*/ 5136634 w 5146158"/>
              <a:gd name="connsiteY3" fmla="*/ 0 h 6869906"/>
              <a:gd name="connsiteX4" fmla="*/ 1052623 w 5146158"/>
              <a:gd name="connsiteY4" fmla="*/ 1273 h 6869906"/>
              <a:gd name="connsiteX0" fmla="*/ 1074054 w 5146158"/>
              <a:gd name="connsiteY0" fmla="*/ 1273 h 6869906"/>
              <a:gd name="connsiteX1" fmla="*/ 0 w 5146158"/>
              <a:gd name="connsiteY1" fmla="*/ 6869906 h 6869906"/>
              <a:gd name="connsiteX2" fmla="*/ 5146158 w 5146158"/>
              <a:gd name="connsiteY2" fmla="*/ 6848640 h 6869906"/>
              <a:gd name="connsiteX3" fmla="*/ 5136634 w 5146158"/>
              <a:gd name="connsiteY3" fmla="*/ 0 h 6869906"/>
              <a:gd name="connsiteX4" fmla="*/ 1074054 w 5146158"/>
              <a:gd name="connsiteY4" fmla="*/ 1273 h 6869906"/>
              <a:gd name="connsiteX0" fmla="*/ 1045479 w 5146158"/>
              <a:gd name="connsiteY0" fmla="*/ 1273 h 6869906"/>
              <a:gd name="connsiteX1" fmla="*/ 0 w 5146158"/>
              <a:gd name="connsiteY1" fmla="*/ 6869906 h 6869906"/>
              <a:gd name="connsiteX2" fmla="*/ 5146158 w 5146158"/>
              <a:gd name="connsiteY2" fmla="*/ 6848640 h 6869906"/>
              <a:gd name="connsiteX3" fmla="*/ 5136634 w 5146158"/>
              <a:gd name="connsiteY3" fmla="*/ 0 h 6869906"/>
              <a:gd name="connsiteX4" fmla="*/ 1045479 w 5146158"/>
              <a:gd name="connsiteY4" fmla="*/ 1273 h 6869906"/>
              <a:gd name="connsiteX0" fmla="*/ 995473 w 5096152"/>
              <a:gd name="connsiteY0" fmla="*/ 1273 h 6850856"/>
              <a:gd name="connsiteX1" fmla="*/ 0 w 5096152"/>
              <a:gd name="connsiteY1" fmla="*/ 6850856 h 6850856"/>
              <a:gd name="connsiteX2" fmla="*/ 5096152 w 5096152"/>
              <a:gd name="connsiteY2" fmla="*/ 6848640 h 6850856"/>
              <a:gd name="connsiteX3" fmla="*/ 5086628 w 5096152"/>
              <a:gd name="connsiteY3" fmla="*/ 0 h 6850856"/>
              <a:gd name="connsiteX4" fmla="*/ 995473 w 5096152"/>
              <a:gd name="connsiteY4" fmla="*/ 1273 h 6850856"/>
              <a:gd name="connsiteX0" fmla="*/ 1055004 w 5155683"/>
              <a:gd name="connsiteY0" fmla="*/ 1273 h 6860381"/>
              <a:gd name="connsiteX1" fmla="*/ 0 w 5155683"/>
              <a:gd name="connsiteY1" fmla="*/ 6860381 h 6860381"/>
              <a:gd name="connsiteX2" fmla="*/ 5155683 w 5155683"/>
              <a:gd name="connsiteY2" fmla="*/ 6848640 h 6860381"/>
              <a:gd name="connsiteX3" fmla="*/ 5146159 w 5155683"/>
              <a:gd name="connsiteY3" fmla="*/ 0 h 6860381"/>
              <a:gd name="connsiteX4" fmla="*/ 1055004 w 5155683"/>
              <a:gd name="connsiteY4" fmla="*/ 1273 h 6860381"/>
              <a:gd name="connsiteX0" fmla="*/ 1055004 w 5146266"/>
              <a:gd name="connsiteY0" fmla="*/ 1273 h 6860381"/>
              <a:gd name="connsiteX1" fmla="*/ 0 w 5146266"/>
              <a:gd name="connsiteY1" fmla="*/ 6860381 h 6860381"/>
              <a:gd name="connsiteX2" fmla="*/ 5084245 w 5146266"/>
              <a:gd name="connsiteY2" fmla="*/ 6810540 h 6860381"/>
              <a:gd name="connsiteX3" fmla="*/ 5146159 w 5146266"/>
              <a:gd name="connsiteY3" fmla="*/ 0 h 6860381"/>
              <a:gd name="connsiteX4" fmla="*/ 1055004 w 5146266"/>
              <a:gd name="connsiteY4" fmla="*/ 1273 h 6860381"/>
              <a:gd name="connsiteX0" fmla="*/ 1055004 w 5146866"/>
              <a:gd name="connsiteY0" fmla="*/ 1273 h 6860546"/>
              <a:gd name="connsiteX1" fmla="*/ 0 w 5146866"/>
              <a:gd name="connsiteY1" fmla="*/ 6860381 h 6860546"/>
              <a:gd name="connsiteX2" fmla="*/ 5143776 w 5146866"/>
              <a:gd name="connsiteY2" fmla="*/ 6860546 h 6860546"/>
              <a:gd name="connsiteX3" fmla="*/ 5146159 w 5146866"/>
              <a:gd name="connsiteY3" fmla="*/ 0 h 6860546"/>
              <a:gd name="connsiteX4" fmla="*/ 1055004 w 5146866"/>
              <a:gd name="connsiteY4" fmla="*/ 1273 h 6860546"/>
              <a:gd name="connsiteX0" fmla="*/ 682316 w 5146866"/>
              <a:gd name="connsiteY0" fmla="*/ 1273 h 6860546"/>
              <a:gd name="connsiteX1" fmla="*/ 0 w 5146866"/>
              <a:gd name="connsiteY1" fmla="*/ 6860381 h 6860546"/>
              <a:gd name="connsiteX2" fmla="*/ 5143776 w 5146866"/>
              <a:gd name="connsiteY2" fmla="*/ 6860546 h 6860546"/>
              <a:gd name="connsiteX3" fmla="*/ 5146159 w 5146866"/>
              <a:gd name="connsiteY3" fmla="*/ 0 h 6860546"/>
              <a:gd name="connsiteX4" fmla="*/ 682316 w 5146866"/>
              <a:gd name="connsiteY4" fmla="*/ 1273 h 6860546"/>
              <a:gd name="connsiteX0" fmla="*/ 660845 w 5125395"/>
              <a:gd name="connsiteY0" fmla="*/ 1273 h 6860546"/>
              <a:gd name="connsiteX1" fmla="*/ 0 w 5125395"/>
              <a:gd name="connsiteY1" fmla="*/ 6855619 h 6860546"/>
              <a:gd name="connsiteX2" fmla="*/ 5122305 w 5125395"/>
              <a:gd name="connsiteY2" fmla="*/ 6860546 h 6860546"/>
              <a:gd name="connsiteX3" fmla="*/ 5124688 w 5125395"/>
              <a:gd name="connsiteY3" fmla="*/ 0 h 6860546"/>
              <a:gd name="connsiteX4" fmla="*/ 660845 w 5125395"/>
              <a:gd name="connsiteY4" fmla="*/ 1273 h 6860546"/>
              <a:gd name="connsiteX0" fmla="*/ 679249 w 5143799"/>
              <a:gd name="connsiteY0" fmla="*/ 1273 h 6860546"/>
              <a:gd name="connsiteX1" fmla="*/ 0 w 5143799"/>
              <a:gd name="connsiteY1" fmla="*/ 6855619 h 6860546"/>
              <a:gd name="connsiteX2" fmla="*/ 5140709 w 5143799"/>
              <a:gd name="connsiteY2" fmla="*/ 6860546 h 6860546"/>
              <a:gd name="connsiteX3" fmla="*/ 5143092 w 5143799"/>
              <a:gd name="connsiteY3" fmla="*/ 0 h 6860546"/>
              <a:gd name="connsiteX4" fmla="*/ 679249 w 5143799"/>
              <a:gd name="connsiteY4" fmla="*/ 1273 h 6860546"/>
              <a:gd name="connsiteX0" fmla="*/ 663912 w 5128462"/>
              <a:gd name="connsiteY0" fmla="*/ 1273 h 6860546"/>
              <a:gd name="connsiteX1" fmla="*/ 0 w 5128462"/>
              <a:gd name="connsiteY1" fmla="*/ 6853238 h 6860546"/>
              <a:gd name="connsiteX2" fmla="*/ 5125372 w 5128462"/>
              <a:gd name="connsiteY2" fmla="*/ 6860546 h 6860546"/>
              <a:gd name="connsiteX3" fmla="*/ 5127755 w 5128462"/>
              <a:gd name="connsiteY3" fmla="*/ 0 h 6860546"/>
              <a:gd name="connsiteX4" fmla="*/ 663912 w 5128462"/>
              <a:gd name="connsiteY4" fmla="*/ 1273 h 6860546"/>
              <a:gd name="connsiteX0" fmla="*/ 679249 w 5143799"/>
              <a:gd name="connsiteY0" fmla="*/ 1273 h 6860546"/>
              <a:gd name="connsiteX1" fmla="*/ 0 w 5143799"/>
              <a:gd name="connsiteY1" fmla="*/ 6858001 h 6860546"/>
              <a:gd name="connsiteX2" fmla="*/ 5140709 w 5143799"/>
              <a:gd name="connsiteY2" fmla="*/ 6860546 h 6860546"/>
              <a:gd name="connsiteX3" fmla="*/ 5143092 w 5143799"/>
              <a:gd name="connsiteY3" fmla="*/ 0 h 6860546"/>
              <a:gd name="connsiteX4" fmla="*/ 679249 w 5143799"/>
              <a:gd name="connsiteY4" fmla="*/ 1273 h 6860546"/>
              <a:gd name="connsiteX0" fmla="*/ 679249 w 5143799"/>
              <a:gd name="connsiteY0" fmla="*/ 1273 h 6860546"/>
              <a:gd name="connsiteX1" fmla="*/ 0 w 5143799"/>
              <a:gd name="connsiteY1" fmla="*/ 6860382 h 6860546"/>
              <a:gd name="connsiteX2" fmla="*/ 5140709 w 5143799"/>
              <a:gd name="connsiteY2" fmla="*/ 6860546 h 6860546"/>
              <a:gd name="connsiteX3" fmla="*/ 5143092 w 5143799"/>
              <a:gd name="connsiteY3" fmla="*/ 0 h 6860546"/>
              <a:gd name="connsiteX4" fmla="*/ 679249 w 5143799"/>
              <a:gd name="connsiteY4" fmla="*/ 1273 h 6860546"/>
              <a:gd name="connsiteX0" fmla="*/ 5014 w 5143799"/>
              <a:gd name="connsiteY0" fmla="*/ 1273 h 6860546"/>
              <a:gd name="connsiteX1" fmla="*/ 0 w 5143799"/>
              <a:gd name="connsiteY1" fmla="*/ 6860382 h 6860546"/>
              <a:gd name="connsiteX2" fmla="*/ 5140709 w 5143799"/>
              <a:gd name="connsiteY2" fmla="*/ 6860546 h 6860546"/>
              <a:gd name="connsiteX3" fmla="*/ 5143092 w 5143799"/>
              <a:gd name="connsiteY3" fmla="*/ 0 h 6860546"/>
              <a:gd name="connsiteX4" fmla="*/ 5014 w 5143799"/>
              <a:gd name="connsiteY4" fmla="*/ 1273 h 6860546"/>
              <a:gd name="connsiteX0" fmla="*/ 5014 w 5232524"/>
              <a:gd name="connsiteY0" fmla="*/ 1273 h 6860546"/>
              <a:gd name="connsiteX1" fmla="*/ 0 w 5232524"/>
              <a:gd name="connsiteY1" fmla="*/ 6860382 h 6860546"/>
              <a:gd name="connsiteX2" fmla="*/ 5140709 w 5232524"/>
              <a:gd name="connsiteY2" fmla="*/ 6860546 h 6860546"/>
              <a:gd name="connsiteX3" fmla="*/ 5232449 w 5232524"/>
              <a:gd name="connsiteY3" fmla="*/ 0 h 6860546"/>
              <a:gd name="connsiteX4" fmla="*/ 5014 w 5232524"/>
              <a:gd name="connsiteY4" fmla="*/ 1273 h 6860546"/>
              <a:gd name="connsiteX0" fmla="*/ 5014 w 5232455"/>
              <a:gd name="connsiteY0" fmla="*/ 1273 h 6873159"/>
              <a:gd name="connsiteX1" fmla="*/ 0 w 5232455"/>
              <a:gd name="connsiteY1" fmla="*/ 6860382 h 6873159"/>
              <a:gd name="connsiteX2" fmla="*/ 4019692 w 5232455"/>
              <a:gd name="connsiteY2" fmla="*/ 6873159 h 6873159"/>
              <a:gd name="connsiteX3" fmla="*/ 5232449 w 5232455"/>
              <a:gd name="connsiteY3" fmla="*/ 0 h 6873159"/>
              <a:gd name="connsiteX4" fmla="*/ 5014 w 5232455"/>
              <a:gd name="connsiteY4" fmla="*/ 1273 h 6873159"/>
              <a:gd name="connsiteX0" fmla="*/ 5014 w 5232459"/>
              <a:gd name="connsiteY0" fmla="*/ 1273 h 6873159"/>
              <a:gd name="connsiteX1" fmla="*/ 0 w 5232459"/>
              <a:gd name="connsiteY1" fmla="*/ 6860382 h 6873159"/>
              <a:gd name="connsiteX2" fmla="*/ 4539584 w 5232459"/>
              <a:gd name="connsiteY2" fmla="*/ 6873159 h 6873159"/>
              <a:gd name="connsiteX3" fmla="*/ 5232449 w 5232459"/>
              <a:gd name="connsiteY3" fmla="*/ 0 h 6873159"/>
              <a:gd name="connsiteX4" fmla="*/ 5014 w 5232459"/>
              <a:gd name="connsiteY4" fmla="*/ 1273 h 6873159"/>
              <a:gd name="connsiteX0" fmla="*/ 5014 w 5730181"/>
              <a:gd name="connsiteY0" fmla="*/ 1273 h 6873161"/>
              <a:gd name="connsiteX1" fmla="*/ 0 w 5730181"/>
              <a:gd name="connsiteY1" fmla="*/ 6860382 h 6873161"/>
              <a:gd name="connsiteX2" fmla="*/ 4539584 w 5730181"/>
              <a:gd name="connsiteY2" fmla="*/ 6873159 h 6873161"/>
              <a:gd name="connsiteX3" fmla="*/ 5232449 w 5730181"/>
              <a:gd name="connsiteY3" fmla="*/ 0 h 6873161"/>
              <a:gd name="connsiteX4" fmla="*/ 5014 w 5730181"/>
              <a:gd name="connsiteY4" fmla="*/ 1273 h 6873161"/>
              <a:gd name="connsiteX0" fmla="*/ 5014 w 5491803"/>
              <a:gd name="connsiteY0" fmla="*/ 1273 h 6873159"/>
              <a:gd name="connsiteX1" fmla="*/ 0 w 5491803"/>
              <a:gd name="connsiteY1" fmla="*/ 6860382 h 6873159"/>
              <a:gd name="connsiteX2" fmla="*/ 4539584 w 5491803"/>
              <a:gd name="connsiteY2" fmla="*/ 6873159 h 6873159"/>
              <a:gd name="connsiteX3" fmla="*/ 5232449 w 5491803"/>
              <a:gd name="connsiteY3" fmla="*/ 0 h 6873159"/>
              <a:gd name="connsiteX4" fmla="*/ 5014 w 5491803"/>
              <a:gd name="connsiteY4" fmla="*/ 1273 h 6873159"/>
              <a:gd name="connsiteX0" fmla="*/ 5014 w 5856614"/>
              <a:gd name="connsiteY0" fmla="*/ 1273 h 6873159"/>
              <a:gd name="connsiteX1" fmla="*/ 0 w 5856614"/>
              <a:gd name="connsiteY1" fmla="*/ 6860382 h 6873159"/>
              <a:gd name="connsiteX2" fmla="*/ 4539584 w 5856614"/>
              <a:gd name="connsiteY2" fmla="*/ 6873159 h 6873159"/>
              <a:gd name="connsiteX3" fmla="*/ 5232449 w 5856614"/>
              <a:gd name="connsiteY3" fmla="*/ 0 h 6873159"/>
              <a:gd name="connsiteX4" fmla="*/ 5014 w 5856614"/>
              <a:gd name="connsiteY4" fmla="*/ 1273 h 6873159"/>
              <a:gd name="connsiteX0" fmla="*/ 5014 w 5232449"/>
              <a:gd name="connsiteY0" fmla="*/ 1273 h 6873159"/>
              <a:gd name="connsiteX1" fmla="*/ 0 w 5232449"/>
              <a:gd name="connsiteY1" fmla="*/ 6860382 h 6873159"/>
              <a:gd name="connsiteX2" fmla="*/ 4539584 w 5232449"/>
              <a:gd name="connsiteY2" fmla="*/ 6873159 h 6873159"/>
              <a:gd name="connsiteX3" fmla="*/ 5232449 w 5232449"/>
              <a:gd name="connsiteY3" fmla="*/ 0 h 6873159"/>
              <a:gd name="connsiteX4" fmla="*/ 5014 w 5232449"/>
              <a:gd name="connsiteY4" fmla="*/ 1273 h 6873159"/>
              <a:gd name="connsiteX0" fmla="*/ 5014 w 5753492"/>
              <a:gd name="connsiteY0" fmla="*/ 1273 h 6873161"/>
              <a:gd name="connsiteX1" fmla="*/ 0 w 5753492"/>
              <a:gd name="connsiteY1" fmla="*/ 6860382 h 6873161"/>
              <a:gd name="connsiteX2" fmla="*/ 4539584 w 5753492"/>
              <a:gd name="connsiteY2" fmla="*/ 6873159 h 6873161"/>
              <a:gd name="connsiteX3" fmla="*/ 5232449 w 5753492"/>
              <a:gd name="connsiteY3" fmla="*/ 0 h 6873161"/>
              <a:gd name="connsiteX4" fmla="*/ 5014 w 5753492"/>
              <a:gd name="connsiteY4" fmla="*/ 1273 h 6873161"/>
              <a:gd name="connsiteX0" fmla="*/ 5014 w 5491803"/>
              <a:gd name="connsiteY0" fmla="*/ 1273 h 6873159"/>
              <a:gd name="connsiteX1" fmla="*/ 0 w 5491803"/>
              <a:gd name="connsiteY1" fmla="*/ 6860382 h 6873159"/>
              <a:gd name="connsiteX2" fmla="*/ 4539584 w 5491803"/>
              <a:gd name="connsiteY2" fmla="*/ 6873159 h 6873159"/>
              <a:gd name="connsiteX3" fmla="*/ 5232449 w 5491803"/>
              <a:gd name="connsiteY3" fmla="*/ 0 h 6873159"/>
              <a:gd name="connsiteX4" fmla="*/ 5014 w 5491803"/>
              <a:gd name="connsiteY4" fmla="*/ 1273 h 6873159"/>
              <a:gd name="connsiteX0" fmla="*/ 5014 w 5232449"/>
              <a:gd name="connsiteY0" fmla="*/ 1273 h 6873159"/>
              <a:gd name="connsiteX1" fmla="*/ 0 w 5232449"/>
              <a:gd name="connsiteY1" fmla="*/ 6860382 h 6873159"/>
              <a:gd name="connsiteX2" fmla="*/ 4539584 w 5232449"/>
              <a:gd name="connsiteY2" fmla="*/ 6873159 h 6873159"/>
              <a:gd name="connsiteX3" fmla="*/ 5232449 w 5232449"/>
              <a:gd name="connsiteY3" fmla="*/ 0 h 6873159"/>
              <a:gd name="connsiteX4" fmla="*/ 5014 w 5232449"/>
              <a:gd name="connsiteY4" fmla="*/ 1273 h 6873159"/>
              <a:gd name="connsiteX0" fmla="*/ 5014 w 5232449"/>
              <a:gd name="connsiteY0" fmla="*/ 1273 h 6873159"/>
              <a:gd name="connsiteX1" fmla="*/ 0 w 5232449"/>
              <a:gd name="connsiteY1" fmla="*/ 6860382 h 6873159"/>
              <a:gd name="connsiteX2" fmla="*/ 4539584 w 5232449"/>
              <a:gd name="connsiteY2" fmla="*/ 6873159 h 6873159"/>
              <a:gd name="connsiteX3" fmla="*/ 5232449 w 5232449"/>
              <a:gd name="connsiteY3" fmla="*/ 0 h 6873159"/>
              <a:gd name="connsiteX4" fmla="*/ 5014 w 5232449"/>
              <a:gd name="connsiteY4" fmla="*/ 1273 h 6873159"/>
              <a:gd name="connsiteX0" fmla="*/ 5014 w 5232449"/>
              <a:gd name="connsiteY0" fmla="*/ 1273 h 6873159"/>
              <a:gd name="connsiteX1" fmla="*/ 0 w 5232449"/>
              <a:gd name="connsiteY1" fmla="*/ 6860382 h 6873159"/>
              <a:gd name="connsiteX2" fmla="*/ 4539584 w 5232449"/>
              <a:gd name="connsiteY2" fmla="*/ 6873159 h 6873159"/>
              <a:gd name="connsiteX3" fmla="*/ 5232449 w 5232449"/>
              <a:gd name="connsiteY3" fmla="*/ 0 h 6873159"/>
              <a:gd name="connsiteX4" fmla="*/ 5014 w 5232449"/>
              <a:gd name="connsiteY4" fmla="*/ 1273 h 6873159"/>
              <a:gd name="connsiteX0" fmla="*/ 5014 w 5194365"/>
              <a:gd name="connsiteY0" fmla="*/ 1273 h 6873159"/>
              <a:gd name="connsiteX1" fmla="*/ 0 w 5194365"/>
              <a:gd name="connsiteY1" fmla="*/ 6860382 h 6873159"/>
              <a:gd name="connsiteX2" fmla="*/ 4539584 w 5194365"/>
              <a:gd name="connsiteY2" fmla="*/ 6873159 h 6873159"/>
              <a:gd name="connsiteX3" fmla="*/ 5194365 w 5194365"/>
              <a:gd name="connsiteY3" fmla="*/ 0 h 6873159"/>
              <a:gd name="connsiteX4" fmla="*/ 5014 w 5194365"/>
              <a:gd name="connsiteY4" fmla="*/ 1273 h 6873159"/>
              <a:gd name="connsiteX0" fmla="*/ 5014 w 5221568"/>
              <a:gd name="connsiteY0" fmla="*/ 5497 h 6877383"/>
              <a:gd name="connsiteX1" fmla="*/ 0 w 5221568"/>
              <a:gd name="connsiteY1" fmla="*/ 6864606 h 6877383"/>
              <a:gd name="connsiteX2" fmla="*/ 4539584 w 5221568"/>
              <a:gd name="connsiteY2" fmla="*/ 6877383 h 6877383"/>
              <a:gd name="connsiteX3" fmla="*/ 5221568 w 5221568"/>
              <a:gd name="connsiteY3" fmla="*/ 0 h 6877383"/>
              <a:gd name="connsiteX4" fmla="*/ 5014 w 5221568"/>
              <a:gd name="connsiteY4" fmla="*/ 5497 h 6877383"/>
              <a:gd name="connsiteX0" fmla="*/ 5014 w 5221568"/>
              <a:gd name="connsiteY0" fmla="*/ 5497 h 6877383"/>
              <a:gd name="connsiteX1" fmla="*/ 0 w 5221568"/>
              <a:gd name="connsiteY1" fmla="*/ 6864606 h 6877383"/>
              <a:gd name="connsiteX2" fmla="*/ 4539584 w 5221568"/>
              <a:gd name="connsiteY2" fmla="*/ 6877383 h 6877383"/>
              <a:gd name="connsiteX3" fmla="*/ 5221568 w 5221568"/>
              <a:gd name="connsiteY3" fmla="*/ 0 h 6877383"/>
              <a:gd name="connsiteX4" fmla="*/ 5014 w 5221568"/>
              <a:gd name="connsiteY4" fmla="*/ 5497 h 6877383"/>
              <a:gd name="connsiteX0" fmla="*/ 5014 w 5221568"/>
              <a:gd name="connsiteY0" fmla="*/ 5497 h 6864606"/>
              <a:gd name="connsiteX1" fmla="*/ 0 w 5221568"/>
              <a:gd name="connsiteY1" fmla="*/ 6864606 h 6864606"/>
              <a:gd name="connsiteX2" fmla="*/ 4485178 w 5221568"/>
              <a:gd name="connsiteY2" fmla="*/ 6835147 h 6864606"/>
              <a:gd name="connsiteX3" fmla="*/ 5221568 w 5221568"/>
              <a:gd name="connsiteY3" fmla="*/ 0 h 6864606"/>
              <a:gd name="connsiteX4" fmla="*/ 5014 w 5221568"/>
              <a:gd name="connsiteY4" fmla="*/ 5497 h 6864606"/>
              <a:gd name="connsiteX0" fmla="*/ 5014 w 5221568"/>
              <a:gd name="connsiteY0" fmla="*/ 5497 h 6864712"/>
              <a:gd name="connsiteX1" fmla="*/ 0 w 5221568"/>
              <a:gd name="connsiteY1" fmla="*/ 6864606 h 6864712"/>
              <a:gd name="connsiteX2" fmla="*/ 4542304 w 5221568"/>
              <a:gd name="connsiteY2" fmla="*/ 6864712 h 6864712"/>
              <a:gd name="connsiteX3" fmla="*/ 5221568 w 5221568"/>
              <a:gd name="connsiteY3" fmla="*/ 0 h 6864712"/>
              <a:gd name="connsiteX4" fmla="*/ 5014 w 5221568"/>
              <a:gd name="connsiteY4" fmla="*/ 5497 h 6864712"/>
              <a:gd name="connsiteX0" fmla="*/ 5014 w 5221568"/>
              <a:gd name="connsiteY0" fmla="*/ 5497 h 6864712"/>
              <a:gd name="connsiteX1" fmla="*/ 0 w 5221568"/>
              <a:gd name="connsiteY1" fmla="*/ 6864606 h 6864712"/>
              <a:gd name="connsiteX2" fmla="*/ 4542304 w 5221568"/>
              <a:gd name="connsiteY2" fmla="*/ 6864712 h 6864712"/>
              <a:gd name="connsiteX3" fmla="*/ 5221568 w 5221568"/>
              <a:gd name="connsiteY3" fmla="*/ 0 h 6864712"/>
              <a:gd name="connsiteX4" fmla="*/ 5014 w 5221568"/>
              <a:gd name="connsiteY4" fmla="*/ 5497 h 6864712"/>
              <a:gd name="connsiteX0" fmla="*/ 5014 w 5221568"/>
              <a:gd name="connsiteY0" fmla="*/ 5497 h 6864712"/>
              <a:gd name="connsiteX1" fmla="*/ 0 w 5221568"/>
              <a:gd name="connsiteY1" fmla="*/ 6864606 h 6864712"/>
              <a:gd name="connsiteX2" fmla="*/ 4542304 w 5221568"/>
              <a:gd name="connsiteY2" fmla="*/ 6864712 h 6864712"/>
              <a:gd name="connsiteX3" fmla="*/ 5221568 w 5221568"/>
              <a:gd name="connsiteY3" fmla="*/ 0 h 6864712"/>
              <a:gd name="connsiteX4" fmla="*/ 5014 w 5221568"/>
              <a:gd name="connsiteY4" fmla="*/ 5497 h 6864712"/>
              <a:gd name="connsiteX0" fmla="*/ 5014 w 5221568"/>
              <a:gd name="connsiteY0" fmla="*/ 3115 h 6862330"/>
              <a:gd name="connsiteX1" fmla="*/ 0 w 5221568"/>
              <a:gd name="connsiteY1" fmla="*/ 6862224 h 6862330"/>
              <a:gd name="connsiteX2" fmla="*/ 4542304 w 5221568"/>
              <a:gd name="connsiteY2" fmla="*/ 6862330 h 6862330"/>
              <a:gd name="connsiteX3" fmla="*/ 5221568 w 5221568"/>
              <a:gd name="connsiteY3" fmla="*/ 0 h 6862330"/>
              <a:gd name="connsiteX4" fmla="*/ 5014 w 5221568"/>
              <a:gd name="connsiteY4" fmla="*/ 3115 h 6862330"/>
              <a:gd name="connsiteX0" fmla="*/ 5014 w 5221568"/>
              <a:gd name="connsiteY0" fmla="*/ 3115 h 6862330"/>
              <a:gd name="connsiteX1" fmla="*/ 0 w 5221568"/>
              <a:gd name="connsiteY1" fmla="*/ 6862224 h 6862330"/>
              <a:gd name="connsiteX2" fmla="*/ 4542304 w 5221568"/>
              <a:gd name="connsiteY2" fmla="*/ 6862330 h 6862330"/>
              <a:gd name="connsiteX3" fmla="*/ 5221568 w 5221568"/>
              <a:gd name="connsiteY3" fmla="*/ 0 h 6862330"/>
              <a:gd name="connsiteX4" fmla="*/ 5014 w 5221568"/>
              <a:gd name="connsiteY4" fmla="*/ 3115 h 6862330"/>
              <a:gd name="connsiteX0" fmla="*/ 5014 w 5221568"/>
              <a:gd name="connsiteY0" fmla="*/ 3115 h 6862330"/>
              <a:gd name="connsiteX1" fmla="*/ 0 w 5221568"/>
              <a:gd name="connsiteY1" fmla="*/ 6862224 h 6862330"/>
              <a:gd name="connsiteX2" fmla="*/ 4542304 w 5221568"/>
              <a:gd name="connsiteY2" fmla="*/ 6862330 h 6862330"/>
              <a:gd name="connsiteX3" fmla="*/ 5221568 w 5221568"/>
              <a:gd name="connsiteY3" fmla="*/ 0 h 6862330"/>
              <a:gd name="connsiteX4" fmla="*/ 5014 w 5221568"/>
              <a:gd name="connsiteY4" fmla="*/ 3115 h 6862330"/>
              <a:gd name="connsiteX0" fmla="*/ 5014 w 5221568"/>
              <a:gd name="connsiteY0" fmla="*/ 3115 h 6862330"/>
              <a:gd name="connsiteX1" fmla="*/ 0 w 5221568"/>
              <a:gd name="connsiteY1" fmla="*/ 6862224 h 6862330"/>
              <a:gd name="connsiteX2" fmla="*/ 4542304 w 5221568"/>
              <a:gd name="connsiteY2" fmla="*/ 6862330 h 6862330"/>
              <a:gd name="connsiteX3" fmla="*/ 5221568 w 5221568"/>
              <a:gd name="connsiteY3" fmla="*/ 0 h 6862330"/>
              <a:gd name="connsiteX4" fmla="*/ 5014 w 5221568"/>
              <a:gd name="connsiteY4" fmla="*/ 3115 h 6862330"/>
              <a:gd name="connsiteX0" fmla="*/ 5014 w 5221568"/>
              <a:gd name="connsiteY0" fmla="*/ 3115 h 6862330"/>
              <a:gd name="connsiteX1" fmla="*/ 0 w 5221568"/>
              <a:gd name="connsiteY1" fmla="*/ 6862224 h 6862330"/>
              <a:gd name="connsiteX2" fmla="*/ 4542304 w 5221568"/>
              <a:gd name="connsiteY2" fmla="*/ 6862330 h 6862330"/>
              <a:gd name="connsiteX3" fmla="*/ 5221568 w 5221568"/>
              <a:gd name="connsiteY3" fmla="*/ 0 h 6862330"/>
              <a:gd name="connsiteX4" fmla="*/ 5014 w 5221568"/>
              <a:gd name="connsiteY4" fmla="*/ 3115 h 6862330"/>
              <a:gd name="connsiteX0" fmla="*/ 5014 w 5221568"/>
              <a:gd name="connsiteY0" fmla="*/ 3115 h 6862330"/>
              <a:gd name="connsiteX1" fmla="*/ 0 w 5221568"/>
              <a:gd name="connsiteY1" fmla="*/ 6862224 h 6862330"/>
              <a:gd name="connsiteX2" fmla="*/ 4542304 w 5221568"/>
              <a:gd name="connsiteY2" fmla="*/ 6862330 h 6862330"/>
              <a:gd name="connsiteX3" fmla="*/ 5221568 w 5221568"/>
              <a:gd name="connsiteY3" fmla="*/ 0 h 6862330"/>
              <a:gd name="connsiteX4" fmla="*/ 5014 w 5221568"/>
              <a:gd name="connsiteY4" fmla="*/ 3115 h 6862330"/>
              <a:gd name="connsiteX0" fmla="*/ 5014 w 5221568"/>
              <a:gd name="connsiteY0" fmla="*/ 3115 h 6862330"/>
              <a:gd name="connsiteX1" fmla="*/ 0 w 5221568"/>
              <a:gd name="connsiteY1" fmla="*/ 6862224 h 6862330"/>
              <a:gd name="connsiteX2" fmla="*/ 4542304 w 5221568"/>
              <a:gd name="connsiteY2" fmla="*/ 6862330 h 6862330"/>
              <a:gd name="connsiteX3" fmla="*/ 5221568 w 5221568"/>
              <a:gd name="connsiteY3" fmla="*/ 0 h 6862330"/>
              <a:gd name="connsiteX4" fmla="*/ 5014 w 5221568"/>
              <a:gd name="connsiteY4" fmla="*/ 3115 h 6862330"/>
              <a:gd name="connsiteX0" fmla="*/ 5014 w 5221568"/>
              <a:gd name="connsiteY0" fmla="*/ 3115 h 6862330"/>
              <a:gd name="connsiteX1" fmla="*/ 0 w 5221568"/>
              <a:gd name="connsiteY1" fmla="*/ 6862224 h 6862330"/>
              <a:gd name="connsiteX2" fmla="*/ 4542304 w 5221568"/>
              <a:gd name="connsiteY2" fmla="*/ 6862330 h 6862330"/>
              <a:gd name="connsiteX3" fmla="*/ 5221568 w 5221568"/>
              <a:gd name="connsiteY3" fmla="*/ 0 h 6862330"/>
              <a:gd name="connsiteX4" fmla="*/ 5014 w 5221568"/>
              <a:gd name="connsiteY4" fmla="*/ 3115 h 6862330"/>
              <a:gd name="connsiteX0" fmla="*/ 5014 w 5221568"/>
              <a:gd name="connsiteY0" fmla="*/ 3115 h 6862330"/>
              <a:gd name="connsiteX1" fmla="*/ 0 w 5221568"/>
              <a:gd name="connsiteY1" fmla="*/ 6862224 h 6862330"/>
              <a:gd name="connsiteX2" fmla="*/ 4542304 w 5221568"/>
              <a:gd name="connsiteY2" fmla="*/ 6862330 h 6862330"/>
              <a:gd name="connsiteX3" fmla="*/ 5221568 w 5221568"/>
              <a:gd name="connsiteY3" fmla="*/ 0 h 6862330"/>
              <a:gd name="connsiteX4" fmla="*/ 5014 w 5221568"/>
              <a:gd name="connsiteY4" fmla="*/ 3115 h 6862330"/>
              <a:gd name="connsiteX0" fmla="*/ 5014 w 5221568"/>
              <a:gd name="connsiteY0" fmla="*/ 3115 h 6862330"/>
              <a:gd name="connsiteX1" fmla="*/ 0 w 5221568"/>
              <a:gd name="connsiteY1" fmla="*/ 6862224 h 6862330"/>
              <a:gd name="connsiteX2" fmla="*/ 4542304 w 5221568"/>
              <a:gd name="connsiteY2" fmla="*/ 6862330 h 6862330"/>
              <a:gd name="connsiteX3" fmla="*/ 5221568 w 5221568"/>
              <a:gd name="connsiteY3" fmla="*/ 0 h 6862330"/>
              <a:gd name="connsiteX4" fmla="*/ 5014 w 5221568"/>
              <a:gd name="connsiteY4" fmla="*/ 3115 h 686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568" h="6862330">
                <a:moveTo>
                  <a:pt x="5014" y="3115"/>
                </a:moveTo>
                <a:cubicBezTo>
                  <a:pt x="3343" y="2289485"/>
                  <a:pt x="1671" y="4575854"/>
                  <a:pt x="0" y="6862224"/>
                </a:cubicBezTo>
                <a:lnTo>
                  <a:pt x="4542304" y="6862330"/>
                </a:lnTo>
                <a:cubicBezTo>
                  <a:pt x="4657148" y="5704606"/>
                  <a:pt x="5139716" y="828593"/>
                  <a:pt x="5221568" y="0"/>
                </a:cubicBezTo>
                <a:lnTo>
                  <a:pt x="5014" y="31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9000"/>
              </a:lnSpc>
              <a:spcAft>
                <a:spcPts val="600"/>
              </a:spcAft>
            </a:pPr>
            <a:endParaRPr lang="en-GB" sz="2700" dirty="0" err="1"/>
          </a:p>
        </p:txBody>
      </p:sp>
      <p:sp>
        <p:nvSpPr>
          <p:cNvPr id="3" name="Content Placeholder 2">
            <a:extLst>
              <a:ext uri="{FF2B5EF4-FFF2-40B4-BE49-F238E27FC236}">
                <a16:creationId xmlns:a16="http://schemas.microsoft.com/office/drawing/2014/main" id="{B926D2EB-2108-4C74-B8BF-5FD641AD661D}"/>
              </a:ext>
            </a:extLst>
          </p:cNvPr>
          <p:cNvSpPr>
            <a:spLocks noGrp="1"/>
          </p:cNvSpPr>
          <p:nvPr>
            <p:ph sz="half" idx="1"/>
          </p:nvPr>
        </p:nvSpPr>
        <p:spPr>
          <a:xfrm>
            <a:off x="1260472" y="1937563"/>
            <a:ext cx="5562843" cy="4228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01F52673-C611-4707-9047-F1C1E9A8AC89}"/>
              </a:ext>
            </a:extLst>
          </p:cNvPr>
          <p:cNvSpPr>
            <a:spLocks noGrp="1"/>
          </p:cNvSpPr>
          <p:nvPr>
            <p:ph type="dt" sz="half" idx="10"/>
          </p:nvPr>
        </p:nvSpPr>
        <p:spPr/>
        <p:txBody>
          <a:bodyPr/>
          <a:lstStyle/>
          <a:p>
            <a:r>
              <a:rPr lang="en-US"/>
              <a:t>V.3  Sept 2023</a:t>
            </a:r>
            <a:endParaRPr lang="en-GB"/>
          </a:p>
        </p:txBody>
      </p:sp>
      <p:sp>
        <p:nvSpPr>
          <p:cNvPr id="6" name="Footer Placeholder 5">
            <a:extLst>
              <a:ext uri="{FF2B5EF4-FFF2-40B4-BE49-F238E27FC236}">
                <a16:creationId xmlns:a16="http://schemas.microsoft.com/office/drawing/2014/main" id="{76E102A8-ED8A-4C58-B27A-659C843AF6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C80269-6026-48F5-8200-C5617771093E}"/>
              </a:ext>
            </a:extLst>
          </p:cNvPr>
          <p:cNvSpPr>
            <a:spLocks noGrp="1"/>
          </p:cNvSpPr>
          <p:nvPr>
            <p:ph type="sldNum" sz="quarter" idx="12"/>
          </p:nvPr>
        </p:nvSpPr>
        <p:spPr/>
        <p:txBody>
          <a:bodyPr/>
          <a:lstStyle/>
          <a:p>
            <a:fld id="{77B4E890-4037-4BA2-80F1-97DCCF92DF8A}" type="slidenum">
              <a:rPr lang="en-GB" smtClean="0"/>
              <a:t>‹#›</a:t>
            </a:fld>
            <a:endParaRPr lang="en-GB"/>
          </a:p>
        </p:txBody>
      </p:sp>
      <p:sp>
        <p:nvSpPr>
          <p:cNvPr id="9" name="TextBox 8">
            <a:extLst>
              <a:ext uri="{FF2B5EF4-FFF2-40B4-BE49-F238E27FC236}">
                <a16:creationId xmlns:a16="http://schemas.microsoft.com/office/drawing/2014/main" id="{BDE09ED2-3769-493C-AC6F-C78647A458F9}"/>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t>© Girlguiding 2020</a:t>
            </a:r>
          </a:p>
        </p:txBody>
      </p:sp>
      <p:sp>
        <p:nvSpPr>
          <p:cNvPr id="10" name="TextBox 9">
            <a:extLst>
              <a:ext uri="{FF2B5EF4-FFF2-40B4-BE49-F238E27FC236}">
                <a16:creationId xmlns:a16="http://schemas.microsoft.com/office/drawing/2014/main" id="{4E979011-CFF1-4412-8471-3A0541393EEC}"/>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
        <p:nvSpPr>
          <p:cNvPr id="4" name="Title 3">
            <a:extLst>
              <a:ext uri="{FF2B5EF4-FFF2-40B4-BE49-F238E27FC236}">
                <a16:creationId xmlns:a16="http://schemas.microsoft.com/office/drawing/2014/main" id="{C4A991C3-A548-4C92-9AAC-BD05D7B1DD88}"/>
              </a:ext>
            </a:extLst>
          </p:cNvPr>
          <p:cNvSpPr>
            <a:spLocks noGrp="1"/>
          </p:cNvSpPr>
          <p:nvPr>
            <p:ph type="title"/>
          </p:nvPr>
        </p:nvSpPr>
        <p:spPr>
          <a:xfrm>
            <a:off x="719137" y="549276"/>
            <a:ext cx="6840000" cy="1388288"/>
          </a:xfrm>
        </p:spPr>
        <p:txBody>
          <a:bodyPr/>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94819B59-D2E9-4E57-A2DF-25C73FA0B4F6}"/>
              </a:ext>
            </a:extLst>
          </p:cNvPr>
          <p:cNvSpPr>
            <a:spLocks noGrp="1"/>
          </p:cNvSpPr>
          <p:nvPr>
            <p:ph type="body" sz="quarter" idx="13"/>
          </p:nvPr>
        </p:nvSpPr>
        <p:spPr>
          <a:xfrm>
            <a:off x="7877175" y="3429000"/>
            <a:ext cx="3960813" cy="2736850"/>
          </a:xfrm>
        </p:spPr>
        <p:txBody>
          <a:bodyPr anchor="b" anchorCtr="0"/>
          <a:lstStyle>
            <a:lvl1pPr>
              <a:lnSpc>
                <a:spcPct val="90000"/>
              </a:lnSpc>
              <a:defRPr sz="2800">
                <a:solidFill>
                  <a:schemeClr val="bg1"/>
                </a:solidFill>
              </a:defRPr>
            </a:lvl1pPr>
            <a:lvl2pPr>
              <a:defRPr sz="1800" b="0">
                <a:solidFill>
                  <a:schemeClr val="bg1"/>
                </a:solidFill>
              </a:defRPr>
            </a:lvl2pPr>
            <a:lvl3pPr marL="265113" indent="-265113">
              <a:buClr>
                <a:schemeClr val="bg1"/>
              </a:buClr>
              <a:defRPr sz="1800">
                <a:solidFill>
                  <a:schemeClr val="bg1"/>
                </a:solidFill>
              </a:defRPr>
            </a:lvl3pPr>
            <a:lvl4pPr marL="536575" indent="-271463">
              <a:buClr>
                <a:schemeClr val="bg1"/>
              </a:buClr>
              <a:defRPr sz="1800">
                <a:solidFill>
                  <a:schemeClr val="bg1"/>
                </a:solidFill>
              </a:defRPr>
            </a:lvl4pPr>
            <a:lvl5pPr marL="808038" indent="-271463">
              <a:buClr>
                <a:schemeClr val="bg1"/>
              </a:buCl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Box 11">
            <a:extLst>
              <a:ext uri="{FF2B5EF4-FFF2-40B4-BE49-F238E27FC236}">
                <a16:creationId xmlns:a16="http://schemas.microsoft.com/office/drawing/2014/main" id="{B28ECA07-26D7-482B-AEC1-994553F7C589}"/>
              </a:ext>
            </a:extLst>
          </p:cNvPr>
          <p:cNvSpPr txBox="1"/>
          <p:nvPr userDrawn="1"/>
        </p:nvSpPr>
        <p:spPr>
          <a:xfrm>
            <a:off x="3128211" y="6478899"/>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Tree>
    <p:extLst>
      <p:ext uri="{BB962C8B-B14F-4D97-AF65-F5344CB8AC3E}">
        <p14:creationId xmlns:p14="http://schemas.microsoft.com/office/powerpoint/2010/main" val="37943753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3C16E3-64CD-46D0-8AC0-2F0B8012EE8B}"/>
              </a:ext>
            </a:extLst>
          </p:cNvPr>
          <p:cNvSpPr>
            <a:spLocks noGrp="1"/>
          </p:cNvSpPr>
          <p:nvPr>
            <p:ph idx="1"/>
          </p:nvPr>
        </p:nvSpPr>
        <p:spPr>
          <a:xfrm>
            <a:off x="1260474" y="549276"/>
            <a:ext cx="7200000" cy="5616574"/>
          </a:xfrm>
        </p:spPr>
        <p:txBody>
          <a:bodyPr/>
          <a:lstStyle>
            <a:lvl1pPr>
              <a:lnSpc>
                <a:spcPct val="90000"/>
              </a:lnSpc>
              <a:defRPr sz="5000" b="1"/>
            </a:lvl1pPr>
            <a:lvl2pPr>
              <a:defRPr sz="3500" b="1"/>
            </a:lvl2pPr>
            <a:lvl3pPr>
              <a:defRPr sz="3500" b="1"/>
            </a:lvl3pPr>
            <a:lvl4pPr>
              <a:defRPr sz="3500" b="1"/>
            </a:lvl4pPr>
            <a:lvl5pPr>
              <a:defRPr sz="35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CFD7BF71-94DC-40C7-9134-7BFBAE5E1313}"/>
              </a:ext>
            </a:extLst>
          </p:cNvPr>
          <p:cNvSpPr>
            <a:spLocks noGrp="1"/>
          </p:cNvSpPr>
          <p:nvPr>
            <p:ph type="dt" sz="half" idx="10"/>
          </p:nvPr>
        </p:nvSpPr>
        <p:spPr>
          <a:xfrm>
            <a:off x="2035310" y="6480000"/>
            <a:ext cx="1092901" cy="252000"/>
          </a:xfrm>
          <a:prstGeom prst="rect">
            <a:avLst/>
          </a:prstGeom>
        </p:spPr>
        <p:txBody>
          <a:bodyPr/>
          <a:lstStyle/>
          <a:p>
            <a:r>
              <a:rPr lang="en-US"/>
              <a:t>V.3  Sept 2023</a:t>
            </a:r>
            <a:endParaRPr lang="en-GB"/>
          </a:p>
        </p:txBody>
      </p:sp>
      <p:sp>
        <p:nvSpPr>
          <p:cNvPr id="5" name="Footer Placeholder 4">
            <a:extLst>
              <a:ext uri="{FF2B5EF4-FFF2-40B4-BE49-F238E27FC236}">
                <a16:creationId xmlns:a16="http://schemas.microsoft.com/office/drawing/2014/main" id="{15CE4C7F-047F-4229-9D18-AF67C91157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631EA3-A533-4086-9504-D5D486DA1D25}"/>
              </a:ext>
            </a:extLst>
          </p:cNvPr>
          <p:cNvSpPr>
            <a:spLocks noGrp="1"/>
          </p:cNvSpPr>
          <p:nvPr>
            <p:ph type="sldNum" sz="quarter" idx="12"/>
          </p:nvPr>
        </p:nvSpPr>
        <p:spPr/>
        <p:txBody>
          <a:bodyPr/>
          <a:lstStyle/>
          <a:p>
            <a:fld id="{77B4E890-4037-4BA2-80F1-97DCCF92DF8A}" type="slidenum">
              <a:rPr lang="en-GB" smtClean="0"/>
              <a:t>‹#›</a:t>
            </a:fld>
            <a:endParaRPr lang="en-GB"/>
          </a:p>
        </p:txBody>
      </p:sp>
      <p:sp>
        <p:nvSpPr>
          <p:cNvPr id="8" name="TextBox 7">
            <a:extLst>
              <a:ext uri="{FF2B5EF4-FFF2-40B4-BE49-F238E27FC236}">
                <a16:creationId xmlns:a16="http://schemas.microsoft.com/office/drawing/2014/main" id="{0460EBA3-EF25-4E3A-89FD-617F840DAD98}"/>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t>© Girlguiding 2020</a:t>
            </a:r>
          </a:p>
        </p:txBody>
      </p:sp>
      <p:sp>
        <p:nvSpPr>
          <p:cNvPr id="9" name="TextBox 8">
            <a:extLst>
              <a:ext uri="{FF2B5EF4-FFF2-40B4-BE49-F238E27FC236}">
                <a16:creationId xmlns:a16="http://schemas.microsoft.com/office/drawing/2014/main" id="{7F2B1D9F-A17B-4036-A33C-7DF25346CA16}"/>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
        <p:nvSpPr>
          <p:cNvPr id="10" name="TextBox 9">
            <a:extLst>
              <a:ext uri="{FF2B5EF4-FFF2-40B4-BE49-F238E27FC236}">
                <a16:creationId xmlns:a16="http://schemas.microsoft.com/office/drawing/2014/main" id="{B8259DD9-4488-4452-8BD5-DEF1FF4AF3C7}"/>
              </a:ext>
            </a:extLst>
          </p:cNvPr>
          <p:cNvSpPr txBox="1"/>
          <p:nvPr userDrawn="1"/>
        </p:nvSpPr>
        <p:spPr>
          <a:xfrm>
            <a:off x="3128211" y="6478899"/>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Tree>
    <p:extLst>
      <p:ext uri="{BB962C8B-B14F-4D97-AF65-F5344CB8AC3E}">
        <p14:creationId xmlns:p14="http://schemas.microsoft.com/office/powerpoint/2010/main" val="7005091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8473A-61B6-461F-BC4A-1909284BEADA}"/>
              </a:ext>
            </a:extLst>
          </p:cNvPr>
          <p:cNvSpPr>
            <a:spLocks noGrp="1"/>
          </p:cNvSpPr>
          <p:nvPr>
            <p:ph type="title"/>
          </p:nvPr>
        </p:nvSpPr>
        <p:spPr>
          <a:xfrm>
            <a:off x="711336" y="3060000"/>
            <a:ext cx="10485302" cy="3321751"/>
          </a:xfrm>
        </p:spPr>
        <p:txBody>
          <a:bodyPr anchor="t"/>
          <a:lstStyle>
            <a:lvl1pPr algn="ctr">
              <a:defRPr sz="11200">
                <a:solidFill>
                  <a:schemeClr val="bg1"/>
                </a:solidFill>
              </a:defRPr>
            </a:lvl1pPr>
          </a:lstStyle>
          <a:p>
            <a:r>
              <a:rPr lang="en-US"/>
              <a:t>Click to edit Master title style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6C0CB4FA-3E69-4EDD-8EA8-01F5BF655A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336" y="622468"/>
            <a:ext cx="2556000" cy="1274310"/>
          </a:xfrm>
          <a:prstGeom prst="rect">
            <a:avLst/>
          </a:prstGeom>
        </p:spPr>
      </p:pic>
    </p:spTree>
    <p:extLst>
      <p:ext uri="{BB962C8B-B14F-4D97-AF65-F5344CB8AC3E}">
        <p14:creationId xmlns:p14="http://schemas.microsoft.com/office/powerpoint/2010/main" val="302902064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96545-9B2E-4764-A022-888A91DAF8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FA03AE-FF70-4538-A0FF-EB7913B07310}"/>
              </a:ext>
            </a:extLst>
          </p:cNvPr>
          <p:cNvSpPr>
            <a:spLocks noGrp="1"/>
          </p:cNvSpPr>
          <p:nvPr>
            <p:ph type="dt" sz="half" idx="10"/>
          </p:nvPr>
        </p:nvSpPr>
        <p:spPr/>
        <p:txBody>
          <a:bodyPr/>
          <a:lstStyle/>
          <a:p>
            <a:r>
              <a:rPr lang="en-US"/>
              <a:t>V.3  Sept 2023</a:t>
            </a:r>
            <a:endParaRPr lang="en-GB"/>
          </a:p>
        </p:txBody>
      </p:sp>
      <p:sp>
        <p:nvSpPr>
          <p:cNvPr id="4" name="Footer Placeholder 3">
            <a:extLst>
              <a:ext uri="{FF2B5EF4-FFF2-40B4-BE49-F238E27FC236}">
                <a16:creationId xmlns:a16="http://schemas.microsoft.com/office/drawing/2014/main" id="{939B89C0-EFCD-469D-80D2-C8BAB3FE7D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ECE2CE6-30A6-4253-93C4-F8DB52673628}"/>
              </a:ext>
            </a:extLst>
          </p:cNvPr>
          <p:cNvSpPr>
            <a:spLocks noGrp="1"/>
          </p:cNvSpPr>
          <p:nvPr>
            <p:ph type="sldNum" sz="quarter" idx="12"/>
          </p:nvPr>
        </p:nvSpPr>
        <p:spPr/>
        <p:txBody>
          <a:bodyPr/>
          <a:lstStyle/>
          <a:p>
            <a:fld id="{77B4E890-4037-4BA2-80F1-97DCCF92DF8A}" type="slidenum">
              <a:rPr lang="en-GB" smtClean="0"/>
              <a:t>‹#›</a:t>
            </a:fld>
            <a:endParaRPr lang="en-GB"/>
          </a:p>
        </p:txBody>
      </p:sp>
      <p:sp>
        <p:nvSpPr>
          <p:cNvPr id="7" name="TextBox 6">
            <a:extLst>
              <a:ext uri="{FF2B5EF4-FFF2-40B4-BE49-F238E27FC236}">
                <a16:creationId xmlns:a16="http://schemas.microsoft.com/office/drawing/2014/main" id="{52B28B49-16B2-46E5-B1D5-FBCF9F08A48F}"/>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t>© Girlguiding 2020</a:t>
            </a:r>
          </a:p>
        </p:txBody>
      </p:sp>
      <p:sp>
        <p:nvSpPr>
          <p:cNvPr id="8" name="TextBox 7">
            <a:extLst>
              <a:ext uri="{FF2B5EF4-FFF2-40B4-BE49-F238E27FC236}">
                <a16:creationId xmlns:a16="http://schemas.microsoft.com/office/drawing/2014/main" id="{7251039F-F9B6-40B1-8148-D06B1B82ECC1}"/>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
        <p:nvSpPr>
          <p:cNvPr id="9" name="TextBox 8">
            <a:extLst>
              <a:ext uri="{FF2B5EF4-FFF2-40B4-BE49-F238E27FC236}">
                <a16:creationId xmlns:a16="http://schemas.microsoft.com/office/drawing/2014/main" id="{456CB396-7027-474B-93D5-B09292765CB9}"/>
              </a:ext>
            </a:extLst>
          </p:cNvPr>
          <p:cNvSpPr txBox="1"/>
          <p:nvPr userDrawn="1"/>
        </p:nvSpPr>
        <p:spPr>
          <a:xfrm>
            <a:off x="3128211" y="6478899"/>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Tree>
    <p:extLst>
      <p:ext uri="{BB962C8B-B14F-4D97-AF65-F5344CB8AC3E}">
        <p14:creationId xmlns:p14="http://schemas.microsoft.com/office/powerpoint/2010/main" val="43616798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FF9A0F-791F-4903-91C9-169BF18EDB13}"/>
              </a:ext>
            </a:extLst>
          </p:cNvPr>
          <p:cNvSpPr>
            <a:spLocks noGrp="1"/>
          </p:cNvSpPr>
          <p:nvPr>
            <p:ph type="dt" sz="half" idx="10"/>
          </p:nvPr>
        </p:nvSpPr>
        <p:spPr/>
        <p:txBody>
          <a:bodyPr/>
          <a:lstStyle/>
          <a:p>
            <a:r>
              <a:rPr lang="en-US"/>
              <a:t>V.3  Sept 2023</a:t>
            </a:r>
            <a:endParaRPr lang="en-GB"/>
          </a:p>
        </p:txBody>
      </p:sp>
      <p:sp>
        <p:nvSpPr>
          <p:cNvPr id="3" name="Footer Placeholder 2">
            <a:extLst>
              <a:ext uri="{FF2B5EF4-FFF2-40B4-BE49-F238E27FC236}">
                <a16:creationId xmlns:a16="http://schemas.microsoft.com/office/drawing/2014/main" id="{A5C4A1F5-BBC5-49C7-823B-B2F083CA0CE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7547F80-871F-4B64-971F-073F53C07161}"/>
              </a:ext>
            </a:extLst>
          </p:cNvPr>
          <p:cNvSpPr>
            <a:spLocks noGrp="1"/>
          </p:cNvSpPr>
          <p:nvPr>
            <p:ph type="sldNum" sz="quarter" idx="12"/>
          </p:nvPr>
        </p:nvSpPr>
        <p:spPr/>
        <p:txBody>
          <a:bodyPr/>
          <a:lstStyle/>
          <a:p>
            <a:fld id="{77B4E890-4037-4BA2-80F1-97DCCF92DF8A}" type="slidenum">
              <a:rPr lang="en-GB" smtClean="0"/>
              <a:t>‹#›</a:t>
            </a:fld>
            <a:endParaRPr lang="en-GB"/>
          </a:p>
        </p:txBody>
      </p:sp>
      <p:sp>
        <p:nvSpPr>
          <p:cNvPr id="6" name="TextBox 5">
            <a:extLst>
              <a:ext uri="{FF2B5EF4-FFF2-40B4-BE49-F238E27FC236}">
                <a16:creationId xmlns:a16="http://schemas.microsoft.com/office/drawing/2014/main" id="{BB735C7C-9941-4F53-A5A6-1648E6B859B9}"/>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t>© Girlguiding 2020</a:t>
            </a:r>
          </a:p>
        </p:txBody>
      </p:sp>
      <p:sp>
        <p:nvSpPr>
          <p:cNvPr id="7" name="TextBox 6">
            <a:extLst>
              <a:ext uri="{FF2B5EF4-FFF2-40B4-BE49-F238E27FC236}">
                <a16:creationId xmlns:a16="http://schemas.microsoft.com/office/drawing/2014/main" id="{42A2AA7B-D5AD-41B2-AA3A-0C5D13676A18}"/>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
        <p:nvSpPr>
          <p:cNvPr id="8" name="TextBox 7">
            <a:extLst>
              <a:ext uri="{FF2B5EF4-FFF2-40B4-BE49-F238E27FC236}">
                <a16:creationId xmlns:a16="http://schemas.microsoft.com/office/drawing/2014/main" id="{1F8B32D2-6464-4A89-BAA0-78E900C40216}"/>
              </a:ext>
            </a:extLst>
          </p:cNvPr>
          <p:cNvSpPr txBox="1"/>
          <p:nvPr userDrawn="1"/>
        </p:nvSpPr>
        <p:spPr>
          <a:xfrm>
            <a:off x="3128211" y="6478899"/>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Tree>
    <p:extLst>
      <p:ext uri="{BB962C8B-B14F-4D97-AF65-F5344CB8AC3E}">
        <p14:creationId xmlns:p14="http://schemas.microsoft.com/office/powerpoint/2010/main" val="367712683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B462E1A-B8B2-42F8-BFC0-34D692535BB1}"/>
              </a:ext>
            </a:extLst>
          </p:cNvPr>
          <p:cNvSpPr/>
          <p:nvPr userDrawn="1"/>
        </p:nvSpPr>
        <p:spPr>
          <a:xfrm>
            <a:off x="717232" y="630077"/>
            <a:ext cx="2541272" cy="1263696"/>
          </a:xfrm>
          <a:custGeom>
            <a:avLst/>
            <a:gdLst>
              <a:gd name="connsiteX0" fmla="*/ 201930 w 2545080"/>
              <a:gd name="connsiteY0" fmla="*/ 0 h 1261110"/>
              <a:gd name="connsiteX1" fmla="*/ 2251710 w 2545080"/>
              <a:gd name="connsiteY1" fmla="*/ 0 h 1261110"/>
              <a:gd name="connsiteX2" fmla="*/ 2434590 w 2545080"/>
              <a:gd name="connsiteY2" fmla="*/ 137160 h 1261110"/>
              <a:gd name="connsiteX3" fmla="*/ 2545080 w 2545080"/>
              <a:gd name="connsiteY3" fmla="*/ 1184910 h 1261110"/>
              <a:gd name="connsiteX4" fmla="*/ 2529840 w 2545080"/>
              <a:gd name="connsiteY4" fmla="*/ 1245870 h 1261110"/>
              <a:gd name="connsiteX5" fmla="*/ 2484120 w 2545080"/>
              <a:gd name="connsiteY5" fmla="*/ 1261110 h 1261110"/>
              <a:gd name="connsiteX6" fmla="*/ 148590 w 2545080"/>
              <a:gd name="connsiteY6" fmla="*/ 944880 h 1261110"/>
              <a:gd name="connsiteX7" fmla="*/ 34290 w 2545080"/>
              <a:gd name="connsiteY7" fmla="*/ 868680 h 1261110"/>
              <a:gd name="connsiteX8" fmla="*/ 0 w 2545080"/>
              <a:gd name="connsiteY8" fmla="*/ 750570 h 1261110"/>
              <a:gd name="connsiteX9" fmla="*/ 7620 w 2545080"/>
              <a:gd name="connsiteY9" fmla="*/ 179070 h 1261110"/>
              <a:gd name="connsiteX10" fmla="*/ 72390 w 2545080"/>
              <a:gd name="connsiteY10" fmla="*/ 49530 h 1261110"/>
              <a:gd name="connsiteX11" fmla="*/ 201930 w 2545080"/>
              <a:gd name="connsiteY11" fmla="*/ 0 h 1261110"/>
              <a:gd name="connsiteX0" fmla="*/ 182880 w 2545080"/>
              <a:gd name="connsiteY0" fmla="*/ 0 h 1261110"/>
              <a:gd name="connsiteX1" fmla="*/ 2251710 w 2545080"/>
              <a:gd name="connsiteY1" fmla="*/ 0 h 1261110"/>
              <a:gd name="connsiteX2" fmla="*/ 2434590 w 2545080"/>
              <a:gd name="connsiteY2" fmla="*/ 137160 h 1261110"/>
              <a:gd name="connsiteX3" fmla="*/ 2545080 w 2545080"/>
              <a:gd name="connsiteY3" fmla="*/ 1184910 h 1261110"/>
              <a:gd name="connsiteX4" fmla="*/ 2529840 w 2545080"/>
              <a:gd name="connsiteY4" fmla="*/ 1245870 h 1261110"/>
              <a:gd name="connsiteX5" fmla="*/ 2484120 w 2545080"/>
              <a:gd name="connsiteY5" fmla="*/ 1261110 h 1261110"/>
              <a:gd name="connsiteX6" fmla="*/ 148590 w 2545080"/>
              <a:gd name="connsiteY6" fmla="*/ 944880 h 1261110"/>
              <a:gd name="connsiteX7" fmla="*/ 34290 w 2545080"/>
              <a:gd name="connsiteY7" fmla="*/ 868680 h 1261110"/>
              <a:gd name="connsiteX8" fmla="*/ 0 w 2545080"/>
              <a:gd name="connsiteY8" fmla="*/ 750570 h 1261110"/>
              <a:gd name="connsiteX9" fmla="*/ 7620 w 2545080"/>
              <a:gd name="connsiteY9" fmla="*/ 179070 h 1261110"/>
              <a:gd name="connsiteX10" fmla="*/ 72390 w 2545080"/>
              <a:gd name="connsiteY10" fmla="*/ 49530 h 1261110"/>
              <a:gd name="connsiteX11" fmla="*/ 182880 w 2545080"/>
              <a:gd name="connsiteY11" fmla="*/ 0 h 1261110"/>
              <a:gd name="connsiteX0" fmla="*/ 182880 w 2545080"/>
              <a:gd name="connsiteY0" fmla="*/ 0 h 1261110"/>
              <a:gd name="connsiteX1" fmla="*/ 2251710 w 2545080"/>
              <a:gd name="connsiteY1" fmla="*/ 0 h 1261110"/>
              <a:gd name="connsiteX2" fmla="*/ 2434590 w 2545080"/>
              <a:gd name="connsiteY2" fmla="*/ 137160 h 1261110"/>
              <a:gd name="connsiteX3" fmla="*/ 2545080 w 2545080"/>
              <a:gd name="connsiteY3" fmla="*/ 1184910 h 1261110"/>
              <a:gd name="connsiteX4" fmla="*/ 2529840 w 2545080"/>
              <a:gd name="connsiteY4" fmla="*/ 1245870 h 1261110"/>
              <a:gd name="connsiteX5" fmla="*/ 2484120 w 2545080"/>
              <a:gd name="connsiteY5" fmla="*/ 1261110 h 1261110"/>
              <a:gd name="connsiteX6" fmla="*/ 148590 w 2545080"/>
              <a:gd name="connsiteY6" fmla="*/ 944880 h 1261110"/>
              <a:gd name="connsiteX7" fmla="*/ 34290 w 2545080"/>
              <a:gd name="connsiteY7" fmla="*/ 868680 h 1261110"/>
              <a:gd name="connsiteX8" fmla="*/ 0 w 2545080"/>
              <a:gd name="connsiteY8" fmla="*/ 750570 h 1261110"/>
              <a:gd name="connsiteX9" fmla="*/ 7620 w 2545080"/>
              <a:gd name="connsiteY9" fmla="*/ 179070 h 1261110"/>
              <a:gd name="connsiteX10" fmla="*/ 72390 w 2545080"/>
              <a:gd name="connsiteY10" fmla="*/ 49530 h 1261110"/>
              <a:gd name="connsiteX11" fmla="*/ 182880 w 2545080"/>
              <a:gd name="connsiteY11" fmla="*/ 0 h 1261110"/>
              <a:gd name="connsiteX0" fmla="*/ 182880 w 2545080"/>
              <a:gd name="connsiteY0" fmla="*/ 0 h 1261110"/>
              <a:gd name="connsiteX1" fmla="*/ 2251710 w 2545080"/>
              <a:gd name="connsiteY1" fmla="*/ 0 h 1261110"/>
              <a:gd name="connsiteX2" fmla="*/ 2434590 w 2545080"/>
              <a:gd name="connsiteY2" fmla="*/ 137160 h 1261110"/>
              <a:gd name="connsiteX3" fmla="*/ 2545080 w 2545080"/>
              <a:gd name="connsiteY3" fmla="*/ 1184910 h 1261110"/>
              <a:gd name="connsiteX4" fmla="*/ 2529840 w 2545080"/>
              <a:gd name="connsiteY4" fmla="*/ 1245870 h 1261110"/>
              <a:gd name="connsiteX5" fmla="*/ 2484120 w 2545080"/>
              <a:gd name="connsiteY5" fmla="*/ 1261110 h 1261110"/>
              <a:gd name="connsiteX6" fmla="*/ 148590 w 2545080"/>
              <a:gd name="connsiteY6" fmla="*/ 944880 h 1261110"/>
              <a:gd name="connsiteX7" fmla="*/ 34290 w 2545080"/>
              <a:gd name="connsiteY7" fmla="*/ 868680 h 1261110"/>
              <a:gd name="connsiteX8" fmla="*/ 0 w 2545080"/>
              <a:gd name="connsiteY8" fmla="*/ 750570 h 1261110"/>
              <a:gd name="connsiteX9" fmla="*/ 7620 w 2545080"/>
              <a:gd name="connsiteY9" fmla="*/ 179070 h 1261110"/>
              <a:gd name="connsiteX10" fmla="*/ 67628 w 2545080"/>
              <a:gd name="connsiteY10" fmla="*/ 49530 h 1261110"/>
              <a:gd name="connsiteX11" fmla="*/ 182880 w 2545080"/>
              <a:gd name="connsiteY11" fmla="*/ 0 h 1261110"/>
              <a:gd name="connsiteX0" fmla="*/ 182880 w 2545080"/>
              <a:gd name="connsiteY0" fmla="*/ 0 h 1261110"/>
              <a:gd name="connsiteX1" fmla="*/ 2251710 w 2545080"/>
              <a:gd name="connsiteY1" fmla="*/ 0 h 1261110"/>
              <a:gd name="connsiteX2" fmla="*/ 2434590 w 2545080"/>
              <a:gd name="connsiteY2" fmla="*/ 137160 h 1261110"/>
              <a:gd name="connsiteX3" fmla="*/ 2545080 w 2545080"/>
              <a:gd name="connsiteY3" fmla="*/ 1184910 h 1261110"/>
              <a:gd name="connsiteX4" fmla="*/ 2529840 w 2545080"/>
              <a:gd name="connsiteY4" fmla="*/ 1245870 h 1261110"/>
              <a:gd name="connsiteX5" fmla="*/ 2484120 w 2545080"/>
              <a:gd name="connsiteY5" fmla="*/ 1261110 h 1261110"/>
              <a:gd name="connsiteX6" fmla="*/ 148590 w 2545080"/>
              <a:gd name="connsiteY6" fmla="*/ 944880 h 1261110"/>
              <a:gd name="connsiteX7" fmla="*/ 34290 w 2545080"/>
              <a:gd name="connsiteY7" fmla="*/ 868680 h 1261110"/>
              <a:gd name="connsiteX8" fmla="*/ 0 w 2545080"/>
              <a:gd name="connsiteY8" fmla="*/ 750570 h 1261110"/>
              <a:gd name="connsiteX9" fmla="*/ 7620 w 2545080"/>
              <a:gd name="connsiteY9" fmla="*/ 179070 h 1261110"/>
              <a:gd name="connsiteX10" fmla="*/ 67628 w 2545080"/>
              <a:gd name="connsiteY10" fmla="*/ 49530 h 1261110"/>
              <a:gd name="connsiteX11" fmla="*/ 182880 w 2545080"/>
              <a:gd name="connsiteY11" fmla="*/ 0 h 1261110"/>
              <a:gd name="connsiteX0" fmla="*/ 182880 w 2545080"/>
              <a:gd name="connsiteY0" fmla="*/ 0 h 1261110"/>
              <a:gd name="connsiteX1" fmla="*/ 2251710 w 2545080"/>
              <a:gd name="connsiteY1" fmla="*/ 0 h 1261110"/>
              <a:gd name="connsiteX2" fmla="*/ 2434590 w 2545080"/>
              <a:gd name="connsiteY2" fmla="*/ 137160 h 1261110"/>
              <a:gd name="connsiteX3" fmla="*/ 2545080 w 2545080"/>
              <a:gd name="connsiteY3" fmla="*/ 1184910 h 1261110"/>
              <a:gd name="connsiteX4" fmla="*/ 2529840 w 2545080"/>
              <a:gd name="connsiteY4" fmla="*/ 1245870 h 1261110"/>
              <a:gd name="connsiteX5" fmla="*/ 2484120 w 2545080"/>
              <a:gd name="connsiteY5" fmla="*/ 1261110 h 1261110"/>
              <a:gd name="connsiteX6" fmla="*/ 148590 w 2545080"/>
              <a:gd name="connsiteY6" fmla="*/ 944880 h 1261110"/>
              <a:gd name="connsiteX7" fmla="*/ 34290 w 2545080"/>
              <a:gd name="connsiteY7" fmla="*/ 868680 h 1261110"/>
              <a:gd name="connsiteX8" fmla="*/ 0 w 2545080"/>
              <a:gd name="connsiteY8" fmla="*/ 750570 h 1261110"/>
              <a:gd name="connsiteX9" fmla="*/ 7620 w 2545080"/>
              <a:gd name="connsiteY9" fmla="*/ 179070 h 1261110"/>
              <a:gd name="connsiteX10" fmla="*/ 67628 w 2545080"/>
              <a:gd name="connsiteY10" fmla="*/ 49530 h 1261110"/>
              <a:gd name="connsiteX11" fmla="*/ 182880 w 2545080"/>
              <a:gd name="connsiteY11" fmla="*/ 0 h 1261110"/>
              <a:gd name="connsiteX0" fmla="*/ 182880 w 2545080"/>
              <a:gd name="connsiteY0" fmla="*/ 0 h 1261110"/>
              <a:gd name="connsiteX1" fmla="*/ 2251710 w 2545080"/>
              <a:gd name="connsiteY1" fmla="*/ 0 h 1261110"/>
              <a:gd name="connsiteX2" fmla="*/ 2434590 w 2545080"/>
              <a:gd name="connsiteY2" fmla="*/ 137160 h 1261110"/>
              <a:gd name="connsiteX3" fmla="*/ 2545080 w 2545080"/>
              <a:gd name="connsiteY3" fmla="*/ 1184910 h 1261110"/>
              <a:gd name="connsiteX4" fmla="*/ 2529840 w 2545080"/>
              <a:gd name="connsiteY4" fmla="*/ 1245870 h 1261110"/>
              <a:gd name="connsiteX5" fmla="*/ 2484120 w 2545080"/>
              <a:gd name="connsiteY5" fmla="*/ 1261110 h 1261110"/>
              <a:gd name="connsiteX6" fmla="*/ 148590 w 2545080"/>
              <a:gd name="connsiteY6" fmla="*/ 944880 h 1261110"/>
              <a:gd name="connsiteX7" fmla="*/ 34290 w 2545080"/>
              <a:gd name="connsiteY7" fmla="*/ 868680 h 1261110"/>
              <a:gd name="connsiteX8" fmla="*/ 0 w 2545080"/>
              <a:gd name="connsiteY8" fmla="*/ 750570 h 1261110"/>
              <a:gd name="connsiteX9" fmla="*/ 7620 w 2545080"/>
              <a:gd name="connsiteY9" fmla="*/ 179070 h 1261110"/>
              <a:gd name="connsiteX10" fmla="*/ 70009 w 2545080"/>
              <a:gd name="connsiteY10" fmla="*/ 49530 h 1261110"/>
              <a:gd name="connsiteX11" fmla="*/ 182880 w 2545080"/>
              <a:gd name="connsiteY11" fmla="*/ 0 h 1261110"/>
              <a:gd name="connsiteX0" fmla="*/ 182880 w 2545080"/>
              <a:gd name="connsiteY0" fmla="*/ 0 h 1261110"/>
              <a:gd name="connsiteX1" fmla="*/ 2251710 w 2545080"/>
              <a:gd name="connsiteY1" fmla="*/ 0 h 1261110"/>
              <a:gd name="connsiteX2" fmla="*/ 2434590 w 2545080"/>
              <a:gd name="connsiteY2" fmla="*/ 137160 h 1261110"/>
              <a:gd name="connsiteX3" fmla="*/ 2545080 w 2545080"/>
              <a:gd name="connsiteY3" fmla="*/ 1184910 h 1261110"/>
              <a:gd name="connsiteX4" fmla="*/ 2529840 w 2545080"/>
              <a:gd name="connsiteY4" fmla="*/ 1245870 h 1261110"/>
              <a:gd name="connsiteX5" fmla="*/ 2484120 w 2545080"/>
              <a:gd name="connsiteY5" fmla="*/ 1261110 h 1261110"/>
              <a:gd name="connsiteX6" fmla="*/ 148590 w 2545080"/>
              <a:gd name="connsiteY6" fmla="*/ 944880 h 1261110"/>
              <a:gd name="connsiteX7" fmla="*/ 34290 w 2545080"/>
              <a:gd name="connsiteY7" fmla="*/ 868680 h 1261110"/>
              <a:gd name="connsiteX8" fmla="*/ 0 w 2545080"/>
              <a:gd name="connsiteY8" fmla="*/ 750570 h 1261110"/>
              <a:gd name="connsiteX9" fmla="*/ 7620 w 2545080"/>
              <a:gd name="connsiteY9" fmla="*/ 179070 h 1261110"/>
              <a:gd name="connsiteX10" fmla="*/ 70009 w 2545080"/>
              <a:gd name="connsiteY10" fmla="*/ 49530 h 1261110"/>
              <a:gd name="connsiteX11" fmla="*/ 182880 w 2545080"/>
              <a:gd name="connsiteY11" fmla="*/ 0 h 1261110"/>
              <a:gd name="connsiteX0" fmla="*/ 175260 w 2537460"/>
              <a:gd name="connsiteY0" fmla="*/ 0 h 1261110"/>
              <a:gd name="connsiteX1" fmla="*/ 2244090 w 2537460"/>
              <a:gd name="connsiteY1" fmla="*/ 0 h 1261110"/>
              <a:gd name="connsiteX2" fmla="*/ 2426970 w 2537460"/>
              <a:gd name="connsiteY2" fmla="*/ 137160 h 1261110"/>
              <a:gd name="connsiteX3" fmla="*/ 2537460 w 2537460"/>
              <a:gd name="connsiteY3" fmla="*/ 1184910 h 1261110"/>
              <a:gd name="connsiteX4" fmla="*/ 2522220 w 2537460"/>
              <a:gd name="connsiteY4" fmla="*/ 1245870 h 1261110"/>
              <a:gd name="connsiteX5" fmla="*/ 2476500 w 2537460"/>
              <a:gd name="connsiteY5" fmla="*/ 1261110 h 1261110"/>
              <a:gd name="connsiteX6" fmla="*/ 140970 w 2537460"/>
              <a:gd name="connsiteY6" fmla="*/ 944880 h 1261110"/>
              <a:gd name="connsiteX7" fmla="*/ 26670 w 2537460"/>
              <a:gd name="connsiteY7" fmla="*/ 868680 h 1261110"/>
              <a:gd name="connsiteX8" fmla="*/ 23337 w 2537460"/>
              <a:gd name="connsiteY8" fmla="*/ 755333 h 1261110"/>
              <a:gd name="connsiteX9" fmla="*/ 0 w 2537460"/>
              <a:gd name="connsiteY9" fmla="*/ 179070 h 1261110"/>
              <a:gd name="connsiteX10" fmla="*/ 62389 w 2537460"/>
              <a:gd name="connsiteY10" fmla="*/ 49530 h 1261110"/>
              <a:gd name="connsiteX11" fmla="*/ 175260 w 2537460"/>
              <a:gd name="connsiteY11" fmla="*/ 0 h 1261110"/>
              <a:gd name="connsiteX0" fmla="*/ 178117 w 2540317"/>
              <a:gd name="connsiteY0" fmla="*/ 0 h 1261110"/>
              <a:gd name="connsiteX1" fmla="*/ 2246947 w 2540317"/>
              <a:gd name="connsiteY1" fmla="*/ 0 h 1261110"/>
              <a:gd name="connsiteX2" fmla="*/ 2429827 w 2540317"/>
              <a:gd name="connsiteY2" fmla="*/ 137160 h 1261110"/>
              <a:gd name="connsiteX3" fmla="*/ 2540317 w 2540317"/>
              <a:gd name="connsiteY3" fmla="*/ 1184910 h 1261110"/>
              <a:gd name="connsiteX4" fmla="*/ 2525077 w 2540317"/>
              <a:gd name="connsiteY4" fmla="*/ 1245870 h 1261110"/>
              <a:gd name="connsiteX5" fmla="*/ 2479357 w 2540317"/>
              <a:gd name="connsiteY5" fmla="*/ 1261110 h 1261110"/>
              <a:gd name="connsiteX6" fmla="*/ 143827 w 2540317"/>
              <a:gd name="connsiteY6" fmla="*/ 944880 h 1261110"/>
              <a:gd name="connsiteX7" fmla="*/ 29527 w 2540317"/>
              <a:gd name="connsiteY7" fmla="*/ 868680 h 1261110"/>
              <a:gd name="connsiteX8" fmla="*/ 0 w 2540317"/>
              <a:gd name="connsiteY8" fmla="*/ 736283 h 1261110"/>
              <a:gd name="connsiteX9" fmla="*/ 2857 w 2540317"/>
              <a:gd name="connsiteY9" fmla="*/ 179070 h 1261110"/>
              <a:gd name="connsiteX10" fmla="*/ 65246 w 2540317"/>
              <a:gd name="connsiteY10" fmla="*/ 49530 h 1261110"/>
              <a:gd name="connsiteX11" fmla="*/ 178117 w 2540317"/>
              <a:gd name="connsiteY11" fmla="*/ 0 h 1261110"/>
              <a:gd name="connsiteX0" fmla="*/ 178117 w 2540317"/>
              <a:gd name="connsiteY0" fmla="*/ 0 h 1261110"/>
              <a:gd name="connsiteX1" fmla="*/ 2246947 w 2540317"/>
              <a:gd name="connsiteY1" fmla="*/ 0 h 1261110"/>
              <a:gd name="connsiteX2" fmla="*/ 2429827 w 2540317"/>
              <a:gd name="connsiteY2" fmla="*/ 137160 h 1261110"/>
              <a:gd name="connsiteX3" fmla="*/ 2540317 w 2540317"/>
              <a:gd name="connsiteY3" fmla="*/ 1184910 h 1261110"/>
              <a:gd name="connsiteX4" fmla="*/ 2525077 w 2540317"/>
              <a:gd name="connsiteY4" fmla="*/ 1245870 h 1261110"/>
              <a:gd name="connsiteX5" fmla="*/ 2479357 w 2540317"/>
              <a:gd name="connsiteY5" fmla="*/ 1261110 h 1261110"/>
              <a:gd name="connsiteX6" fmla="*/ 143827 w 2540317"/>
              <a:gd name="connsiteY6" fmla="*/ 944880 h 1261110"/>
              <a:gd name="connsiteX7" fmla="*/ 29527 w 2540317"/>
              <a:gd name="connsiteY7" fmla="*/ 868680 h 1261110"/>
              <a:gd name="connsiteX8" fmla="*/ 0 w 2540317"/>
              <a:gd name="connsiteY8" fmla="*/ 736283 h 1261110"/>
              <a:gd name="connsiteX9" fmla="*/ 2857 w 2540317"/>
              <a:gd name="connsiteY9" fmla="*/ 179070 h 1261110"/>
              <a:gd name="connsiteX10" fmla="*/ 65246 w 2540317"/>
              <a:gd name="connsiteY10" fmla="*/ 49530 h 1261110"/>
              <a:gd name="connsiteX11" fmla="*/ 178117 w 2540317"/>
              <a:gd name="connsiteY11" fmla="*/ 0 h 1261110"/>
              <a:gd name="connsiteX0" fmla="*/ 178117 w 2540317"/>
              <a:gd name="connsiteY0" fmla="*/ 0 h 1261110"/>
              <a:gd name="connsiteX1" fmla="*/ 2246947 w 2540317"/>
              <a:gd name="connsiteY1" fmla="*/ 0 h 1261110"/>
              <a:gd name="connsiteX2" fmla="*/ 2429827 w 2540317"/>
              <a:gd name="connsiteY2" fmla="*/ 137160 h 1261110"/>
              <a:gd name="connsiteX3" fmla="*/ 2540317 w 2540317"/>
              <a:gd name="connsiteY3" fmla="*/ 1184910 h 1261110"/>
              <a:gd name="connsiteX4" fmla="*/ 2525077 w 2540317"/>
              <a:gd name="connsiteY4" fmla="*/ 1245870 h 1261110"/>
              <a:gd name="connsiteX5" fmla="*/ 2479357 w 2540317"/>
              <a:gd name="connsiteY5" fmla="*/ 1261110 h 1261110"/>
              <a:gd name="connsiteX6" fmla="*/ 143827 w 2540317"/>
              <a:gd name="connsiteY6" fmla="*/ 944880 h 1261110"/>
              <a:gd name="connsiteX7" fmla="*/ 31908 w 2540317"/>
              <a:gd name="connsiteY7" fmla="*/ 871061 h 1261110"/>
              <a:gd name="connsiteX8" fmla="*/ 0 w 2540317"/>
              <a:gd name="connsiteY8" fmla="*/ 736283 h 1261110"/>
              <a:gd name="connsiteX9" fmla="*/ 2857 w 2540317"/>
              <a:gd name="connsiteY9" fmla="*/ 179070 h 1261110"/>
              <a:gd name="connsiteX10" fmla="*/ 65246 w 2540317"/>
              <a:gd name="connsiteY10" fmla="*/ 49530 h 1261110"/>
              <a:gd name="connsiteX11" fmla="*/ 178117 w 2540317"/>
              <a:gd name="connsiteY11" fmla="*/ 0 h 1261110"/>
              <a:gd name="connsiteX0" fmla="*/ 178117 w 2540317"/>
              <a:gd name="connsiteY0" fmla="*/ 0 h 1261110"/>
              <a:gd name="connsiteX1" fmla="*/ 2246947 w 2540317"/>
              <a:gd name="connsiteY1" fmla="*/ 0 h 1261110"/>
              <a:gd name="connsiteX2" fmla="*/ 2429827 w 2540317"/>
              <a:gd name="connsiteY2" fmla="*/ 137160 h 1261110"/>
              <a:gd name="connsiteX3" fmla="*/ 2540317 w 2540317"/>
              <a:gd name="connsiteY3" fmla="*/ 1184910 h 1261110"/>
              <a:gd name="connsiteX4" fmla="*/ 2525077 w 2540317"/>
              <a:gd name="connsiteY4" fmla="*/ 1245870 h 1261110"/>
              <a:gd name="connsiteX5" fmla="*/ 2479357 w 2540317"/>
              <a:gd name="connsiteY5" fmla="*/ 1261110 h 1261110"/>
              <a:gd name="connsiteX6" fmla="*/ 143827 w 2540317"/>
              <a:gd name="connsiteY6" fmla="*/ 944880 h 1261110"/>
              <a:gd name="connsiteX7" fmla="*/ 31908 w 2540317"/>
              <a:gd name="connsiteY7" fmla="*/ 871061 h 1261110"/>
              <a:gd name="connsiteX8" fmla="*/ 0 w 2540317"/>
              <a:gd name="connsiteY8" fmla="*/ 736283 h 1261110"/>
              <a:gd name="connsiteX9" fmla="*/ 2857 w 2540317"/>
              <a:gd name="connsiteY9" fmla="*/ 179070 h 1261110"/>
              <a:gd name="connsiteX10" fmla="*/ 65246 w 2540317"/>
              <a:gd name="connsiteY10" fmla="*/ 49530 h 1261110"/>
              <a:gd name="connsiteX11" fmla="*/ 178117 w 2540317"/>
              <a:gd name="connsiteY11" fmla="*/ 0 h 1261110"/>
              <a:gd name="connsiteX0" fmla="*/ 178117 w 2540317"/>
              <a:gd name="connsiteY0" fmla="*/ 0 h 1261110"/>
              <a:gd name="connsiteX1" fmla="*/ 2246947 w 2540317"/>
              <a:gd name="connsiteY1" fmla="*/ 0 h 1261110"/>
              <a:gd name="connsiteX2" fmla="*/ 2429827 w 2540317"/>
              <a:gd name="connsiteY2" fmla="*/ 137160 h 1261110"/>
              <a:gd name="connsiteX3" fmla="*/ 2540317 w 2540317"/>
              <a:gd name="connsiteY3" fmla="*/ 1184910 h 1261110"/>
              <a:gd name="connsiteX4" fmla="*/ 2525077 w 2540317"/>
              <a:gd name="connsiteY4" fmla="*/ 1245870 h 1261110"/>
              <a:gd name="connsiteX5" fmla="*/ 2479357 w 2540317"/>
              <a:gd name="connsiteY5" fmla="*/ 1261110 h 1261110"/>
              <a:gd name="connsiteX6" fmla="*/ 143827 w 2540317"/>
              <a:gd name="connsiteY6" fmla="*/ 944880 h 1261110"/>
              <a:gd name="connsiteX7" fmla="*/ 31908 w 2540317"/>
              <a:gd name="connsiteY7" fmla="*/ 871061 h 1261110"/>
              <a:gd name="connsiteX8" fmla="*/ 0 w 2540317"/>
              <a:gd name="connsiteY8" fmla="*/ 736283 h 1261110"/>
              <a:gd name="connsiteX9" fmla="*/ 2857 w 2540317"/>
              <a:gd name="connsiteY9" fmla="*/ 179070 h 1261110"/>
              <a:gd name="connsiteX10" fmla="*/ 65246 w 2540317"/>
              <a:gd name="connsiteY10" fmla="*/ 49530 h 1261110"/>
              <a:gd name="connsiteX11" fmla="*/ 178117 w 2540317"/>
              <a:gd name="connsiteY11" fmla="*/ 0 h 1261110"/>
              <a:gd name="connsiteX0" fmla="*/ 178117 w 2540317"/>
              <a:gd name="connsiteY0" fmla="*/ 0 h 1261110"/>
              <a:gd name="connsiteX1" fmla="*/ 2246947 w 2540317"/>
              <a:gd name="connsiteY1" fmla="*/ 0 h 1261110"/>
              <a:gd name="connsiteX2" fmla="*/ 2429827 w 2540317"/>
              <a:gd name="connsiteY2" fmla="*/ 137160 h 1261110"/>
              <a:gd name="connsiteX3" fmla="*/ 2540317 w 2540317"/>
              <a:gd name="connsiteY3" fmla="*/ 1184910 h 1261110"/>
              <a:gd name="connsiteX4" fmla="*/ 2525077 w 2540317"/>
              <a:gd name="connsiteY4" fmla="*/ 1245870 h 1261110"/>
              <a:gd name="connsiteX5" fmla="*/ 2479357 w 2540317"/>
              <a:gd name="connsiteY5" fmla="*/ 1261110 h 1261110"/>
              <a:gd name="connsiteX6" fmla="*/ 143827 w 2540317"/>
              <a:gd name="connsiteY6" fmla="*/ 944880 h 1261110"/>
              <a:gd name="connsiteX7" fmla="*/ 31908 w 2540317"/>
              <a:gd name="connsiteY7" fmla="*/ 871061 h 1261110"/>
              <a:gd name="connsiteX8" fmla="*/ 0 w 2540317"/>
              <a:gd name="connsiteY8" fmla="*/ 736283 h 1261110"/>
              <a:gd name="connsiteX9" fmla="*/ 2857 w 2540317"/>
              <a:gd name="connsiteY9" fmla="*/ 179070 h 1261110"/>
              <a:gd name="connsiteX10" fmla="*/ 65246 w 2540317"/>
              <a:gd name="connsiteY10" fmla="*/ 49530 h 1261110"/>
              <a:gd name="connsiteX11" fmla="*/ 178117 w 2540317"/>
              <a:gd name="connsiteY11" fmla="*/ 0 h 1261110"/>
              <a:gd name="connsiteX0" fmla="*/ 178117 w 2540317"/>
              <a:gd name="connsiteY0" fmla="*/ 0 h 1261110"/>
              <a:gd name="connsiteX1" fmla="*/ 2246947 w 2540317"/>
              <a:gd name="connsiteY1" fmla="*/ 0 h 1261110"/>
              <a:gd name="connsiteX2" fmla="*/ 2429827 w 2540317"/>
              <a:gd name="connsiteY2" fmla="*/ 137160 h 1261110"/>
              <a:gd name="connsiteX3" fmla="*/ 2540317 w 2540317"/>
              <a:gd name="connsiteY3" fmla="*/ 1175385 h 1261110"/>
              <a:gd name="connsiteX4" fmla="*/ 2525077 w 2540317"/>
              <a:gd name="connsiteY4" fmla="*/ 1245870 h 1261110"/>
              <a:gd name="connsiteX5" fmla="*/ 2479357 w 2540317"/>
              <a:gd name="connsiteY5" fmla="*/ 1261110 h 1261110"/>
              <a:gd name="connsiteX6" fmla="*/ 143827 w 2540317"/>
              <a:gd name="connsiteY6" fmla="*/ 944880 h 1261110"/>
              <a:gd name="connsiteX7" fmla="*/ 31908 w 2540317"/>
              <a:gd name="connsiteY7" fmla="*/ 871061 h 1261110"/>
              <a:gd name="connsiteX8" fmla="*/ 0 w 2540317"/>
              <a:gd name="connsiteY8" fmla="*/ 736283 h 1261110"/>
              <a:gd name="connsiteX9" fmla="*/ 2857 w 2540317"/>
              <a:gd name="connsiteY9" fmla="*/ 179070 h 1261110"/>
              <a:gd name="connsiteX10" fmla="*/ 65246 w 2540317"/>
              <a:gd name="connsiteY10" fmla="*/ 49530 h 1261110"/>
              <a:gd name="connsiteX11" fmla="*/ 178117 w 2540317"/>
              <a:gd name="connsiteY11" fmla="*/ 0 h 1261110"/>
              <a:gd name="connsiteX0" fmla="*/ 178117 w 2541147"/>
              <a:gd name="connsiteY0" fmla="*/ 0 h 1261110"/>
              <a:gd name="connsiteX1" fmla="*/ 2246947 w 2541147"/>
              <a:gd name="connsiteY1" fmla="*/ 0 h 1261110"/>
              <a:gd name="connsiteX2" fmla="*/ 2429827 w 2541147"/>
              <a:gd name="connsiteY2" fmla="*/ 137160 h 1261110"/>
              <a:gd name="connsiteX3" fmla="*/ 2540317 w 2541147"/>
              <a:gd name="connsiteY3" fmla="*/ 1175385 h 1261110"/>
              <a:gd name="connsiteX4" fmla="*/ 2525077 w 2541147"/>
              <a:gd name="connsiteY4" fmla="*/ 1245870 h 1261110"/>
              <a:gd name="connsiteX5" fmla="*/ 2479357 w 2541147"/>
              <a:gd name="connsiteY5" fmla="*/ 1261110 h 1261110"/>
              <a:gd name="connsiteX6" fmla="*/ 143827 w 2541147"/>
              <a:gd name="connsiteY6" fmla="*/ 944880 h 1261110"/>
              <a:gd name="connsiteX7" fmla="*/ 31908 w 2541147"/>
              <a:gd name="connsiteY7" fmla="*/ 871061 h 1261110"/>
              <a:gd name="connsiteX8" fmla="*/ 0 w 2541147"/>
              <a:gd name="connsiteY8" fmla="*/ 736283 h 1261110"/>
              <a:gd name="connsiteX9" fmla="*/ 2857 w 2541147"/>
              <a:gd name="connsiteY9" fmla="*/ 179070 h 1261110"/>
              <a:gd name="connsiteX10" fmla="*/ 65246 w 2541147"/>
              <a:gd name="connsiteY10" fmla="*/ 49530 h 1261110"/>
              <a:gd name="connsiteX11" fmla="*/ 178117 w 2541147"/>
              <a:gd name="connsiteY11" fmla="*/ 0 h 1261110"/>
              <a:gd name="connsiteX0" fmla="*/ 178117 w 2541147"/>
              <a:gd name="connsiteY0" fmla="*/ 0 h 1261110"/>
              <a:gd name="connsiteX1" fmla="*/ 2246947 w 2541147"/>
              <a:gd name="connsiteY1" fmla="*/ 0 h 1261110"/>
              <a:gd name="connsiteX2" fmla="*/ 2429827 w 2541147"/>
              <a:gd name="connsiteY2" fmla="*/ 137160 h 1261110"/>
              <a:gd name="connsiteX3" fmla="*/ 2540317 w 2541147"/>
              <a:gd name="connsiteY3" fmla="*/ 1175385 h 1261110"/>
              <a:gd name="connsiteX4" fmla="*/ 2525077 w 2541147"/>
              <a:gd name="connsiteY4" fmla="*/ 1245870 h 1261110"/>
              <a:gd name="connsiteX5" fmla="*/ 2479357 w 2541147"/>
              <a:gd name="connsiteY5" fmla="*/ 1261110 h 1261110"/>
              <a:gd name="connsiteX6" fmla="*/ 143827 w 2541147"/>
              <a:gd name="connsiteY6" fmla="*/ 944880 h 1261110"/>
              <a:gd name="connsiteX7" fmla="*/ 31908 w 2541147"/>
              <a:gd name="connsiteY7" fmla="*/ 871061 h 1261110"/>
              <a:gd name="connsiteX8" fmla="*/ 0 w 2541147"/>
              <a:gd name="connsiteY8" fmla="*/ 736283 h 1261110"/>
              <a:gd name="connsiteX9" fmla="*/ 2857 w 2541147"/>
              <a:gd name="connsiteY9" fmla="*/ 179070 h 1261110"/>
              <a:gd name="connsiteX10" fmla="*/ 65246 w 2541147"/>
              <a:gd name="connsiteY10" fmla="*/ 49530 h 1261110"/>
              <a:gd name="connsiteX11" fmla="*/ 178117 w 2541147"/>
              <a:gd name="connsiteY11" fmla="*/ 0 h 1261110"/>
              <a:gd name="connsiteX0" fmla="*/ 178117 w 2541147"/>
              <a:gd name="connsiteY0" fmla="*/ 0 h 1261110"/>
              <a:gd name="connsiteX1" fmla="*/ 2246947 w 2541147"/>
              <a:gd name="connsiteY1" fmla="*/ 0 h 1261110"/>
              <a:gd name="connsiteX2" fmla="*/ 2429827 w 2541147"/>
              <a:gd name="connsiteY2" fmla="*/ 137160 h 1261110"/>
              <a:gd name="connsiteX3" fmla="*/ 2540317 w 2541147"/>
              <a:gd name="connsiteY3" fmla="*/ 1175385 h 1261110"/>
              <a:gd name="connsiteX4" fmla="*/ 2525077 w 2541147"/>
              <a:gd name="connsiteY4" fmla="*/ 1245870 h 1261110"/>
              <a:gd name="connsiteX5" fmla="*/ 2479357 w 2541147"/>
              <a:gd name="connsiteY5" fmla="*/ 1261110 h 1261110"/>
              <a:gd name="connsiteX6" fmla="*/ 143827 w 2541147"/>
              <a:gd name="connsiteY6" fmla="*/ 944880 h 1261110"/>
              <a:gd name="connsiteX7" fmla="*/ 31908 w 2541147"/>
              <a:gd name="connsiteY7" fmla="*/ 871061 h 1261110"/>
              <a:gd name="connsiteX8" fmla="*/ 0 w 2541147"/>
              <a:gd name="connsiteY8" fmla="*/ 736283 h 1261110"/>
              <a:gd name="connsiteX9" fmla="*/ 2857 w 2541147"/>
              <a:gd name="connsiteY9" fmla="*/ 179070 h 1261110"/>
              <a:gd name="connsiteX10" fmla="*/ 65246 w 2541147"/>
              <a:gd name="connsiteY10" fmla="*/ 49530 h 1261110"/>
              <a:gd name="connsiteX11" fmla="*/ 178117 w 2541147"/>
              <a:gd name="connsiteY11" fmla="*/ 0 h 1261110"/>
              <a:gd name="connsiteX0" fmla="*/ 178117 w 2541147"/>
              <a:gd name="connsiteY0" fmla="*/ 2382 h 1263492"/>
              <a:gd name="connsiteX1" fmla="*/ 2242185 w 2541147"/>
              <a:gd name="connsiteY1" fmla="*/ 0 h 1263492"/>
              <a:gd name="connsiteX2" fmla="*/ 2429827 w 2541147"/>
              <a:gd name="connsiteY2" fmla="*/ 139542 h 1263492"/>
              <a:gd name="connsiteX3" fmla="*/ 2540317 w 2541147"/>
              <a:gd name="connsiteY3" fmla="*/ 1177767 h 1263492"/>
              <a:gd name="connsiteX4" fmla="*/ 2525077 w 2541147"/>
              <a:gd name="connsiteY4" fmla="*/ 1248252 h 1263492"/>
              <a:gd name="connsiteX5" fmla="*/ 2479357 w 2541147"/>
              <a:gd name="connsiteY5" fmla="*/ 1263492 h 1263492"/>
              <a:gd name="connsiteX6" fmla="*/ 143827 w 2541147"/>
              <a:gd name="connsiteY6" fmla="*/ 947262 h 1263492"/>
              <a:gd name="connsiteX7" fmla="*/ 31908 w 2541147"/>
              <a:gd name="connsiteY7" fmla="*/ 873443 h 1263492"/>
              <a:gd name="connsiteX8" fmla="*/ 0 w 2541147"/>
              <a:gd name="connsiteY8" fmla="*/ 738665 h 1263492"/>
              <a:gd name="connsiteX9" fmla="*/ 2857 w 2541147"/>
              <a:gd name="connsiteY9" fmla="*/ 181452 h 1263492"/>
              <a:gd name="connsiteX10" fmla="*/ 65246 w 2541147"/>
              <a:gd name="connsiteY10" fmla="*/ 51912 h 1263492"/>
              <a:gd name="connsiteX11" fmla="*/ 178117 w 2541147"/>
              <a:gd name="connsiteY11" fmla="*/ 2382 h 1263492"/>
              <a:gd name="connsiteX0" fmla="*/ 178117 w 2665347"/>
              <a:gd name="connsiteY0" fmla="*/ 2382 h 1282294"/>
              <a:gd name="connsiteX1" fmla="*/ 2242185 w 2665347"/>
              <a:gd name="connsiteY1" fmla="*/ 0 h 1282294"/>
              <a:gd name="connsiteX2" fmla="*/ 2429827 w 2665347"/>
              <a:gd name="connsiteY2" fmla="*/ 139542 h 1282294"/>
              <a:gd name="connsiteX3" fmla="*/ 2540317 w 2665347"/>
              <a:gd name="connsiteY3" fmla="*/ 1177767 h 1282294"/>
              <a:gd name="connsiteX4" fmla="*/ 2527459 w 2665347"/>
              <a:gd name="connsiteY4" fmla="*/ 1243490 h 1282294"/>
              <a:gd name="connsiteX5" fmla="*/ 2479357 w 2665347"/>
              <a:gd name="connsiteY5" fmla="*/ 1263492 h 1282294"/>
              <a:gd name="connsiteX6" fmla="*/ 143827 w 2665347"/>
              <a:gd name="connsiteY6" fmla="*/ 947262 h 1282294"/>
              <a:gd name="connsiteX7" fmla="*/ 31908 w 2665347"/>
              <a:gd name="connsiteY7" fmla="*/ 873443 h 1282294"/>
              <a:gd name="connsiteX8" fmla="*/ 0 w 2665347"/>
              <a:gd name="connsiteY8" fmla="*/ 738665 h 1282294"/>
              <a:gd name="connsiteX9" fmla="*/ 2857 w 2665347"/>
              <a:gd name="connsiteY9" fmla="*/ 181452 h 1282294"/>
              <a:gd name="connsiteX10" fmla="*/ 65246 w 2665347"/>
              <a:gd name="connsiteY10" fmla="*/ 51912 h 1282294"/>
              <a:gd name="connsiteX11" fmla="*/ 178117 w 2665347"/>
              <a:gd name="connsiteY11" fmla="*/ 2382 h 1282294"/>
              <a:gd name="connsiteX0" fmla="*/ 178117 w 2541272"/>
              <a:gd name="connsiteY0" fmla="*/ 2382 h 1264524"/>
              <a:gd name="connsiteX1" fmla="*/ 2242185 w 2541272"/>
              <a:gd name="connsiteY1" fmla="*/ 0 h 1264524"/>
              <a:gd name="connsiteX2" fmla="*/ 2429827 w 2541272"/>
              <a:gd name="connsiteY2" fmla="*/ 139542 h 1264524"/>
              <a:gd name="connsiteX3" fmla="*/ 2540317 w 2541272"/>
              <a:gd name="connsiteY3" fmla="*/ 1177767 h 1264524"/>
              <a:gd name="connsiteX4" fmla="*/ 2527459 w 2541272"/>
              <a:gd name="connsiteY4" fmla="*/ 1243490 h 1264524"/>
              <a:gd name="connsiteX5" fmla="*/ 2479357 w 2541272"/>
              <a:gd name="connsiteY5" fmla="*/ 1263492 h 1264524"/>
              <a:gd name="connsiteX6" fmla="*/ 143827 w 2541272"/>
              <a:gd name="connsiteY6" fmla="*/ 947262 h 1264524"/>
              <a:gd name="connsiteX7" fmla="*/ 31908 w 2541272"/>
              <a:gd name="connsiteY7" fmla="*/ 873443 h 1264524"/>
              <a:gd name="connsiteX8" fmla="*/ 0 w 2541272"/>
              <a:gd name="connsiteY8" fmla="*/ 738665 h 1264524"/>
              <a:gd name="connsiteX9" fmla="*/ 2857 w 2541272"/>
              <a:gd name="connsiteY9" fmla="*/ 181452 h 1264524"/>
              <a:gd name="connsiteX10" fmla="*/ 65246 w 2541272"/>
              <a:gd name="connsiteY10" fmla="*/ 51912 h 1264524"/>
              <a:gd name="connsiteX11" fmla="*/ 178117 w 2541272"/>
              <a:gd name="connsiteY11" fmla="*/ 2382 h 1264524"/>
              <a:gd name="connsiteX0" fmla="*/ 178117 w 2541272"/>
              <a:gd name="connsiteY0" fmla="*/ 2382 h 1264083"/>
              <a:gd name="connsiteX1" fmla="*/ 2242185 w 2541272"/>
              <a:gd name="connsiteY1" fmla="*/ 0 h 1264083"/>
              <a:gd name="connsiteX2" fmla="*/ 2429827 w 2541272"/>
              <a:gd name="connsiteY2" fmla="*/ 139542 h 1264083"/>
              <a:gd name="connsiteX3" fmla="*/ 2540317 w 2541272"/>
              <a:gd name="connsiteY3" fmla="*/ 1177767 h 1264083"/>
              <a:gd name="connsiteX4" fmla="*/ 2527459 w 2541272"/>
              <a:gd name="connsiteY4" fmla="*/ 1243490 h 1264083"/>
              <a:gd name="connsiteX5" fmla="*/ 2479357 w 2541272"/>
              <a:gd name="connsiteY5" fmla="*/ 1263492 h 1264083"/>
              <a:gd name="connsiteX6" fmla="*/ 143827 w 2541272"/>
              <a:gd name="connsiteY6" fmla="*/ 947262 h 1264083"/>
              <a:gd name="connsiteX7" fmla="*/ 31908 w 2541272"/>
              <a:gd name="connsiteY7" fmla="*/ 873443 h 1264083"/>
              <a:gd name="connsiteX8" fmla="*/ 0 w 2541272"/>
              <a:gd name="connsiteY8" fmla="*/ 738665 h 1264083"/>
              <a:gd name="connsiteX9" fmla="*/ 2857 w 2541272"/>
              <a:gd name="connsiteY9" fmla="*/ 181452 h 1264083"/>
              <a:gd name="connsiteX10" fmla="*/ 65246 w 2541272"/>
              <a:gd name="connsiteY10" fmla="*/ 51912 h 1264083"/>
              <a:gd name="connsiteX11" fmla="*/ 178117 w 2541272"/>
              <a:gd name="connsiteY11" fmla="*/ 2382 h 1264083"/>
              <a:gd name="connsiteX0" fmla="*/ 178117 w 2541272"/>
              <a:gd name="connsiteY0" fmla="*/ 2382 h 1263696"/>
              <a:gd name="connsiteX1" fmla="*/ 2242185 w 2541272"/>
              <a:gd name="connsiteY1" fmla="*/ 0 h 1263696"/>
              <a:gd name="connsiteX2" fmla="*/ 2429827 w 2541272"/>
              <a:gd name="connsiteY2" fmla="*/ 139542 h 1263696"/>
              <a:gd name="connsiteX3" fmla="*/ 2540317 w 2541272"/>
              <a:gd name="connsiteY3" fmla="*/ 1177767 h 1263696"/>
              <a:gd name="connsiteX4" fmla="*/ 2527459 w 2541272"/>
              <a:gd name="connsiteY4" fmla="*/ 1243490 h 1263696"/>
              <a:gd name="connsiteX5" fmla="*/ 2479357 w 2541272"/>
              <a:gd name="connsiteY5" fmla="*/ 1263492 h 1263696"/>
              <a:gd name="connsiteX6" fmla="*/ 143827 w 2541272"/>
              <a:gd name="connsiteY6" fmla="*/ 947262 h 1263696"/>
              <a:gd name="connsiteX7" fmla="*/ 31908 w 2541272"/>
              <a:gd name="connsiteY7" fmla="*/ 873443 h 1263696"/>
              <a:gd name="connsiteX8" fmla="*/ 0 w 2541272"/>
              <a:gd name="connsiteY8" fmla="*/ 738665 h 1263696"/>
              <a:gd name="connsiteX9" fmla="*/ 2857 w 2541272"/>
              <a:gd name="connsiteY9" fmla="*/ 181452 h 1263696"/>
              <a:gd name="connsiteX10" fmla="*/ 65246 w 2541272"/>
              <a:gd name="connsiteY10" fmla="*/ 51912 h 1263696"/>
              <a:gd name="connsiteX11" fmla="*/ 178117 w 2541272"/>
              <a:gd name="connsiteY11" fmla="*/ 2382 h 126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1272" h="1263696">
                <a:moveTo>
                  <a:pt x="178117" y="2382"/>
                </a:moveTo>
                <a:lnTo>
                  <a:pt x="2242185" y="0"/>
                </a:lnTo>
                <a:cubicBezTo>
                  <a:pt x="2365057" y="12382"/>
                  <a:pt x="2404586" y="93822"/>
                  <a:pt x="2429827" y="139542"/>
                </a:cubicBezTo>
                <a:lnTo>
                  <a:pt x="2540317" y="1177767"/>
                </a:lnTo>
                <a:cubicBezTo>
                  <a:pt x="2544762" y="1213168"/>
                  <a:pt x="2532539" y="1219995"/>
                  <a:pt x="2527459" y="1243490"/>
                </a:cubicBezTo>
                <a:cubicBezTo>
                  <a:pt x="2511425" y="1250157"/>
                  <a:pt x="2493093" y="1265653"/>
                  <a:pt x="2479357" y="1263492"/>
                </a:cubicBezTo>
                <a:cubicBezTo>
                  <a:pt x="2096116" y="1203192"/>
                  <a:pt x="922337" y="1052672"/>
                  <a:pt x="143827" y="947262"/>
                </a:cubicBezTo>
                <a:cubicBezTo>
                  <a:pt x="94615" y="929799"/>
                  <a:pt x="73977" y="907574"/>
                  <a:pt x="31908" y="873443"/>
                </a:cubicBezTo>
                <a:cubicBezTo>
                  <a:pt x="14922" y="831692"/>
                  <a:pt x="317" y="811372"/>
                  <a:pt x="0" y="738665"/>
                </a:cubicBezTo>
                <a:cubicBezTo>
                  <a:pt x="952" y="552927"/>
                  <a:pt x="1905" y="367190"/>
                  <a:pt x="2857" y="181452"/>
                </a:cubicBezTo>
                <a:cubicBezTo>
                  <a:pt x="8572" y="135891"/>
                  <a:pt x="23812" y="104617"/>
                  <a:pt x="65246" y="51912"/>
                </a:cubicBezTo>
                <a:cubicBezTo>
                  <a:pt x="116363" y="21114"/>
                  <a:pt x="119855" y="11748"/>
                  <a:pt x="178117" y="238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9000"/>
              </a:lnSpc>
              <a:spcAft>
                <a:spcPts val="600"/>
              </a:spcAft>
            </a:pPr>
            <a:endParaRPr lang="en-GB" sz="2700" dirty="0" err="1"/>
          </a:p>
        </p:txBody>
      </p:sp>
      <p:sp>
        <p:nvSpPr>
          <p:cNvPr id="12" name="Picture Placeholder 11">
            <a:extLst>
              <a:ext uri="{FF2B5EF4-FFF2-40B4-BE49-F238E27FC236}">
                <a16:creationId xmlns:a16="http://schemas.microsoft.com/office/drawing/2014/main" id="{B5C4C03F-6E1B-49F1-A1EB-834155268DDF}"/>
              </a:ext>
            </a:extLst>
          </p:cNvPr>
          <p:cNvSpPr>
            <a:spLocks noGrp="1"/>
          </p:cNvSpPr>
          <p:nvPr>
            <p:ph type="pic" sz="quarter" idx="13"/>
          </p:nvPr>
        </p:nvSpPr>
        <p:spPr>
          <a:xfrm>
            <a:off x="4212001" y="0"/>
            <a:ext cx="7984707" cy="6858000"/>
          </a:xfrm>
          <a:custGeom>
            <a:avLst/>
            <a:gdLst>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0 w 7980000"/>
              <a:gd name="connsiteY7" fmla="*/ 1143023 h 6858000"/>
              <a:gd name="connsiteX8" fmla="*/ 1143023 w 7980000"/>
              <a:gd name="connsiteY8" fmla="*/ 0 h 6858000"/>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143023 w 7980000"/>
              <a:gd name="connsiteY7" fmla="*/ 0 h 6858000"/>
              <a:gd name="connsiteX0" fmla="*/ 1054736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054736 w 7980000"/>
              <a:gd name="connsiteY7" fmla="*/ 0 h 6858000"/>
              <a:gd name="connsiteX0" fmla="*/ 1054736 w 7980000"/>
              <a:gd name="connsiteY0" fmla="*/ 0 h 6858000"/>
              <a:gd name="connsiteX1" fmla="*/ 6836977 w 7980000"/>
              <a:gd name="connsiteY1" fmla="*/ 0 h 6858000"/>
              <a:gd name="connsiteX2" fmla="*/ 7980000 w 7980000"/>
              <a:gd name="connsiteY2" fmla="*/ 6858000 h 6858000"/>
              <a:gd name="connsiteX3" fmla="*/ 7980000 w 7980000"/>
              <a:gd name="connsiteY3" fmla="*/ 6858000 h 6858000"/>
              <a:gd name="connsiteX4" fmla="*/ 0 w 7980000"/>
              <a:gd name="connsiteY4" fmla="*/ 6858000 h 6858000"/>
              <a:gd name="connsiteX5" fmla="*/ 0 w 7980000"/>
              <a:gd name="connsiteY5" fmla="*/ 6858000 h 6858000"/>
              <a:gd name="connsiteX6" fmla="*/ 1054736 w 7980000"/>
              <a:gd name="connsiteY6" fmla="*/ 0 h 6858000"/>
              <a:gd name="connsiteX0" fmla="*/ 1054736 w 7984707"/>
              <a:gd name="connsiteY0" fmla="*/ 0 h 6858000"/>
              <a:gd name="connsiteX1" fmla="*/ 7984707 w 7984707"/>
              <a:gd name="connsiteY1" fmla="*/ 0 h 6858000"/>
              <a:gd name="connsiteX2" fmla="*/ 7980000 w 7984707"/>
              <a:gd name="connsiteY2" fmla="*/ 6858000 h 6858000"/>
              <a:gd name="connsiteX3" fmla="*/ 7980000 w 7984707"/>
              <a:gd name="connsiteY3" fmla="*/ 6858000 h 6858000"/>
              <a:gd name="connsiteX4" fmla="*/ 0 w 7984707"/>
              <a:gd name="connsiteY4" fmla="*/ 6858000 h 6858000"/>
              <a:gd name="connsiteX5" fmla="*/ 0 w 7984707"/>
              <a:gd name="connsiteY5" fmla="*/ 6858000 h 6858000"/>
              <a:gd name="connsiteX6" fmla="*/ 1054736 w 798470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4707" h="6858000">
                <a:moveTo>
                  <a:pt x="1054736" y="0"/>
                </a:moveTo>
                <a:lnTo>
                  <a:pt x="7984707" y="0"/>
                </a:lnTo>
                <a:lnTo>
                  <a:pt x="7980000" y="6858000"/>
                </a:lnTo>
                <a:lnTo>
                  <a:pt x="7980000" y="6858000"/>
                </a:lnTo>
                <a:lnTo>
                  <a:pt x="0" y="6858000"/>
                </a:lnTo>
                <a:lnTo>
                  <a:pt x="0" y="6858000"/>
                </a:lnTo>
                <a:lnTo>
                  <a:pt x="1054736" y="0"/>
                </a:lnTo>
                <a:close/>
              </a:path>
            </a:pathLst>
          </a:custGeom>
          <a:solidFill>
            <a:schemeClr val="bg1">
              <a:lumMod val="65000"/>
            </a:schemeClr>
          </a:solidFill>
          <a:ln>
            <a:noFill/>
          </a:ln>
        </p:spPr>
        <p:txBody>
          <a:bodyPr/>
          <a:lstStyle>
            <a:lvl1pPr algn="ctr">
              <a:defRPr sz="1200"/>
            </a:lvl1pPr>
          </a:lstStyle>
          <a:p>
            <a:r>
              <a:rPr lang="en-US"/>
              <a:t>Click icon to add picture</a:t>
            </a:r>
            <a:endParaRPr lang="en-GB"/>
          </a:p>
        </p:txBody>
      </p:sp>
      <p:sp>
        <p:nvSpPr>
          <p:cNvPr id="2" name="Title 1">
            <a:extLst>
              <a:ext uri="{FF2B5EF4-FFF2-40B4-BE49-F238E27FC236}">
                <a16:creationId xmlns:a16="http://schemas.microsoft.com/office/drawing/2014/main" id="{D89CC889-5A32-40BC-BF1F-BEA83A7FED1B}"/>
              </a:ext>
            </a:extLst>
          </p:cNvPr>
          <p:cNvSpPr>
            <a:spLocks noGrp="1"/>
          </p:cNvSpPr>
          <p:nvPr>
            <p:ph type="ctrTitle"/>
          </p:nvPr>
        </p:nvSpPr>
        <p:spPr>
          <a:xfrm>
            <a:off x="719138" y="1961228"/>
            <a:ext cx="3780000" cy="2520000"/>
          </a:xfrm>
        </p:spPr>
        <p:txBody>
          <a:bodyPr anchor="b"/>
          <a:lstStyle>
            <a:lvl1pPr algn="l">
              <a:defRPr sz="4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5CF544FD-D446-4E0E-9469-259BFBFC0327}"/>
              </a:ext>
            </a:extLst>
          </p:cNvPr>
          <p:cNvSpPr>
            <a:spLocks noGrp="1"/>
          </p:cNvSpPr>
          <p:nvPr>
            <p:ph type="subTitle" idx="1"/>
          </p:nvPr>
        </p:nvSpPr>
        <p:spPr>
          <a:xfrm>
            <a:off x="719138" y="4680001"/>
            <a:ext cx="3600000" cy="1485850"/>
          </a:xfrm>
        </p:spPr>
        <p:txBody>
          <a:bodyPr/>
          <a:lstStyle>
            <a:lvl1pPr marL="0" indent="0" algn="l">
              <a:lnSpc>
                <a:spcPct val="9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836505B2-BE81-40E4-9090-4CA5F54F517F}"/>
              </a:ext>
            </a:extLst>
          </p:cNvPr>
          <p:cNvSpPr>
            <a:spLocks noGrp="1"/>
          </p:cNvSpPr>
          <p:nvPr>
            <p:ph type="dt" sz="half" idx="10"/>
          </p:nvPr>
        </p:nvSpPr>
        <p:spPr/>
        <p:txBody>
          <a:bodyPr/>
          <a:lstStyle/>
          <a:p>
            <a:r>
              <a:rPr lang="en-US"/>
              <a:t>V.3  Sept 2023</a:t>
            </a:r>
            <a:endParaRPr lang="en-GB"/>
          </a:p>
        </p:txBody>
      </p:sp>
      <p:sp>
        <p:nvSpPr>
          <p:cNvPr id="7" name="TextBox 6">
            <a:extLst>
              <a:ext uri="{FF2B5EF4-FFF2-40B4-BE49-F238E27FC236}">
                <a16:creationId xmlns:a16="http://schemas.microsoft.com/office/drawing/2014/main" id="{3846623D-A6F0-4845-A6F5-37AF74642183}"/>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t>© Girlguiding 2020</a:t>
            </a:r>
          </a:p>
        </p:txBody>
      </p:sp>
      <p:sp>
        <p:nvSpPr>
          <p:cNvPr id="8" name="TextBox 7">
            <a:extLst>
              <a:ext uri="{FF2B5EF4-FFF2-40B4-BE49-F238E27FC236}">
                <a16:creationId xmlns:a16="http://schemas.microsoft.com/office/drawing/2014/main" id="{7A7F966E-1F0E-422A-8695-54F1CD123FD9}"/>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pic>
        <p:nvPicPr>
          <p:cNvPr id="10" name="Picture 9" descr="A picture containing drawing&#10;&#10;Description automatically generated">
            <a:extLst>
              <a:ext uri="{FF2B5EF4-FFF2-40B4-BE49-F238E27FC236}">
                <a16:creationId xmlns:a16="http://schemas.microsoft.com/office/drawing/2014/main" id="{E44E48AD-3185-4DCD-9594-E9F77813FF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336" y="622468"/>
            <a:ext cx="2556000" cy="1274310"/>
          </a:xfrm>
          <a:prstGeom prst="rect">
            <a:avLst/>
          </a:prstGeom>
        </p:spPr>
      </p:pic>
    </p:spTree>
    <p:extLst>
      <p:ext uri="{BB962C8B-B14F-4D97-AF65-F5344CB8AC3E}">
        <p14:creationId xmlns:p14="http://schemas.microsoft.com/office/powerpoint/2010/main" val="175358056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CC889-5A32-40BC-BF1F-BEA83A7FED1B}"/>
              </a:ext>
            </a:extLst>
          </p:cNvPr>
          <p:cNvSpPr>
            <a:spLocks noGrp="1"/>
          </p:cNvSpPr>
          <p:nvPr>
            <p:ph type="ctrTitle"/>
          </p:nvPr>
        </p:nvSpPr>
        <p:spPr>
          <a:xfrm>
            <a:off x="2520000" y="1961228"/>
            <a:ext cx="7200000" cy="2520000"/>
          </a:xfrm>
        </p:spPr>
        <p:txBody>
          <a:bodyPr anchor="b"/>
          <a:lstStyle>
            <a:lvl1pPr algn="l">
              <a:defRPr sz="4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5CF544FD-D446-4E0E-9469-259BFBFC0327}"/>
              </a:ext>
            </a:extLst>
          </p:cNvPr>
          <p:cNvSpPr>
            <a:spLocks noGrp="1"/>
          </p:cNvSpPr>
          <p:nvPr>
            <p:ph type="subTitle" idx="1"/>
          </p:nvPr>
        </p:nvSpPr>
        <p:spPr>
          <a:xfrm>
            <a:off x="2520000" y="4680001"/>
            <a:ext cx="7200000" cy="1485850"/>
          </a:xfrm>
        </p:spPr>
        <p:txBody>
          <a:bodyPr/>
          <a:lstStyle>
            <a:lvl1pPr marL="0" indent="0" algn="l">
              <a:lnSpc>
                <a:spcPct val="9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836505B2-BE81-40E4-9090-4CA5F54F517F}"/>
              </a:ext>
            </a:extLst>
          </p:cNvPr>
          <p:cNvSpPr>
            <a:spLocks noGrp="1"/>
          </p:cNvSpPr>
          <p:nvPr>
            <p:ph type="dt" sz="half" idx="10"/>
          </p:nvPr>
        </p:nvSpPr>
        <p:spPr/>
        <p:txBody>
          <a:bodyPr/>
          <a:lstStyle>
            <a:lvl1pPr>
              <a:defRPr>
                <a:solidFill>
                  <a:schemeClr val="bg1"/>
                </a:solidFill>
              </a:defRPr>
            </a:lvl1pPr>
          </a:lstStyle>
          <a:p>
            <a:r>
              <a:rPr lang="en-US"/>
              <a:t>V.3  Sept 2023</a:t>
            </a:r>
            <a:endParaRPr lang="en-GB"/>
          </a:p>
        </p:txBody>
      </p:sp>
      <p:sp>
        <p:nvSpPr>
          <p:cNvPr id="7" name="TextBox 6">
            <a:extLst>
              <a:ext uri="{FF2B5EF4-FFF2-40B4-BE49-F238E27FC236}">
                <a16:creationId xmlns:a16="http://schemas.microsoft.com/office/drawing/2014/main" id="{3846623D-A6F0-4845-A6F5-37AF74642183}"/>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solidFill>
                  <a:schemeClr val="bg1"/>
                </a:solidFill>
              </a:rPr>
              <a:t>© Girlguiding 2020</a:t>
            </a:r>
          </a:p>
        </p:txBody>
      </p:sp>
      <p:sp>
        <p:nvSpPr>
          <p:cNvPr id="8" name="TextBox 7">
            <a:extLst>
              <a:ext uri="{FF2B5EF4-FFF2-40B4-BE49-F238E27FC236}">
                <a16:creationId xmlns:a16="http://schemas.microsoft.com/office/drawing/2014/main" id="{7A7F966E-1F0E-422A-8695-54F1CD123FD9}"/>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olidFill>
                  <a:schemeClr val="bg1"/>
                </a:solidFill>
                <a:sym typeface="Symbol" panose="05050102010706020507" pitchFamily="18" charset="2"/>
              </a:rPr>
              <a:t></a:t>
            </a:r>
            <a:endParaRPr lang="en-GB" sz="1000" dirty="0">
              <a:solidFill>
                <a:schemeClr val="bg1"/>
              </a:solidFill>
            </a:endParaRPr>
          </a:p>
        </p:txBody>
      </p:sp>
      <p:sp>
        <p:nvSpPr>
          <p:cNvPr id="9" name="Slide Number Placeholder 5">
            <a:extLst>
              <a:ext uri="{FF2B5EF4-FFF2-40B4-BE49-F238E27FC236}">
                <a16:creationId xmlns:a16="http://schemas.microsoft.com/office/drawing/2014/main" id="{0147E3BC-C555-4E38-9856-77B640B857D5}"/>
              </a:ext>
            </a:extLst>
          </p:cNvPr>
          <p:cNvSpPr>
            <a:spLocks noGrp="1"/>
          </p:cNvSpPr>
          <p:nvPr>
            <p:ph type="sldNum" sz="quarter" idx="4"/>
          </p:nvPr>
        </p:nvSpPr>
        <p:spPr>
          <a:xfrm>
            <a:off x="11363638" y="6480000"/>
            <a:ext cx="468000" cy="252000"/>
          </a:xfrm>
          <a:prstGeom prst="rect">
            <a:avLst/>
          </a:prstGeom>
        </p:spPr>
        <p:txBody>
          <a:bodyPr vert="horz" lIns="0" tIns="0" rIns="0" bIns="0" rtlCol="0" anchor="t" anchorCtr="0"/>
          <a:lstStyle>
            <a:lvl1pPr algn="r">
              <a:defRPr sz="1000">
                <a:solidFill>
                  <a:schemeClr val="bg1"/>
                </a:solidFill>
              </a:defRPr>
            </a:lvl1pPr>
          </a:lstStyle>
          <a:p>
            <a:fld id="{77B4E890-4037-4BA2-80F1-97DCCF92DF8A}" type="slidenum">
              <a:rPr lang="en-GB" smtClean="0"/>
              <a:pPr/>
              <a:t>‹#›</a:t>
            </a:fld>
            <a:endParaRPr lang="en-GB" dirty="0"/>
          </a:p>
        </p:txBody>
      </p:sp>
      <p:pic>
        <p:nvPicPr>
          <p:cNvPr id="10" name="Picture 9" descr="A picture containing drawing&#10;&#10;Description automatically generated">
            <a:extLst>
              <a:ext uri="{FF2B5EF4-FFF2-40B4-BE49-F238E27FC236}">
                <a16:creationId xmlns:a16="http://schemas.microsoft.com/office/drawing/2014/main" id="{4701C893-E16C-4694-BEAE-8C20F416EA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336" y="622468"/>
            <a:ext cx="2556000" cy="1274310"/>
          </a:xfrm>
          <a:prstGeom prst="rect">
            <a:avLst/>
          </a:prstGeom>
        </p:spPr>
      </p:pic>
    </p:spTree>
    <p:extLst>
      <p:ext uri="{BB962C8B-B14F-4D97-AF65-F5344CB8AC3E}">
        <p14:creationId xmlns:p14="http://schemas.microsoft.com/office/powerpoint/2010/main" val="415670106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C7D9FDD-9D7B-42F7-9693-3C37CB8C5A64}"/>
              </a:ext>
            </a:extLst>
          </p:cNvPr>
          <p:cNvSpPr/>
          <p:nvPr userDrawn="1"/>
        </p:nvSpPr>
        <p:spPr>
          <a:xfrm>
            <a:off x="4211002" y="-1272"/>
            <a:ext cx="7986357" cy="6860546"/>
          </a:xfrm>
          <a:custGeom>
            <a:avLst/>
            <a:gdLst>
              <a:gd name="connsiteX0" fmla="*/ 1052623 w 5146158"/>
              <a:gd name="connsiteY0" fmla="*/ 0 h 6868633"/>
              <a:gd name="connsiteX1" fmla="*/ 0 w 5146158"/>
              <a:gd name="connsiteY1" fmla="*/ 6868633 h 6868633"/>
              <a:gd name="connsiteX2" fmla="*/ 5146158 w 5146158"/>
              <a:gd name="connsiteY2" fmla="*/ 6847367 h 6868633"/>
              <a:gd name="connsiteX3" fmla="*/ 5146158 w 5146158"/>
              <a:gd name="connsiteY3" fmla="*/ 10633 h 6868633"/>
              <a:gd name="connsiteX4" fmla="*/ 1052623 w 5146158"/>
              <a:gd name="connsiteY4" fmla="*/ 0 h 6868633"/>
              <a:gd name="connsiteX0" fmla="*/ 1052623 w 5146158"/>
              <a:gd name="connsiteY0" fmla="*/ 0 h 6868633"/>
              <a:gd name="connsiteX1" fmla="*/ 0 w 5146158"/>
              <a:gd name="connsiteY1" fmla="*/ 6868633 h 6868633"/>
              <a:gd name="connsiteX2" fmla="*/ 5146158 w 5146158"/>
              <a:gd name="connsiteY2" fmla="*/ 6847367 h 6868633"/>
              <a:gd name="connsiteX3" fmla="*/ 5074721 w 5146158"/>
              <a:gd name="connsiteY3" fmla="*/ 41589 h 6868633"/>
              <a:gd name="connsiteX4" fmla="*/ 1052623 w 5146158"/>
              <a:gd name="connsiteY4" fmla="*/ 0 h 6868633"/>
              <a:gd name="connsiteX0" fmla="*/ 1052623 w 5146158"/>
              <a:gd name="connsiteY0" fmla="*/ 1273 h 6869906"/>
              <a:gd name="connsiteX1" fmla="*/ 0 w 5146158"/>
              <a:gd name="connsiteY1" fmla="*/ 6869906 h 6869906"/>
              <a:gd name="connsiteX2" fmla="*/ 5146158 w 5146158"/>
              <a:gd name="connsiteY2" fmla="*/ 6848640 h 6869906"/>
              <a:gd name="connsiteX3" fmla="*/ 5136634 w 5146158"/>
              <a:gd name="connsiteY3" fmla="*/ 0 h 6869906"/>
              <a:gd name="connsiteX4" fmla="*/ 1052623 w 5146158"/>
              <a:gd name="connsiteY4" fmla="*/ 1273 h 6869906"/>
              <a:gd name="connsiteX0" fmla="*/ 1074054 w 5146158"/>
              <a:gd name="connsiteY0" fmla="*/ 1273 h 6869906"/>
              <a:gd name="connsiteX1" fmla="*/ 0 w 5146158"/>
              <a:gd name="connsiteY1" fmla="*/ 6869906 h 6869906"/>
              <a:gd name="connsiteX2" fmla="*/ 5146158 w 5146158"/>
              <a:gd name="connsiteY2" fmla="*/ 6848640 h 6869906"/>
              <a:gd name="connsiteX3" fmla="*/ 5136634 w 5146158"/>
              <a:gd name="connsiteY3" fmla="*/ 0 h 6869906"/>
              <a:gd name="connsiteX4" fmla="*/ 1074054 w 5146158"/>
              <a:gd name="connsiteY4" fmla="*/ 1273 h 6869906"/>
              <a:gd name="connsiteX0" fmla="*/ 1045479 w 5146158"/>
              <a:gd name="connsiteY0" fmla="*/ 1273 h 6869906"/>
              <a:gd name="connsiteX1" fmla="*/ 0 w 5146158"/>
              <a:gd name="connsiteY1" fmla="*/ 6869906 h 6869906"/>
              <a:gd name="connsiteX2" fmla="*/ 5146158 w 5146158"/>
              <a:gd name="connsiteY2" fmla="*/ 6848640 h 6869906"/>
              <a:gd name="connsiteX3" fmla="*/ 5136634 w 5146158"/>
              <a:gd name="connsiteY3" fmla="*/ 0 h 6869906"/>
              <a:gd name="connsiteX4" fmla="*/ 1045479 w 5146158"/>
              <a:gd name="connsiteY4" fmla="*/ 1273 h 6869906"/>
              <a:gd name="connsiteX0" fmla="*/ 995473 w 5096152"/>
              <a:gd name="connsiteY0" fmla="*/ 1273 h 6850856"/>
              <a:gd name="connsiteX1" fmla="*/ 0 w 5096152"/>
              <a:gd name="connsiteY1" fmla="*/ 6850856 h 6850856"/>
              <a:gd name="connsiteX2" fmla="*/ 5096152 w 5096152"/>
              <a:gd name="connsiteY2" fmla="*/ 6848640 h 6850856"/>
              <a:gd name="connsiteX3" fmla="*/ 5086628 w 5096152"/>
              <a:gd name="connsiteY3" fmla="*/ 0 h 6850856"/>
              <a:gd name="connsiteX4" fmla="*/ 995473 w 5096152"/>
              <a:gd name="connsiteY4" fmla="*/ 1273 h 6850856"/>
              <a:gd name="connsiteX0" fmla="*/ 1055004 w 5155683"/>
              <a:gd name="connsiteY0" fmla="*/ 1273 h 6860381"/>
              <a:gd name="connsiteX1" fmla="*/ 0 w 5155683"/>
              <a:gd name="connsiteY1" fmla="*/ 6860381 h 6860381"/>
              <a:gd name="connsiteX2" fmla="*/ 5155683 w 5155683"/>
              <a:gd name="connsiteY2" fmla="*/ 6848640 h 6860381"/>
              <a:gd name="connsiteX3" fmla="*/ 5146159 w 5155683"/>
              <a:gd name="connsiteY3" fmla="*/ 0 h 6860381"/>
              <a:gd name="connsiteX4" fmla="*/ 1055004 w 5155683"/>
              <a:gd name="connsiteY4" fmla="*/ 1273 h 6860381"/>
              <a:gd name="connsiteX0" fmla="*/ 1055004 w 5146266"/>
              <a:gd name="connsiteY0" fmla="*/ 1273 h 6860381"/>
              <a:gd name="connsiteX1" fmla="*/ 0 w 5146266"/>
              <a:gd name="connsiteY1" fmla="*/ 6860381 h 6860381"/>
              <a:gd name="connsiteX2" fmla="*/ 5084245 w 5146266"/>
              <a:gd name="connsiteY2" fmla="*/ 6810540 h 6860381"/>
              <a:gd name="connsiteX3" fmla="*/ 5146159 w 5146266"/>
              <a:gd name="connsiteY3" fmla="*/ 0 h 6860381"/>
              <a:gd name="connsiteX4" fmla="*/ 1055004 w 5146266"/>
              <a:gd name="connsiteY4" fmla="*/ 1273 h 6860381"/>
              <a:gd name="connsiteX0" fmla="*/ 1055004 w 5146866"/>
              <a:gd name="connsiteY0" fmla="*/ 1273 h 6860546"/>
              <a:gd name="connsiteX1" fmla="*/ 0 w 5146866"/>
              <a:gd name="connsiteY1" fmla="*/ 6860381 h 6860546"/>
              <a:gd name="connsiteX2" fmla="*/ 5143776 w 5146866"/>
              <a:gd name="connsiteY2" fmla="*/ 6860546 h 6860546"/>
              <a:gd name="connsiteX3" fmla="*/ 5146159 w 5146866"/>
              <a:gd name="connsiteY3" fmla="*/ 0 h 6860546"/>
              <a:gd name="connsiteX4" fmla="*/ 1055004 w 5146866"/>
              <a:gd name="connsiteY4" fmla="*/ 1273 h 6860546"/>
              <a:gd name="connsiteX0" fmla="*/ 682316 w 5146866"/>
              <a:gd name="connsiteY0" fmla="*/ 1273 h 6860546"/>
              <a:gd name="connsiteX1" fmla="*/ 0 w 5146866"/>
              <a:gd name="connsiteY1" fmla="*/ 6860381 h 6860546"/>
              <a:gd name="connsiteX2" fmla="*/ 5143776 w 5146866"/>
              <a:gd name="connsiteY2" fmla="*/ 6860546 h 6860546"/>
              <a:gd name="connsiteX3" fmla="*/ 5146159 w 5146866"/>
              <a:gd name="connsiteY3" fmla="*/ 0 h 6860546"/>
              <a:gd name="connsiteX4" fmla="*/ 682316 w 5146866"/>
              <a:gd name="connsiteY4" fmla="*/ 1273 h 6860546"/>
              <a:gd name="connsiteX0" fmla="*/ 660845 w 5125395"/>
              <a:gd name="connsiteY0" fmla="*/ 1273 h 6860546"/>
              <a:gd name="connsiteX1" fmla="*/ 0 w 5125395"/>
              <a:gd name="connsiteY1" fmla="*/ 6855619 h 6860546"/>
              <a:gd name="connsiteX2" fmla="*/ 5122305 w 5125395"/>
              <a:gd name="connsiteY2" fmla="*/ 6860546 h 6860546"/>
              <a:gd name="connsiteX3" fmla="*/ 5124688 w 5125395"/>
              <a:gd name="connsiteY3" fmla="*/ 0 h 6860546"/>
              <a:gd name="connsiteX4" fmla="*/ 660845 w 5125395"/>
              <a:gd name="connsiteY4" fmla="*/ 1273 h 6860546"/>
              <a:gd name="connsiteX0" fmla="*/ 679249 w 5143799"/>
              <a:gd name="connsiteY0" fmla="*/ 1273 h 6860546"/>
              <a:gd name="connsiteX1" fmla="*/ 0 w 5143799"/>
              <a:gd name="connsiteY1" fmla="*/ 6855619 h 6860546"/>
              <a:gd name="connsiteX2" fmla="*/ 5140709 w 5143799"/>
              <a:gd name="connsiteY2" fmla="*/ 6860546 h 6860546"/>
              <a:gd name="connsiteX3" fmla="*/ 5143092 w 5143799"/>
              <a:gd name="connsiteY3" fmla="*/ 0 h 6860546"/>
              <a:gd name="connsiteX4" fmla="*/ 679249 w 5143799"/>
              <a:gd name="connsiteY4" fmla="*/ 1273 h 6860546"/>
              <a:gd name="connsiteX0" fmla="*/ 663912 w 5128462"/>
              <a:gd name="connsiteY0" fmla="*/ 1273 h 6860546"/>
              <a:gd name="connsiteX1" fmla="*/ 0 w 5128462"/>
              <a:gd name="connsiteY1" fmla="*/ 6853238 h 6860546"/>
              <a:gd name="connsiteX2" fmla="*/ 5125372 w 5128462"/>
              <a:gd name="connsiteY2" fmla="*/ 6860546 h 6860546"/>
              <a:gd name="connsiteX3" fmla="*/ 5127755 w 5128462"/>
              <a:gd name="connsiteY3" fmla="*/ 0 h 6860546"/>
              <a:gd name="connsiteX4" fmla="*/ 663912 w 5128462"/>
              <a:gd name="connsiteY4" fmla="*/ 1273 h 6860546"/>
              <a:gd name="connsiteX0" fmla="*/ 679249 w 5143799"/>
              <a:gd name="connsiteY0" fmla="*/ 1273 h 6860546"/>
              <a:gd name="connsiteX1" fmla="*/ 0 w 5143799"/>
              <a:gd name="connsiteY1" fmla="*/ 6858001 h 6860546"/>
              <a:gd name="connsiteX2" fmla="*/ 5140709 w 5143799"/>
              <a:gd name="connsiteY2" fmla="*/ 6860546 h 6860546"/>
              <a:gd name="connsiteX3" fmla="*/ 5143092 w 5143799"/>
              <a:gd name="connsiteY3" fmla="*/ 0 h 6860546"/>
              <a:gd name="connsiteX4" fmla="*/ 679249 w 5143799"/>
              <a:gd name="connsiteY4" fmla="*/ 1273 h 6860546"/>
              <a:gd name="connsiteX0" fmla="*/ 679249 w 5143799"/>
              <a:gd name="connsiteY0" fmla="*/ 1273 h 6860546"/>
              <a:gd name="connsiteX1" fmla="*/ 0 w 5143799"/>
              <a:gd name="connsiteY1" fmla="*/ 6860382 h 6860546"/>
              <a:gd name="connsiteX2" fmla="*/ 5140709 w 5143799"/>
              <a:gd name="connsiteY2" fmla="*/ 6860546 h 6860546"/>
              <a:gd name="connsiteX3" fmla="*/ 5143092 w 5143799"/>
              <a:gd name="connsiteY3" fmla="*/ 0 h 6860546"/>
              <a:gd name="connsiteX4" fmla="*/ 679249 w 5143799"/>
              <a:gd name="connsiteY4" fmla="*/ 1273 h 6860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799" h="6860546">
                <a:moveTo>
                  <a:pt x="679249" y="1273"/>
                </a:moveTo>
                <a:lnTo>
                  <a:pt x="0" y="6860382"/>
                </a:lnTo>
                <a:lnTo>
                  <a:pt x="5140709" y="6860546"/>
                </a:lnTo>
                <a:cubicBezTo>
                  <a:pt x="5137534" y="4577666"/>
                  <a:pt x="5146267" y="2282880"/>
                  <a:pt x="5143092" y="0"/>
                </a:cubicBezTo>
                <a:lnTo>
                  <a:pt x="679249" y="12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9000"/>
              </a:lnSpc>
              <a:spcAft>
                <a:spcPts val="600"/>
              </a:spcAft>
            </a:pPr>
            <a:endParaRPr lang="en-GB" sz="2700" dirty="0" err="1"/>
          </a:p>
        </p:txBody>
      </p:sp>
      <p:sp>
        <p:nvSpPr>
          <p:cNvPr id="2" name="Title 1">
            <a:extLst>
              <a:ext uri="{FF2B5EF4-FFF2-40B4-BE49-F238E27FC236}">
                <a16:creationId xmlns:a16="http://schemas.microsoft.com/office/drawing/2014/main" id="{CCC8473A-61B6-461F-BC4A-1909284BEADA}"/>
              </a:ext>
            </a:extLst>
          </p:cNvPr>
          <p:cNvSpPr>
            <a:spLocks noGrp="1"/>
          </p:cNvSpPr>
          <p:nvPr>
            <p:ph type="title"/>
          </p:nvPr>
        </p:nvSpPr>
        <p:spPr>
          <a:xfrm>
            <a:off x="719138" y="549275"/>
            <a:ext cx="3928713" cy="5616575"/>
          </a:xfrm>
        </p:spPr>
        <p:txBody>
          <a:bodyPr anchor="t"/>
          <a:lstStyle>
            <a:lvl1pPr>
              <a:defRPr sz="40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D196D97-7456-4438-994D-EC051F59F751}"/>
              </a:ext>
            </a:extLst>
          </p:cNvPr>
          <p:cNvSpPr>
            <a:spLocks noGrp="1"/>
          </p:cNvSpPr>
          <p:nvPr>
            <p:ph type="body" idx="1"/>
          </p:nvPr>
        </p:nvSpPr>
        <p:spPr>
          <a:xfrm>
            <a:off x="5580000" y="1936800"/>
            <a:ext cx="5616638" cy="4229050"/>
          </a:xfrm>
        </p:spPr>
        <p:txBody>
          <a:bodyPr/>
          <a:lstStyle>
            <a:lvl1pPr marL="0" indent="0">
              <a:spcBef>
                <a:spcPts val="0"/>
              </a:spcBef>
              <a:spcAft>
                <a:spcPts val="600"/>
              </a:spcAft>
              <a:buNone/>
              <a:defRPr sz="27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E2A12B-3624-4D91-8F98-A6B6ED096FE6}"/>
              </a:ext>
            </a:extLst>
          </p:cNvPr>
          <p:cNvSpPr>
            <a:spLocks noGrp="1"/>
          </p:cNvSpPr>
          <p:nvPr>
            <p:ph type="dt" sz="half" idx="10"/>
          </p:nvPr>
        </p:nvSpPr>
        <p:spPr/>
        <p:txBody>
          <a:bodyPr/>
          <a:lstStyle>
            <a:lvl1pPr>
              <a:defRPr>
                <a:solidFill>
                  <a:schemeClr val="bg1"/>
                </a:solidFill>
              </a:defRPr>
            </a:lvl1pPr>
          </a:lstStyle>
          <a:p>
            <a:r>
              <a:rPr lang="en-US"/>
              <a:t>V.3  Sept 2023</a:t>
            </a:r>
            <a:endParaRPr lang="en-GB"/>
          </a:p>
        </p:txBody>
      </p:sp>
      <p:sp>
        <p:nvSpPr>
          <p:cNvPr id="6" name="Slide Number Placeholder 5">
            <a:extLst>
              <a:ext uri="{FF2B5EF4-FFF2-40B4-BE49-F238E27FC236}">
                <a16:creationId xmlns:a16="http://schemas.microsoft.com/office/drawing/2014/main" id="{9A8256F4-6D01-40E3-9B28-163F4C34656D}"/>
              </a:ext>
            </a:extLst>
          </p:cNvPr>
          <p:cNvSpPr>
            <a:spLocks noGrp="1"/>
          </p:cNvSpPr>
          <p:nvPr>
            <p:ph type="sldNum" sz="quarter" idx="12"/>
          </p:nvPr>
        </p:nvSpPr>
        <p:spPr/>
        <p:txBody>
          <a:bodyPr/>
          <a:lstStyle/>
          <a:p>
            <a:fld id="{77B4E890-4037-4BA2-80F1-97DCCF92DF8A}" type="slidenum">
              <a:rPr lang="en-GB" smtClean="0"/>
              <a:t>‹#›</a:t>
            </a:fld>
            <a:endParaRPr lang="en-GB"/>
          </a:p>
        </p:txBody>
      </p:sp>
      <p:sp>
        <p:nvSpPr>
          <p:cNvPr id="8" name="TextBox 7">
            <a:extLst>
              <a:ext uri="{FF2B5EF4-FFF2-40B4-BE49-F238E27FC236}">
                <a16:creationId xmlns:a16="http://schemas.microsoft.com/office/drawing/2014/main" id="{C5F4F0C1-7191-46A3-A483-1E04214F5080}"/>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solidFill>
                  <a:schemeClr val="bg1"/>
                </a:solidFill>
              </a:rPr>
              <a:t>© Girlguiding 2020</a:t>
            </a:r>
          </a:p>
        </p:txBody>
      </p:sp>
      <p:sp>
        <p:nvSpPr>
          <p:cNvPr id="9" name="TextBox 8">
            <a:extLst>
              <a:ext uri="{FF2B5EF4-FFF2-40B4-BE49-F238E27FC236}">
                <a16:creationId xmlns:a16="http://schemas.microsoft.com/office/drawing/2014/main" id="{D43C7A19-6DA1-493A-BF05-E942CC2DFC4A}"/>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olidFill>
                  <a:schemeClr val="bg1"/>
                </a:solidFill>
                <a:sym typeface="Symbol" panose="05050102010706020507" pitchFamily="18" charset="2"/>
              </a:rPr>
              <a:t></a:t>
            </a:r>
            <a:endParaRPr lang="en-GB" sz="1000" dirty="0">
              <a:solidFill>
                <a:schemeClr val="bg1"/>
              </a:solidFill>
            </a:endParaRPr>
          </a:p>
        </p:txBody>
      </p:sp>
    </p:spTree>
    <p:extLst>
      <p:ext uri="{BB962C8B-B14F-4D97-AF65-F5344CB8AC3E}">
        <p14:creationId xmlns:p14="http://schemas.microsoft.com/office/powerpoint/2010/main" val="115065357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_Image">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3818EA30-2B11-42B1-91AD-5F526313797C}"/>
              </a:ext>
            </a:extLst>
          </p:cNvPr>
          <p:cNvSpPr>
            <a:spLocks noGrp="1"/>
          </p:cNvSpPr>
          <p:nvPr>
            <p:ph type="pic" sz="quarter" idx="13"/>
          </p:nvPr>
        </p:nvSpPr>
        <p:spPr>
          <a:xfrm>
            <a:off x="4212001" y="0"/>
            <a:ext cx="7984707" cy="6858000"/>
          </a:xfrm>
          <a:custGeom>
            <a:avLst/>
            <a:gdLst>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0 w 7980000"/>
              <a:gd name="connsiteY7" fmla="*/ 1143023 h 6858000"/>
              <a:gd name="connsiteX8" fmla="*/ 1143023 w 7980000"/>
              <a:gd name="connsiteY8" fmla="*/ 0 h 6858000"/>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143023 w 7980000"/>
              <a:gd name="connsiteY7" fmla="*/ 0 h 6858000"/>
              <a:gd name="connsiteX0" fmla="*/ 1054736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054736 w 7980000"/>
              <a:gd name="connsiteY7" fmla="*/ 0 h 6858000"/>
              <a:gd name="connsiteX0" fmla="*/ 1054736 w 7980000"/>
              <a:gd name="connsiteY0" fmla="*/ 0 h 6858000"/>
              <a:gd name="connsiteX1" fmla="*/ 6836977 w 7980000"/>
              <a:gd name="connsiteY1" fmla="*/ 0 h 6858000"/>
              <a:gd name="connsiteX2" fmla="*/ 7980000 w 7980000"/>
              <a:gd name="connsiteY2" fmla="*/ 6858000 h 6858000"/>
              <a:gd name="connsiteX3" fmla="*/ 7980000 w 7980000"/>
              <a:gd name="connsiteY3" fmla="*/ 6858000 h 6858000"/>
              <a:gd name="connsiteX4" fmla="*/ 0 w 7980000"/>
              <a:gd name="connsiteY4" fmla="*/ 6858000 h 6858000"/>
              <a:gd name="connsiteX5" fmla="*/ 0 w 7980000"/>
              <a:gd name="connsiteY5" fmla="*/ 6858000 h 6858000"/>
              <a:gd name="connsiteX6" fmla="*/ 1054736 w 7980000"/>
              <a:gd name="connsiteY6" fmla="*/ 0 h 6858000"/>
              <a:gd name="connsiteX0" fmla="*/ 1054736 w 7984707"/>
              <a:gd name="connsiteY0" fmla="*/ 0 h 6858000"/>
              <a:gd name="connsiteX1" fmla="*/ 7984707 w 7984707"/>
              <a:gd name="connsiteY1" fmla="*/ 0 h 6858000"/>
              <a:gd name="connsiteX2" fmla="*/ 7980000 w 7984707"/>
              <a:gd name="connsiteY2" fmla="*/ 6858000 h 6858000"/>
              <a:gd name="connsiteX3" fmla="*/ 7980000 w 7984707"/>
              <a:gd name="connsiteY3" fmla="*/ 6858000 h 6858000"/>
              <a:gd name="connsiteX4" fmla="*/ 0 w 7984707"/>
              <a:gd name="connsiteY4" fmla="*/ 6858000 h 6858000"/>
              <a:gd name="connsiteX5" fmla="*/ 0 w 7984707"/>
              <a:gd name="connsiteY5" fmla="*/ 6858000 h 6858000"/>
              <a:gd name="connsiteX6" fmla="*/ 1054736 w 798470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4707" h="6858000">
                <a:moveTo>
                  <a:pt x="1054736" y="0"/>
                </a:moveTo>
                <a:lnTo>
                  <a:pt x="7984707" y="0"/>
                </a:lnTo>
                <a:lnTo>
                  <a:pt x="7980000" y="6858000"/>
                </a:lnTo>
                <a:lnTo>
                  <a:pt x="7980000" y="6858000"/>
                </a:lnTo>
                <a:lnTo>
                  <a:pt x="0" y="6858000"/>
                </a:lnTo>
                <a:lnTo>
                  <a:pt x="0" y="6858000"/>
                </a:lnTo>
                <a:lnTo>
                  <a:pt x="1054736" y="0"/>
                </a:lnTo>
                <a:close/>
              </a:path>
            </a:pathLst>
          </a:custGeom>
          <a:solidFill>
            <a:schemeClr val="bg1">
              <a:lumMod val="65000"/>
            </a:schemeClr>
          </a:solidFill>
          <a:ln>
            <a:noFill/>
          </a:ln>
        </p:spPr>
        <p:txBody>
          <a:bodyPr/>
          <a:lstStyle>
            <a:lvl1pPr algn="ctr">
              <a:defRPr sz="1200"/>
            </a:lvl1pPr>
          </a:lstStyle>
          <a:p>
            <a:r>
              <a:rPr lang="en-US"/>
              <a:t>Click icon to add picture</a:t>
            </a:r>
            <a:endParaRPr lang="en-GB"/>
          </a:p>
        </p:txBody>
      </p:sp>
      <p:sp>
        <p:nvSpPr>
          <p:cNvPr id="2" name="Title 1">
            <a:extLst>
              <a:ext uri="{FF2B5EF4-FFF2-40B4-BE49-F238E27FC236}">
                <a16:creationId xmlns:a16="http://schemas.microsoft.com/office/drawing/2014/main" id="{CCC8473A-61B6-461F-BC4A-1909284BEADA}"/>
              </a:ext>
            </a:extLst>
          </p:cNvPr>
          <p:cNvSpPr>
            <a:spLocks noGrp="1"/>
          </p:cNvSpPr>
          <p:nvPr>
            <p:ph type="title"/>
          </p:nvPr>
        </p:nvSpPr>
        <p:spPr>
          <a:xfrm>
            <a:off x="720001" y="549275"/>
            <a:ext cx="3927850" cy="5616575"/>
          </a:xfrm>
        </p:spPr>
        <p:txBody>
          <a:bodyPr anchor="t"/>
          <a:lstStyle>
            <a:lvl1pPr>
              <a:defRPr sz="4000">
                <a:solidFill>
                  <a:schemeClr val="bg2"/>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4FE2A12B-3624-4D91-8F98-A6B6ED096FE6}"/>
              </a:ext>
            </a:extLst>
          </p:cNvPr>
          <p:cNvSpPr>
            <a:spLocks noGrp="1"/>
          </p:cNvSpPr>
          <p:nvPr>
            <p:ph type="dt" sz="half" idx="10"/>
          </p:nvPr>
        </p:nvSpPr>
        <p:spPr/>
        <p:txBody>
          <a:bodyPr/>
          <a:lstStyle>
            <a:lvl1pPr>
              <a:defRPr>
                <a:solidFill>
                  <a:schemeClr val="tx1"/>
                </a:solidFill>
              </a:defRPr>
            </a:lvl1pPr>
          </a:lstStyle>
          <a:p>
            <a:r>
              <a:rPr lang="en-US"/>
              <a:t>V.3  Sept 2023</a:t>
            </a:r>
            <a:endParaRPr lang="en-GB"/>
          </a:p>
        </p:txBody>
      </p:sp>
      <p:sp>
        <p:nvSpPr>
          <p:cNvPr id="6" name="Slide Number Placeholder 5">
            <a:extLst>
              <a:ext uri="{FF2B5EF4-FFF2-40B4-BE49-F238E27FC236}">
                <a16:creationId xmlns:a16="http://schemas.microsoft.com/office/drawing/2014/main" id="{9A8256F4-6D01-40E3-9B28-163F4C34656D}"/>
              </a:ext>
            </a:extLst>
          </p:cNvPr>
          <p:cNvSpPr>
            <a:spLocks noGrp="1"/>
          </p:cNvSpPr>
          <p:nvPr>
            <p:ph type="sldNum" sz="quarter" idx="12"/>
          </p:nvPr>
        </p:nvSpPr>
        <p:spPr/>
        <p:txBody>
          <a:bodyPr/>
          <a:lstStyle/>
          <a:p>
            <a:fld id="{77B4E890-4037-4BA2-80F1-97DCCF92DF8A}" type="slidenum">
              <a:rPr lang="en-GB" smtClean="0"/>
              <a:t>‹#›</a:t>
            </a:fld>
            <a:endParaRPr lang="en-GB"/>
          </a:p>
        </p:txBody>
      </p:sp>
      <p:sp>
        <p:nvSpPr>
          <p:cNvPr id="8" name="TextBox 7">
            <a:extLst>
              <a:ext uri="{FF2B5EF4-FFF2-40B4-BE49-F238E27FC236}">
                <a16:creationId xmlns:a16="http://schemas.microsoft.com/office/drawing/2014/main" id="{C5F4F0C1-7191-46A3-A483-1E04214F5080}"/>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solidFill>
                  <a:schemeClr val="tx1"/>
                </a:solidFill>
              </a:rPr>
              <a:t>© Girlguiding 2020</a:t>
            </a:r>
          </a:p>
        </p:txBody>
      </p:sp>
      <p:sp>
        <p:nvSpPr>
          <p:cNvPr id="9" name="TextBox 8">
            <a:extLst>
              <a:ext uri="{FF2B5EF4-FFF2-40B4-BE49-F238E27FC236}">
                <a16:creationId xmlns:a16="http://schemas.microsoft.com/office/drawing/2014/main" id="{D43C7A19-6DA1-493A-BF05-E942CC2DFC4A}"/>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olidFill>
                  <a:schemeClr val="tx1"/>
                </a:solidFill>
                <a:sym typeface="Symbol" panose="05050102010706020507" pitchFamily="18" charset="2"/>
              </a:rPr>
              <a:t></a:t>
            </a:r>
            <a:endParaRPr lang="en-GB" sz="1000" dirty="0">
              <a:solidFill>
                <a:schemeClr val="tx1"/>
              </a:solidFill>
            </a:endParaRPr>
          </a:p>
        </p:txBody>
      </p:sp>
    </p:spTree>
    <p:extLst>
      <p:ext uri="{BB962C8B-B14F-4D97-AF65-F5344CB8AC3E}">
        <p14:creationId xmlns:p14="http://schemas.microsoft.com/office/powerpoint/2010/main" val="285876494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_Simp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8473A-61B6-461F-BC4A-1909284BEADA}"/>
              </a:ext>
            </a:extLst>
          </p:cNvPr>
          <p:cNvSpPr>
            <a:spLocks noGrp="1"/>
          </p:cNvSpPr>
          <p:nvPr>
            <p:ph type="title"/>
          </p:nvPr>
        </p:nvSpPr>
        <p:spPr>
          <a:xfrm>
            <a:off x="1620000" y="549275"/>
            <a:ext cx="9576638" cy="2193925"/>
          </a:xfrm>
        </p:spPr>
        <p:txBody>
          <a:bodyPr anchor="b"/>
          <a:lstStyle>
            <a:lvl1pPr>
              <a:defRPr sz="40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D196D97-7456-4438-994D-EC051F59F751}"/>
              </a:ext>
            </a:extLst>
          </p:cNvPr>
          <p:cNvSpPr>
            <a:spLocks noGrp="1"/>
          </p:cNvSpPr>
          <p:nvPr>
            <p:ph type="body" idx="1"/>
          </p:nvPr>
        </p:nvSpPr>
        <p:spPr>
          <a:xfrm>
            <a:off x="1620000" y="2869324"/>
            <a:ext cx="9576638" cy="3296526"/>
          </a:xfrm>
        </p:spPr>
        <p:txBody>
          <a:bodyPr/>
          <a:lstStyle>
            <a:lvl1pPr marL="0" indent="0">
              <a:spcBef>
                <a:spcPts val="0"/>
              </a:spcBef>
              <a:spcAft>
                <a:spcPts val="600"/>
              </a:spcAft>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E2A12B-3624-4D91-8F98-A6B6ED096FE6}"/>
              </a:ext>
            </a:extLst>
          </p:cNvPr>
          <p:cNvSpPr>
            <a:spLocks noGrp="1"/>
          </p:cNvSpPr>
          <p:nvPr>
            <p:ph type="dt" sz="half" idx="10"/>
          </p:nvPr>
        </p:nvSpPr>
        <p:spPr/>
        <p:txBody>
          <a:bodyPr/>
          <a:lstStyle>
            <a:lvl1pPr>
              <a:defRPr>
                <a:solidFill>
                  <a:schemeClr val="bg1"/>
                </a:solidFill>
              </a:defRPr>
            </a:lvl1pPr>
          </a:lstStyle>
          <a:p>
            <a:r>
              <a:rPr lang="en-US"/>
              <a:t>V.3  Sept 2023</a:t>
            </a:r>
            <a:endParaRPr lang="en-GB"/>
          </a:p>
        </p:txBody>
      </p:sp>
      <p:sp>
        <p:nvSpPr>
          <p:cNvPr id="6" name="Slide Number Placeholder 5">
            <a:extLst>
              <a:ext uri="{FF2B5EF4-FFF2-40B4-BE49-F238E27FC236}">
                <a16:creationId xmlns:a16="http://schemas.microsoft.com/office/drawing/2014/main" id="{9A8256F4-6D01-40E3-9B28-163F4C34656D}"/>
              </a:ext>
            </a:extLst>
          </p:cNvPr>
          <p:cNvSpPr>
            <a:spLocks noGrp="1"/>
          </p:cNvSpPr>
          <p:nvPr>
            <p:ph type="sldNum" sz="quarter" idx="12"/>
          </p:nvPr>
        </p:nvSpPr>
        <p:spPr/>
        <p:txBody>
          <a:bodyPr/>
          <a:lstStyle>
            <a:lvl1pPr>
              <a:defRPr>
                <a:solidFill>
                  <a:schemeClr val="bg1"/>
                </a:solidFill>
              </a:defRPr>
            </a:lvl1pPr>
          </a:lstStyle>
          <a:p>
            <a:fld id="{77B4E890-4037-4BA2-80F1-97DCCF92DF8A}" type="slidenum">
              <a:rPr lang="en-GB" smtClean="0"/>
              <a:pPr/>
              <a:t>‹#›</a:t>
            </a:fld>
            <a:endParaRPr lang="en-GB"/>
          </a:p>
        </p:txBody>
      </p:sp>
      <p:sp>
        <p:nvSpPr>
          <p:cNvPr id="8" name="TextBox 7">
            <a:extLst>
              <a:ext uri="{FF2B5EF4-FFF2-40B4-BE49-F238E27FC236}">
                <a16:creationId xmlns:a16="http://schemas.microsoft.com/office/drawing/2014/main" id="{C5F4F0C1-7191-46A3-A483-1E04214F5080}"/>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solidFill>
                  <a:schemeClr val="bg1"/>
                </a:solidFill>
              </a:rPr>
              <a:t>© Girlguiding 2020</a:t>
            </a:r>
          </a:p>
        </p:txBody>
      </p:sp>
      <p:sp>
        <p:nvSpPr>
          <p:cNvPr id="9" name="TextBox 8">
            <a:extLst>
              <a:ext uri="{FF2B5EF4-FFF2-40B4-BE49-F238E27FC236}">
                <a16:creationId xmlns:a16="http://schemas.microsoft.com/office/drawing/2014/main" id="{D43C7A19-6DA1-493A-BF05-E942CC2DFC4A}"/>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olidFill>
                  <a:schemeClr val="bg1"/>
                </a:solidFill>
                <a:sym typeface="Symbol" panose="05050102010706020507" pitchFamily="18" charset="2"/>
              </a:rPr>
              <a:t></a:t>
            </a:r>
            <a:endParaRPr lang="en-GB" sz="1000" dirty="0">
              <a:solidFill>
                <a:schemeClr val="bg1"/>
              </a:solidFill>
            </a:endParaRPr>
          </a:p>
        </p:txBody>
      </p:sp>
    </p:spTree>
    <p:extLst>
      <p:ext uri="{BB962C8B-B14F-4D97-AF65-F5344CB8AC3E}">
        <p14:creationId xmlns:p14="http://schemas.microsoft.com/office/powerpoint/2010/main" val="143270547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_Simpl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8473A-61B6-461F-BC4A-1909284BEADA}"/>
              </a:ext>
            </a:extLst>
          </p:cNvPr>
          <p:cNvSpPr>
            <a:spLocks noGrp="1"/>
          </p:cNvSpPr>
          <p:nvPr>
            <p:ph type="title"/>
          </p:nvPr>
        </p:nvSpPr>
        <p:spPr>
          <a:xfrm>
            <a:off x="1620000" y="549275"/>
            <a:ext cx="9576638" cy="2193925"/>
          </a:xfrm>
        </p:spPr>
        <p:txBody>
          <a:bodyPr anchor="b"/>
          <a:lstStyle>
            <a:lvl1pPr>
              <a:defRPr sz="4000">
                <a:solidFill>
                  <a:schemeClr val="bg2"/>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D196D97-7456-4438-994D-EC051F59F751}"/>
              </a:ext>
            </a:extLst>
          </p:cNvPr>
          <p:cNvSpPr>
            <a:spLocks noGrp="1"/>
          </p:cNvSpPr>
          <p:nvPr>
            <p:ph type="body" idx="1"/>
          </p:nvPr>
        </p:nvSpPr>
        <p:spPr>
          <a:xfrm>
            <a:off x="1620000" y="2869324"/>
            <a:ext cx="9576638" cy="3296526"/>
          </a:xfrm>
        </p:spPr>
        <p:txBody>
          <a:bodyPr/>
          <a:lstStyle>
            <a:lvl1pPr marL="0" indent="0">
              <a:spcBef>
                <a:spcPts val="0"/>
              </a:spcBef>
              <a:spcAft>
                <a:spcPts val="600"/>
              </a:spcAft>
              <a:buNone/>
              <a:defRPr sz="27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E2A12B-3624-4D91-8F98-A6B6ED096FE6}"/>
              </a:ext>
            </a:extLst>
          </p:cNvPr>
          <p:cNvSpPr>
            <a:spLocks noGrp="1"/>
          </p:cNvSpPr>
          <p:nvPr>
            <p:ph type="dt" sz="half" idx="10"/>
          </p:nvPr>
        </p:nvSpPr>
        <p:spPr/>
        <p:txBody>
          <a:bodyPr/>
          <a:lstStyle>
            <a:lvl1pPr>
              <a:defRPr>
                <a:solidFill>
                  <a:schemeClr val="tx1"/>
                </a:solidFill>
              </a:defRPr>
            </a:lvl1pPr>
          </a:lstStyle>
          <a:p>
            <a:r>
              <a:rPr lang="en-US"/>
              <a:t>V.3  Sept 2023</a:t>
            </a:r>
            <a:endParaRPr lang="en-GB"/>
          </a:p>
        </p:txBody>
      </p:sp>
      <p:sp>
        <p:nvSpPr>
          <p:cNvPr id="6" name="Slide Number Placeholder 5">
            <a:extLst>
              <a:ext uri="{FF2B5EF4-FFF2-40B4-BE49-F238E27FC236}">
                <a16:creationId xmlns:a16="http://schemas.microsoft.com/office/drawing/2014/main" id="{9A8256F4-6D01-40E3-9B28-163F4C34656D}"/>
              </a:ext>
            </a:extLst>
          </p:cNvPr>
          <p:cNvSpPr>
            <a:spLocks noGrp="1"/>
          </p:cNvSpPr>
          <p:nvPr>
            <p:ph type="sldNum" sz="quarter" idx="12"/>
          </p:nvPr>
        </p:nvSpPr>
        <p:spPr/>
        <p:txBody>
          <a:bodyPr/>
          <a:lstStyle>
            <a:lvl1pPr>
              <a:defRPr>
                <a:solidFill>
                  <a:schemeClr val="tx1"/>
                </a:solidFill>
              </a:defRPr>
            </a:lvl1pPr>
          </a:lstStyle>
          <a:p>
            <a:fld id="{77B4E890-4037-4BA2-80F1-97DCCF92DF8A}" type="slidenum">
              <a:rPr lang="en-GB" smtClean="0"/>
              <a:pPr/>
              <a:t>‹#›</a:t>
            </a:fld>
            <a:endParaRPr lang="en-GB"/>
          </a:p>
        </p:txBody>
      </p:sp>
      <p:sp>
        <p:nvSpPr>
          <p:cNvPr id="8" name="TextBox 7">
            <a:extLst>
              <a:ext uri="{FF2B5EF4-FFF2-40B4-BE49-F238E27FC236}">
                <a16:creationId xmlns:a16="http://schemas.microsoft.com/office/drawing/2014/main" id="{C5F4F0C1-7191-46A3-A483-1E04214F5080}"/>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solidFill>
                  <a:schemeClr val="tx1"/>
                </a:solidFill>
              </a:rPr>
              <a:t>© Girlguiding 2020</a:t>
            </a:r>
          </a:p>
        </p:txBody>
      </p:sp>
      <p:sp>
        <p:nvSpPr>
          <p:cNvPr id="9" name="TextBox 8">
            <a:extLst>
              <a:ext uri="{FF2B5EF4-FFF2-40B4-BE49-F238E27FC236}">
                <a16:creationId xmlns:a16="http://schemas.microsoft.com/office/drawing/2014/main" id="{D43C7A19-6DA1-493A-BF05-E942CC2DFC4A}"/>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olidFill>
                  <a:schemeClr val="tx1"/>
                </a:solidFill>
                <a:sym typeface="Symbol" panose="05050102010706020507" pitchFamily="18" charset="2"/>
              </a:rPr>
              <a:t></a:t>
            </a:r>
            <a:endParaRPr lang="en-GB" sz="1000" dirty="0">
              <a:solidFill>
                <a:schemeClr val="tx1"/>
              </a:solidFill>
            </a:endParaRPr>
          </a:p>
        </p:txBody>
      </p:sp>
    </p:spTree>
    <p:extLst>
      <p:ext uri="{BB962C8B-B14F-4D97-AF65-F5344CB8AC3E}">
        <p14:creationId xmlns:p14="http://schemas.microsoft.com/office/powerpoint/2010/main" val="133344934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E999-497E-4333-AD37-4B9761D8B199}"/>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F3C16E3-64CD-46D0-8AC0-2F0B8012EE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CFD7BF71-94DC-40C7-9134-7BFBAE5E1313}"/>
              </a:ext>
            </a:extLst>
          </p:cNvPr>
          <p:cNvSpPr>
            <a:spLocks noGrp="1"/>
          </p:cNvSpPr>
          <p:nvPr>
            <p:ph type="dt" sz="half" idx="10"/>
          </p:nvPr>
        </p:nvSpPr>
        <p:spPr/>
        <p:txBody>
          <a:bodyPr/>
          <a:lstStyle/>
          <a:p>
            <a:r>
              <a:rPr lang="en-US"/>
              <a:t>V.3  Sept 2023</a:t>
            </a:r>
            <a:endParaRPr lang="en-GB"/>
          </a:p>
        </p:txBody>
      </p:sp>
      <p:sp>
        <p:nvSpPr>
          <p:cNvPr id="5" name="Footer Placeholder 4">
            <a:extLst>
              <a:ext uri="{FF2B5EF4-FFF2-40B4-BE49-F238E27FC236}">
                <a16:creationId xmlns:a16="http://schemas.microsoft.com/office/drawing/2014/main" id="{15CE4C7F-047F-4229-9D18-AF67C911573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D631EA3-A533-4086-9504-D5D486DA1D25}"/>
              </a:ext>
            </a:extLst>
          </p:cNvPr>
          <p:cNvSpPr>
            <a:spLocks noGrp="1"/>
          </p:cNvSpPr>
          <p:nvPr>
            <p:ph type="sldNum" sz="quarter" idx="12"/>
          </p:nvPr>
        </p:nvSpPr>
        <p:spPr/>
        <p:txBody>
          <a:bodyPr/>
          <a:lstStyle/>
          <a:p>
            <a:fld id="{77B4E890-4037-4BA2-80F1-97DCCF92DF8A}" type="slidenum">
              <a:rPr lang="en-GB" smtClean="0"/>
              <a:t>‹#›</a:t>
            </a:fld>
            <a:endParaRPr lang="en-GB"/>
          </a:p>
        </p:txBody>
      </p:sp>
      <p:sp>
        <p:nvSpPr>
          <p:cNvPr id="7" name="TextBox 6">
            <a:extLst>
              <a:ext uri="{FF2B5EF4-FFF2-40B4-BE49-F238E27FC236}">
                <a16:creationId xmlns:a16="http://schemas.microsoft.com/office/drawing/2014/main" id="{15141980-1AEB-40E7-8B55-0756E3AF3ED1}"/>
              </a:ext>
            </a:extLst>
          </p:cNvPr>
          <p:cNvSpPr txBox="1"/>
          <p:nvPr userDrawn="1"/>
        </p:nvSpPr>
        <p:spPr>
          <a:xfrm>
            <a:off x="3128211" y="6478899"/>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
        <p:nvSpPr>
          <p:cNvPr id="8" name="TextBox 7">
            <a:extLst>
              <a:ext uri="{FF2B5EF4-FFF2-40B4-BE49-F238E27FC236}">
                <a16:creationId xmlns:a16="http://schemas.microsoft.com/office/drawing/2014/main" id="{0460EBA3-EF25-4E3A-89FD-617F840DAD98}"/>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t>© Girlguiding 2020</a:t>
            </a:r>
          </a:p>
        </p:txBody>
      </p:sp>
      <p:sp>
        <p:nvSpPr>
          <p:cNvPr id="9" name="TextBox 8">
            <a:extLst>
              <a:ext uri="{FF2B5EF4-FFF2-40B4-BE49-F238E27FC236}">
                <a16:creationId xmlns:a16="http://schemas.microsoft.com/office/drawing/2014/main" id="{7F2B1D9F-A17B-4036-A33C-7DF25346CA16}"/>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Tree>
    <p:extLst>
      <p:ext uri="{BB962C8B-B14F-4D97-AF65-F5344CB8AC3E}">
        <p14:creationId xmlns:p14="http://schemas.microsoft.com/office/powerpoint/2010/main" val="122720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lar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E999-497E-4333-AD37-4B9761D8B1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3C16E3-64CD-46D0-8AC0-2F0B8012EE8B}"/>
              </a:ext>
            </a:extLst>
          </p:cNvPr>
          <p:cNvSpPr>
            <a:spLocks noGrp="1"/>
          </p:cNvSpPr>
          <p:nvPr>
            <p:ph idx="1"/>
          </p:nvPr>
        </p:nvSpPr>
        <p:spPr/>
        <p:txBody>
          <a:bodyPr/>
          <a:lstStyle>
            <a:lvl1pPr marL="536575" indent="-536575">
              <a:lnSpc>
                <a:spcPct val="130000"/>
              </a:lnSpc>
              <a:spcBef>
                <a:spcPts val="0"/>
              </a:spcBef>
              <a:buClr>
                <a:schemeClr val="bg2"/>
              </a:buClr>
              <a:buFont typeface="Trebuchet MS" panose="020B0603020202020204" pitchFamily="34" charset="0"/>
              <a:buChar char="●"/>
              <a:defRPr sz="4000"/>
            </a:lvl1pPr>
            <a:lvl2pPr marL="1077913" indent="-541338">
              <a:lnSpc>
                <a:spcPct val="130000"/>
              </a:lnSpc>
              <a:spcBef>
                <a:spcPts val="0"/>
              </a:spcBef>
              <a:buClr>
                <a:schemeClr val="bg2"/>
              </a:buClr>
              <a:buFont typeface="Trebuchet MS" panose="020B0603020202020204" pitchFamily="34" charset="0"/>
              <a:buChar char="●"/>
              <a:defRPr sz="4000" b="0"/>
            </a:lvl2pPr>
            <a:lvl3pPr marL="1614488" indent="-536575">
              <a:lnSpc>
                <a:spcPct val="130000"/>
              </a:lnSpc>
              <a:spcBef>
                <a:spcPts val="0"/>
              </a:spcBef>
              <a:buClr>
                <a:schemeClr val="bg2"/>
              </a:buClr>
              <a:buFont typeface="Trebuchet MS" panose="020B0603020202020204" pitchFamily="34" charset="0"/>
              <a:buChar char="●"/>
              <a:defRPr sz="4000"/>
            </a:lvl3pPr>
            <a:lvl4pPr marL="2151063" indent="-536575">
              <a:lnSpc>
                <a:spcPct val="130000"/>
              </a:lnSpc>
              <a:spcBef>
                <a:spcPts val="0"/>
              </a:spcBef>
              <a:buClr>
                <a:schemeClr val="bg2"/>
              </a:buClr>
              <a:buFont typeface="Trebuchet MS" panose="020B0603020202020204" pitchFamily="34" charset="0"/>
              <a:buChar char="●"/>
              <a:defRPr sz="4000"/>
            </a:lvl4pPr>
            <a:lvl5pPr marL="2692400" indent="-541338">
              <a:lnSpc>
                <a:spcPct val="130000"/>
              </a:lnSpc>
              <a:spcBef>
                <a:spcPts val="0"/>
              </a:spcBef>
              <a:buClr>
                <a:schemeClr val="bg2"/>
              </a:buClr>
              <a:buFont typeface="Trebuchet MS" panose="020B0603020202020204" pitchFamily="34" charset="0"/>
              <a:buChar char="●"/>
              <a:defRPr sz="4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CFD7BF71-94DC-40C7-9134-7BFBAE5E1313}"/>
              </a:ext>
            </a:extLst>
          </p:cNvPr>
          <p:cNvSpPr>
            <a:spLocks noGrp="1"/>
          </p:cNvSpPr>
          <p:nvPr>
            <p:ph type="dt" sz="half" idx="10"/>
          </p:nvPr>
        </p:nvSpPr>
        <p:spPr/>
        <p:txBody>
          <a:bodyPr/>
          <a:lstStyle/>
          <a:p>
            <a:r>
              <a:rPr lang="en-US"/>
              <a:t>V.3  Sept 2023</a:t>
            </a:r>
            <a:endParaRPr lang="en-GB"/>
          </a:p>
        </p:txBody>
      </p:sp>
      <p:sp>
        <p:nvSpPr>
          <p:cNvPr id="5" name="Footer Placeholder 4">
            <a:extLst>
              <a:ext uri="{FF2B5EF4-FFF2-40B4-BE49-F238E27FC236}">
                <a16:creationId xmlns:a16="http://schemas.microsoft.com/office/drawing/2014/main" id="{15CE4C7F-047F-4229-9D18-AF67C91157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631EA3-A533-4086-9504-D5D486DA1D25}"/>
              </a:ext>
            </a:extLst>
          </p:cNvPr>
          <p:cNvSpPr>
            <a:spLocks noGrp="1"/>
          </p:cNvSpPr>
          <p:nvPr>
            <p:ph type="sldNum" sz="quarter" idx="12"/>
          </p:nvPr>
        </p:nvSpPr>
        <p:spPr/>
        <p:txBody>
          <a:bodyPr/>
          <a:lstStyle/>
          <a:p>
            <a:fld id="{77B4E890-4037-4BA2-80F1-97DCCF92DF8A}" type="slidenum">
              <a:rPr lang="en-GB" smtClean="0"/>
              <a:t>‹#›</a:t>
            </a:fld>
            <a:endParaRPr lang="en-GB"/>
          </a:p>
        </p:txBody>
      </p:sp>
      <p:sp>
        <p:nvSpPr>
          <p:cNvPr id="7" name="TextBox 6">
            <a:extLst>
              <a:ext uri="{FF2B5EF4-FFF2-40B4-BE49-F238E27FC236}">
                <a16:creationId xmlns:a16="http://schemas.microsoft.com/office/drawing/2014/main" id="{15141980-1AEB-40E7-8B55-0756E3AF3ED1}"/>
              </a:ext>
            </a:extLst>
          </p:cNvPr>
          <p:cNvSpPr txBox="1"/>
          <p:nvPr userDrawn="1"/>
        </p:nvSpPr>
        <p:spPr>
          <a:xfrm>
            <a:off x="3128211" y="6480000"/>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
        <p:nvSpPr>
          <p:cNvPr id="8" name="TextBox 7">
            <a:extLst>
              <a:ext uri="{FF2B5EF4-FFF2-40B4-BE49-F238E27FC236}">
                <a16:creationId xmlns:a16="http://schemas.microsoft.com/office/drawing/2014/main" id="{0460EBA3-EF25-4E3A-89FD-617F840DAD98}"/>
              </a:ext>
            </a:extLst>
          </p:cNvPr>
          <p:cNvSpPr txBox="1"/>
          <p:nvPr userDrawn="1"/>
        </p:nvSpPr>
        <p:spPr>
          <a:xfrm>
            <a:off x="720001" y="6480000"/>
            <a:ext cx="1099309" cy="252000"/>
          </a:xfrm>
          <a:prstGeom prst="rect">
            <a:avLst/>
          </a:prstGeom>
          <a:noFill/>
        </p:spPr>
        <p:txBody>
          <a:bodyPr wrap="square" lIns="0" tIns="0" rIns="0" bIns="0" rtlCol="0">
            <a:noAutofit/>
          </a:bodyPr>
          <a:lstStyle/>
          <a:p>
            <a:r>
              <a:rPr lang="en-GB" sz="1000" dirty="0"/>
              <a:t>© Girlguiding 2020</a:t>
            </a:r>
          </a:p>
        </p:txBody>
      </p:sp>
      <p:sp>
        <p:nvSpPr>
          <p:cNvPr id="9" name="TextBox 8">
            <a:extLst>
              <a:ext uri="{FF2B5EF4-FFF2-40B4-BE49-F238E27FC236}">
                <a16:creationId xmlns:a16="http://schemas.microsoft.com/office/drawing/2014/main" id="{7F2B1D9F-A17B-4036-A33C-7DF25346CA16}"/>
              </a:ext>
            </a:extLst>
          </p:cNvPr>
          <p:cNvSpPr txBox="1"/>
          <p:nvPr userDrawn="1"/>
        </p:nvSpPr>
        <p:spPr>
          <a:xfrm>
            <a:off x="1819310" y="6480000"/>
            <a:ext cx="216000" cy="252000"/>
          </a:xfrm>
          <a:prstGeom prst="rect">
            <a:avLst/>
          </a:prstGeom>
          <a:noFill/>
        </p:spPr>
        <p:txBody>
          <a:bodyPr wrap="square" lIns="0" tIns="0" rIns="0" bIns="0" rtlCol="0">
            <a:noAutofit/>
          </a:bodyPr>
          <a:lstStyle/>
          <a:p>
            <a:pPr algn="ctr"/>
            <a:r>
              <a:rPr lang="en-GB" sz="1000" dirty="0">
                <a:sym typeface="Symbol" panose="05050102010706020507" pitchFamily="18" charset="2"/>
              </a:rPr>
              <a:t></a:t>
            </a:r>
            <a:endParaRPr lang="en-GB" sz="1000" dirty="0"/>
          </a:p>
        </p:txBody>
      </p:sp>
    </p:spTree>
    <p:extLst>
      <p:ext uri="{BB962C8B-B14F-4D97-AF65-F5344CB8AC3E}">
        <p14:creationId xmlns:p14="http://schemas.microsoft.com/office/powerpoint/2010/main" val="353750408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3A090-7D44-4605-8B4F-8A1BF528A866}"/>
              </a:ext>
            </a:extLst>
          </p:cNvPr>
          <p:cNvSpPr>
            <a:spLocks noGrp="1"/>
          </p:cNvSpPr>
          <p:nvPr>
            <p:ph type="title"/>
          </p:nvPr>
        </p:nvSpPr>
        <p:spPr>
          <a:xfrm>
            <a:off x="719138" y="549276"/>
            <a:ext cx="10477500" cy="1388288"/>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1625A79-2E93-4E99-956C-466581B094AB}"/>
              </a:ext>
            </a:extLst>
          </p:cNvPr>
          <p:cNvSpPr>
            <a:spLocks noGrp="1"/>
          </p:cNvSpPr>
          <p:nvPr>
            <p:ph type="body" idx="1"/>
          </p:nvPr>
        </p:nvSpPr>
        <p:spPr>
          <a:xfrm>
            <a:off x="1260475" y="1937564"/>
            <a:ext cx="9936163" cy="39617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90ED5D9C-7481-4DDE-BB80-09C4B17A5170}"/>
              </a:ext>
            </a:extLst>
          </p:cNvPr>
          <p:cNvSpPr>
            <a:spLocks noGrp="1"/>
          </p:cNvSpPr>
          <p:nvPr>
            <p:ph type="dt" sz="half" idx="2"/>
          </p:nvPr>
        </p:nvSpPr>
        <p:spPr>
          <a:xfrm>
            <a:off x="2035310" y="6480000"/>
            <a:ext cx="1092901" cy="252000"/>
          </a:xfrm>
          <a:prstGeom prst="rect">
            <a:avLst/>
          </a:prstGeom>
        </p:spPr>
        <p:txBody>
          <a:bodyPr vert="horz" lIns="0" tIns="0" rIns="0" bIns="0" rtlCol="0" anchor="t" anchorCtr="0"/>
          <a:lstStyle>
            <a:lvl1pPr algn="l">
              <a:defRPr sz="1000">
                <a:solidFill>
                  <a:schemeClr val="tx1"/>
                </a:solidFill>
              </a:defRPr>
            </a:lvl1pPr>
          </a:lstStyle>
          <a:p>
            <a:r>
              <a:rPr lang="en-US"/>
              <a:t>V.3  Sept 2023</a:t>
            </a:r>
            <a:endParaRPr lang="en-GB" dirty="0"/>
          </a:p>
        </p:txBody>
      </p:sp>
      <p:sp>
        <p:nvSpPr>
          <p:cNvPr id="5" name="Footer Placeholder 4">
            <a:extLst>
              <a:ext uri="{FF2B5EF4-FFF2-40B4-BE49-F238E27FC236}">
                <a16:creationId xmlns:a16="http://schemas.microsoft.com/office/drawing/2014/main" id="{807ADBE1-F264-41B8-A66A-4B690C09ED0E}"/>
              </a:ext>
            </a:extLst>
          </p:cNvPr>
          <p:cNvSpPr>
            <a:spLocks noGrp="1"/>
          </p:cNvSpPr>
          <p:nvPr>
            <p:ph type="ftr" sz="quarter" idx="3"/>
          </p:nvPr>
        </p:nvSpPr>
        <p:spPr>
          <a:xfrm>
            <a:off x="3344211" y="6480000"/>
            <a:ext cx="7354737" cy="252000"/>
          </a:xfrm>
          <a:prstGeom prst="rect">
            <a:avLst/>
          </a:prstGeom>
        </p:spPr>
        <p:txBody>
          <a:bodyPr vert="horz" lIns="0" tIns="0" rIns="0" bIns="0" rtlCol="0" anchor="t" anchorCtr="0"/>
          <a:lstStyle>
            <a:lvl1pPr algn="l">
              <a:defRPr sz="10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08B3385E-BF8C-45F9-83D2-07A10E745C0E}"/>
              </a:ext>
            </a:extLst>
          </p:cNvPr>
          <p:cNvSpPr>
            <a:spLocks noGrp="1"/>
          </p:cNvSpPr>
          <p:nvPr>
            <p:ph type="sldNum" sz="quarter" idx="4"/>
          </p:nvPr>
        </p:nvSpPr>
        <p:spPr>
          <a:xfrm>
            <a:off x="11363638" y="6480000"/>
            <a:ext cx="468000" cy="252000"/>
          </a:xfrm>
          <a:prstGeom prst="rect">
            <a:avLst/>
          </a:prstGeom>
        </p:spPr>
        <p:txBody>
          <a:bodyPr vert="horz" lIns="0" tIns="0" rIns="0" bIns="0" rtlCol="0" anchor="t" anchorCtr="0"/>
          <a:lstStyle>
            <a:lvl1pPr algn="r">
              <a:defRPr sz="1000">
                <a:solidFill>
                  <a:schemeClr val="tx1"/>
                </a:solidFill>
              </a:defRPr>
            </a:lvl1pPr>
          </a:lstStyle>
          <a:p>
            <a:fld id="{77B4E890-4037-4BA2-80F1-97DCCF92DF8A}" type="slidenum">
              <a:rPr lang="en-GB" smtClean="0"/>
              <a:pPr/>
              <a:t>‹#›</a:t>
            </a:fld>
            <a:endParaRPr lang="en-GB" dirty="0"/>
          </a:p>
        </p:txBody>
      </p:sp>
    </p:spTree>
    <p:extLst>
      <p:ext uri="{BB962C8B-B14F-4D97-AF65-F5344CB8AC3E}">
        <p14:creationId xmlns:p14="http://schemas.microsoft.com/office/powerpoint/2010/main" val="299779223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1" r:id="rId4"/>
    <p:sldLayoutId id="2147483667" r:id="rId5"/>
    <p:sldLayoutId id="2147483668" r:id="rId6"/>
    <p:sldLayoutId id="2147483669" r:id="rId7"/>
    <p:sldLayoutId id="2147483650" r:id="rId8"/>
    <p:sldLayoutId id="2147483658" r:id="rId9"/>
    <p:sldLayoutId id="2147483659" r:id="rId10"/>
    <p:sldLayoutId id="2147483652" r:id="rId11"/>
    <p:sldLayoutId id="2147483662" r:id="rId12"/>
    <p:sldLayoutId id="2147483663" r:id="rId13"/>
    <p:sldLayoutId id="2147483664" r:id="rId14"/>
    <p:sldLayoutId id="2147483661" r:id="rId15"/>
    <p:sldLayoutId id="2147483670" r:id="rId16"/>
    <p:sldLayoutId id="2147483654" r:id="rId17"/>
    <p:sldLayoutId id="2147483655" r:id="rId18"/>
  </p:sldLayoutIdLst>
  <p:transition>
    <p:fade/>
  </p:transition>
  <p:hf sldNum="0" hdr="0" ftr="0"/>
  <p:txStyles>
    <p:titleStyle>
      <a:lvl1pPr algn="l" defTabSz="914400" rtl="0" eaLnBrk="1" latinLnBrk="0" hangingPunct="1">
        <a:lnSpc>
          <a:spcPct val="90000"/>
        </a:lnSpc>
        <a:spcBef>
          <a:spcPct val="0"/>
        </a:spcBef>
        <a:buNone/>
        <a:defRPr sz="4000" b="1" kern="1200">
          <a:solidFill>
            <a:schemeClr val="bg2"/>
          </a:solidFill>
          <a:latin typeface="+mj-lt"/>
          <a:ea typeface="+mj-ea"/>
          <a:cs typeface="+mj-cs"/>
        </a:defRPr>
      </a:lvl1pPr>
    </p:titleStyle>
    <p:bodyStyle>
      <a:lvl1pPr marL="0" indent="0" algn="l" defTabSz="914400" rtl="0" eaLnBrk="1" latinLnBrk="0" hangingPunct="1">
        <a:lnSpc>
          <a:spcPct val="110000"/>
        </a:lnSpc>
        <a:spcBef>
          <a:spcPts val="0"/>
        </a:spcBef>
        <a:spcAft>
          <a:spcPts val="8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110000"/>
        </a:lnSpc>
        <a:spcBef>
          <a:spcPts val="0"/>
        </a:spcBef>
        <a:spcAft>
          <a:spcPts val="800"/>
        </a:spcAft>
        <a:buFont typeface="Arial" panose="020B0604020202020204" pitchFamily="34" charset="0"/>
        <a:buNone/>
        <a:defRPr sz="2400" b="1" kern="1200">
          <a:solidFill>
            <a:schemeClr val="tx1"/>
          </a:solidFill>
          <a:latin typeface="+mn-lt"/>
          <a:ea typeface="+mn-ea"/>
          <a:cs typeface="+mn-cs"/>
        </a:defRPr>
      </a:lvl2pPr>
      <a:lvl3pPr marL="358775" indent="-358775" algn="l" defTabSz="914400" rtl="0" eaLnBrk="1" latinLnBrk="0" hangingPunct="1">
        <a:lnSpc>
          <a:spcPct val="110000"/>
        </a:lnSpc>
        <a:spcBef>
          <a:spcPts val="0"/>
        </a:spcBef>
        <a:spcAft>
          <a:spcPts val="800"/>
        </a:spcAft>
        <a:buClr>
          <a:schemeClr val="bg2"/>
        </a:buClr>
        <a:buSzPct val="110000"/>
        <a:buFont typeface="Arial" panose="020B0604020202020204" pitchFamily="34" charset="0"/>
        <a:buChar char="•"/>
        <a:defRPr sz="2400" kern="1200">
          <a:solidFill>
            <a:schemeClr val="tx1"/>
          </a:solidFill>
          <a:latin typeface="+mn-lt"/>
          <a:ea typeface="+mn-ea"/>
          <a:cs typeface="+mn-cs"/>
        </a:defRPr>
      </a:lvl3pPr>
      <a:lvl4pPr marL="719138" indent="-360363" algn="l" defTabSz="914400" rtl="0" eaLnBrk="1" latinLnBrk="0" hangingPunct="1">
        <a:lnSpc>
          <a:spcPct val="110000"/>
        </a:lnSpc>
        <a:spcBef>
          <a:spcPts val="0"/>
        </a:spcBef>
        <a:spcAft>
          <a:spcPts val="800"/>
        </a:spcAft>
        <a:buClr>
          <a:schemeClr val="bg2"/>
        </a:buClr>
        <a:buSzPct val="110000"/>
        <a:buFont typeface="Arial" panose="020B0604020202020204" pitchFamily="34" charset="0"/>
        <a:buChar char="•"/>
        <a:defRPr sz="2400" kern="1200">
          <a:solidFill>
            <a:schemeClr val="tx1"/>
          </a:solidFill>
          <a:latin typeface="+mn-lt"/>
          <a:ea typeface="+mn-ea"/>
          <a:cs typeface="+mn-cs"/>
        </a:defRPr>
      </a:lvl4pPr>
      <a:lvl5pPr marL="1077913" indent="-358775" algn="l" defTabSz="914400" rtl="0" eaLnBrk="1" latinLnBrk="0" hangingPunct="1">
        <a:lnSpc>
          <a:spcPct val="110000"/>
        </a:lnSpc>
        <a:spcBef>
          <a:spcPts val="0"/>
        </a:spcBef>
        <a:spcAft>
          <a:spcPts val="800"/>
        </a:spcAft>
        <a:buClr>
          <a:schemeClr val="bg2"/>
        </a:buClr>
        <a:buSzPct val="110000"/>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orient="horz" pos="3884" userDrawn="1">
          <p15:clr>
            <a:srgbClr val="F26B43"/>
          </p15:clr>
        </p15:guide>
        <p15:guide id="3" pos="7053" userDrawn="1">
          <p15:clr>
            <a:srgbClr val="F26B43"/>
          </p15:clr>
        </p15:guide>
        <p15:guide id="4" pos="453" userDrawn="1">
          <p15:clr>
            <a:srgbClr val="F26B43"/>
          </p15:clr>
        </p15:guide>
        <p15:guide id="5" pos="79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4.jp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37.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jp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969D196-7EC2-4CFF-AA9C-81ED44C1D9BE}"/>
              </a:ext>
            </a:extLst>
          </p:cNvPr>
          <p:cNvSpPr>
            <a:spLocks noGrp="1"/>
          </p:cNvSpPr>
          <p:nvPr>
            <p:ph type="ctrTitle"/>
          </p:nvPr>
        </p:nvSpPr>
        <p:spPr/>
        <p:txBody>
          <a:bodyPr/>
          <a:lstStyle/>
          <a:p>
            <a:r>
              <a:rPr lang="en-GB" dirty="0"/>
              <a:t>1</a:t>
            </a:r>
            <a:r>
              <a:rPr lang="en-GB" baseline="30000" dirty="0"/>
              <a:t>st</a:t>
            </a:r>
            <a:r>
              <a:rPr lang="en-GB" dirty="0"/>
              <a:t> Response</a:t>
            </a:r>
          </a:p>
        </p:txBody>
      </p:sp>
      <p:sp>
        <p:nvSpPr>
          <p:cNvPr id="14" name="Subtitle 13">
            <a:extLst>
              <a:ext uri="{FF2B5EF4-FFF2-40B4-BE49-F238E27FC236}">
                <a16:creationId xmlns:a16="http://schemas.microsoft.com/office/drawing/2014/main" id="{89FA4E11-9A2B-4420-8D7A-056A76775D01}"/>
              </a:ext>
            </a:extLst>
          </p:cNvPr>
          <p:cNvSpPr>
            <a:spLocks noGrp="1"/>
          </p:cNvSpPr>
          <p:nvPr>
            <p:ph type="subTitle" idx="1"/>
          </p:nvPr>
        </p:nvSpPr>
        <p:spPr/>
        <p:txBody>
          <a:bodyPr/>
          <a:lstStyle/>
          <a:p>
            <a:r>
              <a:rPr lang="en-GB" dirty="0"/>
              <a:t>Todays trainer: </a:t>
            </a:r>
            <a:br>
              <a:rPr lang="en-GB" dirty="0"/>
            </a:br>
            <a:r>
              <a:rPr lang="en-GB" dirty="0"/>
              <a:t>[insert name here] </a:t>
            </a:r>
          </a:p>
        </p:txBody>
      </p:sp>
      <p:sp>
        <p:nvSpPr>
          <p:cNvPr id="4" name="Date Placeholder 3">
            <a:extLst>
              <a:ext uri="{FF2B5EF4-FFF2-40B4-BE49-F238E27FC236}">
                <a16:creationId xmlns:a16="http://schemas.microsoft.com/office/drawing/2014/main" id="{13B94EC4-BBC0-461F-B86C-3E975954461B}"/>
              </a:ext>
            </a:extLst>
          </p:cNvPr>
          <p:cNvSpPr>
            <a:spLocks noGrp="1"/>
          </p:cNvSpPr>
          <p:nvPr>
            <p:ph type="dt" sz="half" idx="10"/>
          </p:nvPr>
        </p:nvSpPr>
        <p:spPr/>
        <p:txBody>
          <a:bodyPr/>
          <a:lstStyle/>
          <a:p>
            <a:r>
              <a:rPr lang="en-US"/>
              <a:t>V.3  Sept 2023</a:t>
            </a:r>
            <a:endParaRPr lang="en-GB" dirty="0"/>
          </a:p>
        </p:txBody>
      </p:sp>
      <p:pic>
        <p:nvPicPr>
          <p:cNvPr id="8" name="Picture Placeholder 7">
            <a:extLst>
              <a:ext uri="{FF2B5EF4-FFF2-40B4-BE49-F238E27FC236}">
                <a16:creationId xmlns:a16="http://schemas.microsoft.com/office/drawing/2014/main" id="{2031ED3B-FE05-A7FA-4BB3-C4848631D3D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9692" b="19692"/>
          <a:stretch/>
        </p:blipFill>
        <p:spPr>
          <a:xfrm>
            <a:off x="4212001" y="0"/>
            <a:ext cx="7984707" cy="6858000"/>
          </a:xfrm>
        </p:spPr>
      </p:pic>
      <p:pic>
        <p:nvPicPr>
          <p:cNvPr id="6" name="Picture 5">
            <a:extLst>
              <a:ext uri="{FF2B5EF4-FFF2-40B4-BE49-F238E27FC236}">
                <a16:creationId xmlns:a16="http://schemas.microsoft.com/office/drawing/2014/main" id="{99E58689-7A30-F245-5E0D-8017DC6D1E1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266946" y="563812"/>
            <a:ext cx="1495505" cy="1040398"/>
          </a:xfrm>
          <a:prstGeom prst="rect">
            <a:avLst/>
          </a:prstGeom>
        </p:spPr>
      </p:pic>
    </p:spTree>
    <p:extLst>
      <p:ext uri="{BB962C8B-B14F-4D97-AF65-F5344CB8AC3E}">
        <p14:creationId xmlns:p14="http://schemas.microsoft.com/office/powerpoint/2010/main" val="250766790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B5BE6C-9AFB-E091-B8F0-648E04C9A63A}"/>
              </a:ext>
            </a:extLst>
          </p:cNvPr>
          <p:cNvSpPr>
            <a:spLocks noGrp="1"/>
          </p:cNvSpPr>
          <p:nvPr>
            <p:ph type="title"/>
          </p:nvPr>
        </p:nvSpPr>
        <p:spPr/>
        <p:txBody>
          <a:bodyPr/>
          <a:lstStyle/>
          <a:p>
            <a:r>
              <a:rPr lang="en-GB" dirty="0"/>
              <a:t>CPR- Adult</a:t>
            </a:r>
          </a:p>
        </p:txBody>
      </p:sp>
      <p:sp>
        <p:nvSpPr>
          <p:cNvPr id="5" name="Date Placeholder 4">
            <a:extLst>
              <a:ext uri="{FF2B5EF4-FFF2-40B4-BE49-F238E27FC236}">
                <a16:creationId xmlns:a16="http://schemas.microsoft.com/office/drawing/2014/main" id="{634D8B03-2661-E3BE-E926-1E69359E1B57}"/>
              </a:ext>
            </a:extLst>
          </p:cNvPr>
          <p:cNvSpPr>
            <a:spLocks noGrp="1"/>
          </p:cNvSpPr>
          <p:nvPr>
            <p:ph type="dt" sz="half" idx="10"/>
          </p:nvPr>
        </p:nvSpPr>
        <p:spPr/>
        <p:txBody>
          <a:bodyPr/>
          <a:lstStyle/>
          <a:p>
            <a:r>
              <a:rPr lang="en-US"/>
              <a:t>V.3  Sept 2023</a:t>
            </a:r>
            <a:endParaRPr lang="en-GB"/>
          </a:p>
        </p:txBody>
      </p:sp>
      <p:pic>
        <p:nvPicPr>
          <p:cNvPr id="10" name="Picture 9" descr="A picture containing Teams&#10;&#10;Description automatically generated">
            <a:extLst>
              <a:ext uri="{FF2B5EF4-FFF2-40B4-BE49-F238E27FC236}">
                <a16:creationId xmlns:a16="http://schemas.microsoft.com/office/drawing/2014/main" id="{EDC9938B-FB65-6AF4-13CA-D4A5555D8CD4}"/>
              </a:ext>
            </a:extLst>
          </p:cNvPr>
          <p:cNvPicPr>
            <a:picLocks noChangeAspect="1"/>
          </p:cNvPicPr>
          <p:nvPr/>
        </p:nvPicPr>
        <p:blipFill rotWithShape="1">
          <a:blip r:embed="rId3"/>
          <a:srcRect t="37678" b="19550"/>
          <a:stretch/>
        </p:blipFill>
        <p:spPr>
          <a:xfrm>
            <a:off x="5477202" y="3144961"/>
            <a:ext cx="4848301" cy="2933278"/>
          </a:xfrm>
          <a:prstGeom prst="rect">
            <a:avLst/>
          </a:prstGeom>
        </p:spPr>
      </p:pic>
    </p:spTree>
    <p:extLst>
      <p:ext uri="{BB962C8B-B14F-4D97-AF65-F5344CB8AC3E}">
        <p14:creationId xmlns:p14="http://schemas.microsoft.com/office/powerpoint/2010/main" val="76731213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lock&#10;&#10;Description automatically generated">
            <a:extLst>
              <a:ext uri="{FF2B5EF4-FFF2-40B4-BE49-F238E27FC236}">
                <a16:creationId xmlns:a16="http://schemas.microsoft.com/office/drawing/2014/main" id="{285D0DE5-3048-F79B-CF0B-C976119D2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35" y="1694125"/>
            <a:ext cx="3469749" cy="3469749"/>
          </a:xfrm>
          <a:prstGeom prst="rect">
            <a:avLst/>
          </a:prstGeom>
          <a:noFill/>
        </p:spPr>
      </p:pic>
      <p:sp>
        <p:nvSpPr>
          <p:cNvPr id="4" name="Date Placeholder 3">
            <a:extLst>
              <a:ext uri="{FF2B5EF4-FFF2-40B4-BE49-F238E27FC236}">
                <a16:creationId xmlns:a16="http://schemas.microsoft.com/office/drawing/2014/main" id="{76788D25-BBE1-648A-2A40-05E53F2B0715}"/>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pic>
        <p:nvPicPr>
          <p:cNvPr id="17" name="Picture 16" descr="A picture containing icon&#10;&#10;Description automatically generated">
            <a:extLst>
              <a:ext uri="{FF2B5EF4-FFF2-40B4-BE49-F238E27FC236}">
                <a16:creationId xmlns:a16="http://schemas.microsoft.com/office/drawing/2014/main" id="{CED05248-A3AF-C3C0-6190-F43C01925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0184" y="1694125"/>
            <a:ext cx="3469749" cy="3469749"/>
          </a:xfrm>
          <a:prstGeom prst="rect">
            <a:avLst/>
          </a:prstGeom>
        </p:spPr>
      </p:pic>
    </p:spTree>
    <p:extLst>
      <p:ext uri="{BB962C8B-B14F-4D97-AF65-F5344CB8AC3E}">
        <p14:creationId xmlns:p14="http://schemas.microsoft.com/office/powerpoint/2010/main" val="385786619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652FF0-9B88-9472-E49B-AE1A8A5798D9}"/>
              </a:ext>
            </a:extLst>
          </p:cNvPr>
          <p:cNvSpPr>
            <a:spLocks noGrp="1"/>
          </p:cNvSpPr>
          <p:nvPr>
            <p:ph type="title"/>
          </p:nvPr>
        </p:nvSpPr>
        <p:spPr/>
        <p:txBody>
          <a:bodyPr/>
          <a:lstStyle/>
          <a:p>
            <a:r>
              <a:rPr lang="en-GB" dirty="0"/>
              <a:t>Airway</a:t>
            </a:r>
          </a:p>
        </p:txBody>
      </p:sp>
      <p:sp>
        <p:nvSpPr>
          <p:cNvPr id="9" name="Text Placeholder 8">
            <a:extLst>
              <a:ext uri="{FF2B5EF4-FFF2-40B4-BE49-F238E27FC236}">
                <a16:creationId xmlns:a16="http://schemas.microsoft.com/office/drawing/2014/main" id="{325934B0-6F70-EB4D-9488-A92DC3C0EA18}"/>
              </a:ext>
            </a:extLst>
          </p:cNvPr>
          <p:cNvSpPr>
            <a:spLocks noGrp="1"/>
          </p:cNvSpPr>
          <p:nvPr>
            <p:ph type="body" idx="1"/>
          </p:nvPr>
        </p:nvSpPr>
        <p:spPr/>
        <p:txBody>
          <a:bodyPr/>
          <a:lstStyle/>
          <a:p>
            <a:r>
              <a:rPr lang="en-GB" dirty="0">
                <a:solidFill>
                  <a:schemeClr val="tx1"/>
                </a:solidFill>
              </a:rPr>
              <a:t>Head tilt – chin lift</a:t>
            </a:r>
          </a:p>
          <a:p>
            <a:endParaRPr lang="en-GB" dirty="0">
              <a:solidFill>
                <a:schemeClr val="tx1"/>
              </a:solidFill>
            </a:endParaRPr>
          </a:p>
          <a:p>
            <a:r>
              <a:rPr lang="en-GB" dirty="0">
                <a:solidFill>
                  <a:schemeClr val="tx1"/>
                </a:solidFill>
              </a:rPr>
              <a:t>Remember to open airway when assessing breathing and giving rescue breaths. </a:t>
            </a:r>
          </a:p>
        </p:txBody>
      </p:sp>
      <p:sp>
        <p:nvSpPr>
          <p:cNvPr id="5" name="Date Placeholder 4">
            <a:extLst>
              <a:ext uri="{FF2B5EF4-FFF2-40B4-BE49-F238E27FC236}">
                <a16:creationId xmlns:a16="http://schemas.microsoft.com/office/drawing/2014/main" id="{3E23D0D6-9741-EA25-E5AB-B114ADFB095E}"/>
              </a:ext>
            </a:extLst>
          </p:cNvPr>
          <p:cNvSpPr>
            <a:spLocks noGrp="1"/>
          </p:cNvSpPr>
          <p:nvPr>
            <p:ph type="dt" sz="half" idx="10"/>
          </p:nvPr>
        </p:nvSpPr>
        <p:spPr/>
        <p:txBody>
          <a:bodyPr/>
          <a:lstStyle/>
          <a:p>
            <a:r>
              <a:rPr lang="en-US"/>
              <a:t>V.3  Sept 2023</a:t>
            </a:r>
            <a:endParaRPr lang="en-GB"/>
          </a:p>
        </p:txBody>
      </p:sp>
      <p:pic>
        <p:nvPicPr>
          <p:cNvPr id="11" name="Picture 10" descr="A picture containing graphical user interface&#10;&#10;Description automatically generated">
            <a:extLst>
              <a:ext uri="{FF2B5EF4-FFF2-40B4-BE49-F238E27FC236}">
                <a16:creationId xmlns:a16="http://schemas.microsoft.com/office/drawing/2014/main" id="{81C926A7-367C-F71E-1963-A977340FA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8169" y="224013"/>
            <a:ext cx="2389470" cy="3379944"/>
          </a:xfrm>
          <a:prstGeom prst="rect">
            <a:avLst/>
          </a:prstGeom>
        </p:spPr>
      </p:pic>
    </p:spTree>
    <p:extLst>
      <p:ext uri="{BB962C8B-B14F-4D97-AF65-F5344CB8AC3E}">
        <p14:creationId xmlns:p14="http://schemas.microsoft.com/office/powerpoint/2010/main" val="355218033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3031527D-713A-66C7-2EF2-2E6784F2556B}"/>
              </a:ext>
            </a:extLst>
          </p:cNvPr>
          <p:cNvPicPr>
            <a:picLocks noChangeAspect="1"/>
          </p:cNvPicPr>
          <p:nvPr/>
        </p:nvPicPr>
        <p:blipFill rotWithShape="1">
          <a:blip r:embed="rId3"/>
          <a:srcRect t="50000" b="13700"/>
          <a:stretch/>
        </p:blipFill>
        <p:spPr>
          <a:xfrm>
            <a:off x="4400879" y="2700413"/>
            <a:ext cx="7443793" cy="3822199"/>
          </a:xfrm>
          <a:prstGeom prst="rect">
            <a:avLst/>
          </a:prstGeom>
        </p:spPr>
      </p:pic>
      <p:sp>
        <p:nvSpPr>
          <p:cNvPr id="8" name="Title 7">
            <a:extLst>
              <a:ext uri="{FF2B5EF4-FFF2-40B4-BE49-F238E27FC236}">
                <a16:creationId xmlns:a16="http://schemas.microsoft.com/office/drawing/2014/main" id="{1C34FD06-9F12-E4FB-E7F9-557E71267C5A}"/>
              </a:ext>
            </a:extLst>
          </p:cNvPr>
          <p:cNvSpPr>
            <a:spLocks noGrp="1"/>
          </p:cNvSpPr>
          <p:nvPr>
            <p:ph type="title"/>
          </p:nvPr>
        </p:nvSpPr>
        <p:spPr/>
        <p:txBody>
          <a:bodyPr/>
          <a:lstStyle/>
          <a:p>
            <a:r>
              <a:rPr lang="en-GB" dirty="0"/>
              <a:t>Rescue breaths</a:t>
            </a:r>
          </a:p>
        </p:txBody>
      </p:sp>
      <p:sp>
        <p:nvSpPr>
          <p:cNvPr id="9" name="Text Placeholder 8">
            <a:extLst>
              <a:ext uri="{FF2B5EF4-FFF2-40B4-BE49-F238E27FC236}">
                <a16:creationId xmlns:a16="http://schemas.microsoft.com/office/drawing/2014/main" id="{9590164F-32C7-0830-A3AE-D041A1439CC3}"/>
              </a:ext>
            </a:extLst>
          </p:cNvPr>
          <p:cNvSpPr>
            <a:spLocks noGrp="1"/>
          </p:cNvSpPr>
          <p:nvPr>
            <p:ph type="body" idx="1"/>
          </p:nvPr>
        </p:nvSpPr>
        <p:spPr/>
        <p:txBody>
          <a:bodyPr/>
          <a:lstStyle/>
          <a:p>
            <a:endParaRPr lang="en-GB" dirty="0">
              <a:solidFill>
                <a:schemeClr val="tx1"/>
              </a:solidFill>
            </a:endParaRPr>
          </a:p>
          <a:p>
            <a:endParaRPr lang="en-GB" dirty="0">
              <a:solidFill>
                <a:schemeClr val="tx1"/>
              </a:solidFill>
            </a:endParaRPr>
          </a:p>
          <a:p>
            <a:r>
              <a:rPr lang="en-GB" dirty="0">
                <a:solidFill>
                  <a:schemeClr val="tx1"/>
                </a:solidFill>
              </a:rPr>
              <a:t>Give if you are </a:t>
            </a:r>
          </a:p>
          <a:p>
            <a:r>
              <a:rPr lang="en-GB" dirty="0">
                <a:solidFill>
                  <a:schemeClr val="tx1"/>
                </a:solidFill>
              </a:rPr>
              <a:t>able or willing</a:t>
            </a:r>
          </a:p>
        </p:txBody>
      </p:sp>
      <p:sp>
        <p:nvSpPr>
          <p:cNvPr id="5" name="Date Placeholder 4">
            <a:extLst>
              <a:ext uri="{FF2B5EF4-FFF2-40B4-BE49-F238E27FC236}">
                <a16:creationId xmlns:a16="http://schemas.microsoft.com/office/drawing/2014/main" id="{637C9593-5CCE-D87B-B6EB-84F833E1081A}"/>
              </a:ext>
            </a:extLst>
          </p:cNvPr>
          <p:cNvSpPr>
            <a:spLocks noGrp="1"/>
          </p:cNvSpPr>
          <p:nvPr>
            <p:ph type="dt" sz="half" idx="10"/>
          </p:nvPr>
        </p:nvSpPr>
        <p:spPr/>
        <p:txBody>
          <a:bodyPr/>
          <a:lstStyle/>
          <a:p>
            <a:r>
              <a:rPr lang="en-US"/>
              <a:t>V.3  Sept 2023</a:t>
            </a:r>
            <a:endParaRPr lang="en-GB"/>
          </a:p>
        </p:txBody>
      </p:sp>
    </p:spTree>
    <p:extLst>
      <p:ext uri="{BB962C8B-B14F-4D97-AF65-F5344CB8AC3E}">
        <p14:creationId xmlns:p14="http://schemas.microsoft.com/office/powerpoint/2010/main" val="141369407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824D2AF-24FE-3415-5AB2-574195EB0BFB}"/>
              </a:ext>
            </a:extLst>
          </p:cNvPr>
          <p:cNvPicPr>
            <a:picLocks noChangeAspect="1"/>
          </p:cNvPicPr>
          <p:nvPr/>
        </p:nvPicPr>
        <p:blipFill rotWithShape="1">
          <a:blip r:embed="rId3"/>
          <a:srcRect l="216" t="28388" r="8540" b="17851"/>
          <a:stretch/>
        </p:blipFill>
        <p:spPr>
          <a:xfrm>
            <a:off x="8199745" y="0"/>
            <a:ext cx="3992255" cy="3327252"/>
          </a:xfrm>
          <a:prstGeom prst="rect">
            <a:avLst/>
          </a:prstGeom>
        </p:spPr>
      </p:pic>
      <p:sp>
        <p:nvSpPr>
          <p:cNvPr id="8" name="Title 7">
            <a:extLst>
              <a:ext uri="{FF2B5EF4-FFF2-40B4-BE49-F238E27FC236}">
                <a16:creationId xmlns:a16="http://schemas.microsoft.com/office/drawing/2014/main" id="{B95B0A0F-B0B8-A886-8296-C3CA81AFBDAE}"/>
              </a:ext>
            </a:extLst>
          </p:cNvPr>
          <p:cNvSpPr>
            <a:spLocks noGrp="1"/>
          </p:cNvSpPr>
          <p:nvPr>
            <p:ph type="title"/>
          </p:nvPr>
        </p:nvSpPr>
        <p:spPr/>
        <p:txBody>
          <a:bodyPr/>
          <a:lstStyle/>
          <a:p>
            <a:r>
              <a:rPr lang="en-GB" dirty="0"/>
              <a:t>Chest compressions</a:t>
            </a:r>
          </a:p>
        </p:txBody>
      </p:sp>
      <p:sp>
        <p:nvSpPr>
          <p:cNvPr id="9" name="Text Placeholder 8">
            <a:extLst>
              <a:ext uri="{FF2B5EF4-FFF2-40B4-BE49-F238E27FC236}">
                <a16:creationId xmlns:a16="http://schemas.microsoft.com/office/drawing/2014/main" id="{4DDC6A10-00A0-4BFD-ABB1-979A2F7E971F}"/>
              </a:ext>
            </a:extLst>
          </p:cNvPr>
          <p:cNvSpPr>
            <a:spLocks noGrp="1"/>
          </p:cNvSpPr>
          <p:nvPr>
            <p:ph type="body" idx="1"/>
          </p:nvPr>
        </p:nvSpPr>
        <p:spPr/>
        <p:txBody>
          <a:bodyPr/>
          <a:lstStyle/>
          <a:p>
            <a:pPr marL="342900" indent="-342900">
              <a:buFont typeface="Arial" panose="020B0604020202020204" pitchFamily="34" charset="0"/>
              <a:buChar char="•"/>
            </a:pPr>
            <a:r>
              <a:rPr lang="en-GB" dirty="0">
                <a:solidFill>
                  <a:schemeClr val="tx1"/>
                </a:solidFill>
                <a:latin typeface="Trebuchet MS" panose="020B0603020202020204" pitchFamily="34" charset="0"/>
                <a:ea typeface="ＭＳ Ｐゴシック"/>
              </a:rPr>
              <a:t>30:2 Chest compressions to rescue breaths</a:t>
            </a:r>
          </a:p>
          <a:p>
            <a:pPr marL="342900" indent="-342900">
              <a:buFont typeface="Arial" panose="020B0604020202020204" pitchFamily="34" charset="0"/>
              <a:buChar char="•"/>
            </a:pPr>
            <a:r>
              <a:rPr lang="en-GB" dirty="0">
                <a:solidFill>
                  <a:schemeClr val="tx1"/>
                </a:solidFill>
                <a:latin typeface="Trebuchet MS" panose="020B0603020202020204" pitchFamily="34" charset="0"/>
                <a:ea typeface="ＭＳ Ｐゴシック"/>
              </a:rPr>
              <a:t>1/3 depth of chest</a:t>
            </a:r>
          </a:p>
          <a:p>
            <a:pPr marL="342900" indent="-342900">
              <a:buFont typeface="Arial" panose="020B0604020202020204" pitchFamily="34" charset="0"/>
              <a:buChar char="•"/>
            </a:pPr>
            <a:r>
              <a:rPr lang="en-GB" dirty="0">
                <a:solidFill>
                  <a:schemeClr val="tx1"/>
                </a:solidFill>
                <a:latin typeface="Trebuchet MS" panose="020B0603020202020204" pitchFamily="34" charset="0"/>
                <a:ea typeface="ＭＳ Ｐゴシック"/>
              </a:rPr>
              <a:t>Rate of 100-120/min</a:t>
            </a:r>
          </a:p>
          <a:p>
            <a:endParaRPr lang="en-GB" dirty="0">
              <a:solidFill>
                <a:schemeClr val="tx1"/>
              </a:solidFill>
            </a:endParaRPr>
          </a:p>
          <a:p>
            <a:r>
              <a:rPr lang="en-GB" dirty="0">
                <a:solidFill>
                  <a:schemeClr val="tx1"/>
                </a:solidFill>
                <a:latin typeface="Trebuchet MS" panose="020B0603020202020204" pitchFamily="34" charset="0"/>
                <a:ea typeface="ＭＳ Ｐゴシック"/>
              </a:rPr>
              <a:t>Chest compression only CPR may be as effective as CPR with rescue breaths</a:t>
            </a:r>
          </a:p>
          <a:p>
            <a:endParaRPr lang="en-GB" dirty="0"/>
          </a:p>
        </p:txBody>
      </p:sp>
      <p:sp>
        <p:nvSpPr>
          <p:cNvPr id="5" name="Date Placeholder 4">
            <a:extLst>
              <a:ext uri="{FF2B5EF4-FFF2-40B4-BE49-F238E27FC236}">
                <a16:creationId xmlns:a16="http://schemas.microsoft.com/office/drawing/2014/main" id="{3DF34295-8820-DFB8-271B-21CE61C58555}"/>
              </a:ext>
            </a:extLst>
          </p:cNvPr>
          <p:cNvSpPr>
            <a:spLocks noGrp="1"/>
          </p:cNvSpPr>
          <p:nvPr>
            <p:ph type="dt" sz="half" idx="10"/>
          </p:nvPr>
        </p:nvSpPr>
        <p:spPr/>
        <p:txBody>
          <a:bodyPr/>
          <a:lstStyle/>
          <a:p>
            <a:r>
              <a:rPr lang="en-US"/>
              <a:t>V.3  Sept 2023</a:t>
            </a:r>
            <a:endParaRPr lang="en-GB"/>
          </a:p>
        </p:txBody>
      </p:sp>
    </p:spTree>
    <p:extLst>
      <p:ext uri="{BB962C8B-B14F-4D97-AF65-F5344CB8AC3E}">
        <p14:creationId xmlns:p14="http://schemas.microsoft.com/office/powerpoint/2010/main" val="310213410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F2BDAAAA-7986-FF23-B844-1B0D26F00650}"/>
              </a:ext>
            </a:extLst>
          </p:cNvPr>
          <p:cNvPicPr>
            <a:picLocks noChangeAspect="1"/>
          </p:cNvPicPr>
          <p:nvPr/>
        </p:nvPicPr>
        <p:blipFill rotWithShape="1">
          <a:blip r:embed="rId3"/>
          <a:srcRect t="37536" r="12476" b="26619"/>
          <a:stretch/>
        </p:blipFill>
        <p:spPr>
          <a:xfrm>
            <a:off x="6320589" y="3084675"/>
            <a:ext cx="5829640" cy="3298001"/>
          </a:xfrm>
          <a:prstGeom prst="rect">
            <a:avLst/>
          </a:prstGeom>
        </p:spPr>
      </p:pic>
      <p:sp>
        <p:nvSpPr>
          <p:cNvPr id="8" name="Title 7">
            <a:extLst>
              <a:ext uri="{FF2B5EF4-FFF2-40B4-BE49-F238E27FC236}">
                <a16:creationId xmlns:a16="http://schemas.microsoft.com/office/drawing/2014/main" id="{66E42024-86D6-CA7F-7713-5B0332245856}"/>
              </a:ext>
            </a:extLst>
          </p:cNvPr>
          <p:cNvSpPr>
            <a:spLocks noGrp="1"/>
          </p:cNvSpPr>
          <p:nvPr>
            <p:ph type="title"/>
          </p:nvPr>
        </p:nvSpPr>
        <p:spPr/>
        <p:txBody>
          <a:bodyPr/>
          <a:lstStyle/>
          <a:p>
            <a:r>
              <a:rPr lang="en-GB" dirty="0"/>
              <a:t>CPR - children</a:t>
            </a:r>
          </a:p>
        </p:txBody>
      </p:sp>
      <p:sp>
        <p:nvSpPr>
          <p:cNvPr id="9" name="Text Placeholder 8">
            <a:extLst>
              <a:ext uri="{FF2B5EF4-FFF2-40B4-BE49-F238E27FC236}">
                <a16:creationId xmlns:a16="http://schemas.microsoft.com/office/drawing/2014/main" id="{23F1CF15-F378-DC73-B01C-E6684D6C1A52}"/>
              </a:ext>
            </a:extLst>
          </p:cNvPr>
          <p:cNvSpPr>
            <a:spLocks noGrp="1"/>
          </p:cNvSpPr>
          <p:nvPr>
            <p:ph type="body" idx="1"/>
          </p:nvPr>
        </p:nvSpPr>
        <p:spPr/>
        <p:txBody>
          <a:bodyPr/>
          <a:lstStyle/>
          <a:p>
            <a:pPr marL="342900" indent="-342900">
              <a:buFont typeface="Arial" panose="020B0604020202020204" pitchFamily="34" charset="0"/>
              <a:buChar char="•"/>
            </a:pPr>
            <a:r>
              <a:rPr lang="en-US" dirty="0">
                <a:solidFill>
                  <a:schemeClr val="tx1"/>
                </a:solidFill>
                <a:ea typeface="ＭＳ Ｐゴシック"/>
              </a:rPr>
              <a:t>More likely to be a respiratory cause</a:t>
            </a:r>
          </a:p>
          <a:p>
            <a:pPr marL="342900" indent="-342900">
              <a:buFont typeface="Arial" panose="020B0604020202020204" pitchFamily="34" charset="0"/>
              <a:buChar char="•"/>
            </a:pPr>
            <a:r>
              <a:rPr lang="en-US" dirty="0">
                <a:solidFill>
                  <a:schemeClr val="tx1"/>
                </a:solidFill>
                <a:ea typeface="ＭＳ Ｐゴシック"/>
              </a:rPr>
              <a:t>Give 5 rescue breaths </a:t>
            </a:r>
            <a:endParaRPr lang="en-US" dirty="0">
              <a:solidFill>
                <a:schemeClr val="tx1"/>
              </a:solidFill>
            </a:endParaRPr>
          </a:p>
          <a:p>
            <a:pPr marL="342900" indent="-342900">
              <a:buFont typeface="Arial" panose="020B0604020202020204" pitchFamily="34" charset="0"/>
              <a:buChar char="•"/>
            </a:pPr>
            <a:r>
              <a:rPr lang="en-US" dirty="0">
                <a:solidFill>
                  <a:schemeClr val="tx1"/>
                </a:solidFill>
                <a:ea typeface="ＭＳ Ｐゴシック"/>
              </a:rPr>
              <a:t>30:2 compressions to rescue breaths</a:t>
            </a:r>
          </a:p>
          <a:p>
            <a:endParaRPr lang="en-US" dirty="0">
              <a:solidFill>
                <a:schemeClr val="tx1"/>
              </a:solidFill>
            </a:endParaRPr>
          </a:p>
          <a:p>
            <a:endParaRPr lang="en-GB" dirty="0"/>
          </a:p>
        </p:txBody>
      </p:sp>
      <p:sp>
        <p:nvSpPr>
          <p:cNvPr id="5" name="Date Placeholder 4">
            <a:extLst>
              <a:ext uri="{FF2B5EF4-FFF2-40B4-BE49-F238E27FC236}">
                <a16:creationId xmlns:a16="http://schemas.microsoft.com/office/drawing/2014/main" id="{8254935F-8801-1E10-6956-902BD53253E6}"/>
              </a:ext>
            </a:extLst>
          </p:cNvPr>
          <p:cNvSpPr>
            <a:spLocks noGrp="1"/>
          </p:cNvSpPr>
          <p:nvPr>
            <p:ph type="dt" sz="half" idx="10"/>
          </p:nvPr>
        </p:nvSpPr>
        <p:spPr/>
        <p:txBody>
          <a:bodyPr/>
          <a:lstStyle/>
          <a:p>
            <a:r>
              <a:rPr lang="en-US"/>
              <a:t>V.3  Sept 2023</a:t>
            </a:r>
            <a:endParaRPr lang="en-GB"/>
          </a:p>
        </p:txBody>
      </p:sp>
    </p:spTree>
    <p:extLst>
      <p:ext uri="{BB962C8B-B14F-4D97-AF65-F5344CB8AC3E}">
        <p14:creationId xmlns:p14="http://schemas.microsoft.com/office/powerpoint/2010/main" val="274369081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F589CB-B5B7-98B8-3092-E5401D7A4518}"/>
              </a:ext>
            </a:extLst>
          </p:cNvPr>
          <p:cNvSpPr>
            <a:spLocks noGrp="1"/>
          </p:cNvSpPr>
          <p:nvPr>
            <p:ph type="title"/>
          </p:nvPr>
        </p:nvSpPr>
        <p:spPr/>
        <p:txBody>
          <a:bodyPr/>
          <a:lstStyle/>
          <a:p>
            <a:r>
              <a:rPr lang="en-GB" dirty="0"/>
              <a:t>Use of AED</a:t>
            </a:r>
          </a:p>
        </p:txBody>
      </p:sp>
      <p:sp>
        <p:nvSpPr>
          <p:cNvPr id="5" name="Date Placeholder 4">
            <a:extLst>
              <a:ext uri="{FF2B5EF4-FFF2-40B4-BE49-F238E27FC236}">
                <a16:creationId xmlns:a16="http://schemas.microsoft.com/office/drawing/2014/main" id="{4DF51BE0-449F-EAF5-989E-7A305A5B470D}"/>
              </a:ext>
            </a:extLst>
          </p:cNvPr>
          <p:cNvSpPr>
            <a:spLocks noGrp="1"/>
          </p:cNvSpPr>
          <p:nvPr>
            <p:ph type="dt" sz="half" idx="10"/>
          </p:nvPr>
        </p:nvSpPr>
        <p:spPr/>
        <p:txBody>
          <a:bodyPr/>
          <a:lstStyle/>
          <a:p>
            <a:r>
              <a:rPr lang="en-US"/>
              <a:t>V.3  Sept 2023</a:t>
            </a:r>
            <a:endParaRPr lang="en-GB"/>
          </a:p>
        </p:txBody>
      </p:sp>
      <p:pic>
        <p:nvPicPr>
          <p:cNvPr id="11" name="Picture 2" descr="AED Available Here Signs | Seton">
            <a:extLst>
              <a:ext uri="{FF2B5EF4-FFF2-40B4-BE49-F238E27FC236}">
                <a16:creationId xmlns:a16="http://schemas.microsoft.com/office/drawing/2014/main" id="{85269D61-FF88-D126-7617-667EB018F33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171915" y="1938338"/>
            <a:ext cx="3001533" cy="42275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ZOLL AED 3 Fully Automatic Defibrillator + Outdoor Stainless Steel Cabinet,  Keypad Lock with Heating &amp; LED Light - St Andrew's First Aid">
            <a:extLst>
              <a:ext uri="{FF2B5EF4-FFF2-40B4-BE49-F238E27FC236}">
                <a16:creationId xmlns:a16="http://schemas.microsoft.com/office/drawing/2014/main" id="{C5336B46-90F2-732F-2E59-4FE5C023BAD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670675" y="1938338"/>
            <a:ext cx="4227512" cy="4227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67773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89B514A2-F744-20CC-5CAB-BC7220608CEA}"/>
              </a:ext>
            </a:extLst>
          </p:cNvPr>
          <p:cNvPicPr>
            <a:picLocks noChangeAspect="1"/>
          </p:cNvPicPr>
          <p:nvPr/>
        </p:nvPicPr>
        <p:blipFill>
          <a:blip r:embed="rId3"/>
          <a:stretch>
            <a:fillRect/>
          </a:stretch>
        </p:blipFill>
        <p:spPr>
          <a:xfrm>
            <a:off x="4561507" y="4019926"/>
            <a:ext cx="2460072" cy="2460072"/>
          </a:xfrm>
          <a:prstGeom prst="rect">
            <a:avLst/>
          </a:prstGeom>
        </p:spPr>
      </p:pic>
      <p:sp>
        <p:nvSpPr>
          <p:cNvPr id="9" name="Content Placeholder 8">
            <a:extLst>
              <a:ext uri="{FF2B5EF4-FFF2-40B4-BE49-F238E27FC236}">
                <a16:creationId xmlns:a16="http://schemas.microsoft.com/office/drawing/2014/main" id="{C5BCB791-1B8C-0407-9134-8A6516649A51}"/>
              </a:ext>
            </a:extLst>
          </p:cNvPr>
          <p:cNvSpPr>
            <a:spLocks noGrp="1"/>
          </p:cNvSpPr>
          <p:nvPr>
            <p:ph sz="half" idx="1"/>
          </p:nvPr>
        </p:nvSpPr>
        <p:spPr/>
        <p:txBody>
          <a:bodyPr/>
          <a:lstStyle/>
          <a:p>
            <a:pPr marL="342900" indent="-342900">
              <a:buFont typeface="Arial" panose="020B0604020202020204" pitchFamily="34" charset="0"/>
              <a:buChar char="•"/>
            </a:pPr>
            <a:r>
              <a:rPr lang="en-GB" dirty="0">
                <a:ea typeface="ＭＳ Ｐゴシック"/>
              </a:rPr>
              <a:t>Really easy to use without training</a:t>
            </a:r>
          </a:p>
          <a:p>
            <a:pPr marL="342900" indent="-342900">
              <a:buFont typeface="Arial" panose="020B0604020202020204" pitchFamily="34" charset="0"/>
              <a:buChar char="•"/>
            </a:pPr>
            <a:r>
              <a:rPr lang="en-GB" dirty="0">
                <a:ea typeface="ＭＳ Ｐゴシック"/>
              </a:rPr>
              <a:t>Listen to the verbal prompts</a:t>
            </a:r>
          </a:p>
          <a:p>
            <a:pPr marL="342900" indent="-342900">
              <a:buFont typeface="Arial" panose="020B0604020202020204" pitchFamily="34" charset="0"/>
              <a:buChar char="•"/>
            </a:pPr>
            <a:r>
              <a:rPr lang="en-GB" dirty="0">
                <a:ea typeface="ＭＳ Ｐゴシック"/>
              </a:rPr>
              <a:t>Use at any point after confirming cardiac arrest</a:t>
            </a:r>
          </a:p>
          <a:p>
            <a:pPr marL="342900" indent="-342900">
              <a:buFont typeface="Arial" panose="020B0604020202020204" pitchFamily="34" charset="0"/>
              <a:buChar char="•"/>
            </a:pPr>
            <a:r>
              <a:rPr lang="en-GB" dirty="0">
                <a:ea typeface="ＭＳ Ｐゴシック"/>
              </a:rPr>
              <a:t>These really do save lives!</a:t>
            </a:r>
            <a:endParaRPr lang="en-GB" dirty="0"/>
          </a:p>
          <a:p>
            <a:endParaRPr lang="en-GB" dirty="0"/>
          </a:p>
        </p:txBody>
      </p:sp>
      <p:sp>
        <p:nvSpPr>
          <p:cNvPr id="5" name="Date Placeholder 4">
            <a:extLst>
              <a:ext uri="{FF2B5EF4-FFF2-40B4-BE49-F238E27FC236}">
                <a16:creationId xmlns:a16="http://schemas.microsoft.com/office/drawing/2014/main" id="{68AA6FD1-A00F-1270-5E97-2D18018B4F89}"/>
              </a:ext>
            </a:extLst>
          </p:cNvPr>
          <p:cNvSpPr>
            <a:spLocks noGrp="1"/>
          </p:cNvSpPr>
          <p:nvPr>
            <p:ph type="dt" sz="half" idx="10"/>
          </p:nvPr>
        </p:nvSpPr>
        <p:spPr/>
        <p:txBody>
          <a:bodyPr/>
          <a:lstStyle/>
          <a:p>
            <a:r>
              <a:rPr lang="en-US"/>
              <a:t>V.3  Sept 2023</a:t>
            </a:r>
            <a:endParaRPr lang="en-GB"/>
          </a:p>
        </p:txBody>
      </p:sp>
      <p:sp>
        <p:nvSpPr>
          <p:cNvPr id="10" name="Text Placeholder 9">
            <a:extLst>
              <a:ext uri="{FF2B5EF4-FFF2-40B4-BE49-F238E27FC236}">
                <a16:creationId xmlns:a16="http://schemas.microsoft.com/office/drawing/2014/main" id="{6896EB97-1ECD-AD93-9BA8-0C16E84A699A}"/>
              </a:ext>
            </a:extLst>
          </p:cNvPr>
          <p:cNvSpPr>
            <a:spLocks noGrp="1"/>
          </p:cNvSpPr>
          <p:nvPr>
            <p:ph type="body" sz="quarter" idx="13"/>
          </p:nvPr>
        </p:nvSpPr>
        <p:spPr/>
        <p:txBody>
          <a:bodyPr/>
          <a:lstStyle/>
          <a:p>
            <a:r>
              <a:rPr lang="en-GB" dirty="0"/>
              <a:t>AED</a:t>
            </a:r>
          </a:p>
        </p:txBody>
      </p:sp>
    </p:spTree>
    <p:extLst>
      <p:ext uri="{BB962C8B-B14F-4D97-AF65-F5344CB8AC3E}">
        <p14:creationId xmlns:p14="http://schemas.microsoft.com/office/powerpoint/2010/main" val="419736444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2CFA21-D78B-19F9-C370-6DF732182B9D}"/>
              </a:ext>
            </a:extLst>
          </p:cNvPr>
          <p:cNvSpPr>
            <a:spLocks noGrp="1"/>
          </p:cNvSpPr>
          <p:nvPr>
            <p:ph type="title"/>
          </p:nvPr>
        </p:nvSpPr>
        <p:spPr/>
        <p:txBody>
          <a:bodyPr/>
          <a:lstStyle/>
          <a:p>
            <a:r>
              <a:rPr lang="en-GB" dirty="0"/>
              <a:t>Choking</a:t>
            </a:r>
          </a:p>
        </p:txBody>
      </p:sp>
      <p:sp>
        <p:nvSpPr>
          <p:cNvPr id="5" name="Date Placeholder 4">
            <a:extLst>
              <a:ext uri="{FF2B5EF4-FFF2-40B4-BE49-F238E27FC236}">
                <a16:creationId xmlns:a16="http://schemas.microsoft.com/office/drawing/2014/main" id="{F7360FE9-8E45-20F3-814F-96E03318A0BB}"/>
              </a:ext>
            </a:extLst>
          </p:cNvPr>
          <p:cNvSpPr>
            <a:spLocks noGrp="1"/>
          </p:cNvSpPr>
          <p:nvPr>
            <p:ph type="dt" sz="half" idx="10"/>
          </p:nvPr>
        </p:nvSpPr>
        <p:spPr/>
        <p:txBody>
          <a:bodyPr/>
          <a:lstStyle/>
          <a:p>
            <a:r>
              <a:rPr lang="en-US"/>
              <a:t>V.3  Sept 2023</a:t>
            </a:r>
            <a:endParaRPr lang="en-GB"/>
          </a:p>
        </p:txBody>
      </p:sp>
      <p:pic>
        <p:nvPicPr>
          <p:cNvPr id="11" name="Content Placeholder 10" descr="A picture containing drawing&#10;&#10;Description automatically generated">
            <a:extLst>
              <a:ext uri="{FF2B5EF4-FFF2-40B4-BE49-F238E27FC236}">
                <a16:creationId xmlns:a16="http://schemas.microsoft.com/office/drawing/2014/main" id="{C1179795-9AEF-C0D9-9C6A-21FFF6E9F2BE}"/>
              </a:ext>
            </a:extLst>
          </p:cNvPr>
          <p:cNvPicPr>
            <a:picLocks noGrp="1" noChangeAspect="1"/>
          </p:cNvPicPr>
          <p:nvPr>
            <p:ph sz="half" idx="1"/>
          </p:nvPr>
        </p:nvPicPr>
        <p:blipFill>
          <a:blip r:embed="rId3"/>
          <a:stretch>
            <a:fillRect/>
          </a:stretch>
        </p:blipFill>
        <p:spPr>
          <a:xfrm>
            <a:off x="2178350" y="1938338"/>
            <a:ext cx="2988662" cy="4227512"/>
          </a:xfrm>
          <a:prstGeom prst="rect">
            <a:avLst/>
          </a:prstGeom>
        </p:spPr>
      </p:pic>
      <p:pic>
        <p:nvPicPr>
          <p:cNvPr id="12" name="Content Placeholder 11" descr="A picture containing drawing&#10;&#10;Description automatically generated">
            <a:extLst>
              <a:ext uri="{FF2B5EF4-FFF2-40B4-BE49-F238E27FC236}">
                <a16:creationId xmlns:a16="http://schemas.microsoft.com/office/drawing/2014/main" id="{EFC2067C-80A6-FC76-386B-AAF2971882F1}"/>
              </a:ext>
            </a:extLst>
          </p:cNvPr>
          <p:cNvPicPr>
            <a:picLocks noGrp="1" noChangeAspect="1"/>
          </p:cNvPicPr>
          <p:nvPr>
            <p:ph sz="half" idx="2"/>
          </p:nvPr>
        </p:nvPicPr>
        <p:blipFill rotWithShape="1">
          <a:blip r:embed="rId4"/>
          <a:srcRect l="22634" t="4402" r="39674" b="5250"/>
          <a:stretch/>
        </p:blipFill>
        <p:spPr>
          <a:xfrm>
            <a:off x="7537067" y="1938338"/>
            <a:ext cx="2494729" cy="4227512"/>
          </a:xfrm>
          <a:prstGeom prst="rect">
            <a:avLst/>
          </a:prstGeom>
        </p:spPr>
      </p:pic>
    </p:spTree>
    <p:extLst>
      <p:ext uri="{BB962C8B-B14F-4D97-AF65-F5344CB8AC3E}">
        <p14:creationId xmlns:p14="http://schemas.microsoft.com/office/powerpoint/2010/main" val="424950954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BDC9D-F9B8-B7E9-3C80-5D94E7D891AC}"/>
              </a:ext>
            </a:extLst>
          </p:cNvPr>
          <p:cNvSpPr>
            <a:spLocks noGrp="1"/>
          </p:cNvSpPr>
          <p:nvPr>
            <p:ph type="title"/>
          </p:nvPr>
        </p:nvSpPr>
        <p:spPr/>
        <p:txBody>
          <a:bodyPr/>
          <a:lstStyle/>
          <a:p>
            <a:r>
              <a:rPr lang="en-GB" dirty="0"/>
              <a:t>Choking</a:t>
            </a:r>
          </a:p>
        </p:txBody>
      </p:sp>
      <p:sp>
        <p:nvSpPr>
          <p:cNvPr id="4" name="Content Placeholder 3">
            <a:extLst>
              <a:ext uri="{FF2B5EF4-FFF2-40B4-BE49-F238E27FC236}">
                <a16:creationId xmlns:a16="http://schemas.microsoft.com/office/drawing/2014/main" id="{63B2E3BF-1541-4A90-88CE-FA32BFE2337C}"/>
              </a:ext>
            </a:extLst>
          </p:cNvPr>
          <p:cNvSpPr>
            <a:spLocks noGrp="1"/>
          </p:cNvSpPr>
          <p:nvPr>
            <p:ph sz="half" idx="2"/>
          </p:nvPr>
        </p:nvSpPr>
        <p:spPr/>
        <p:txBody>
          <a:bodyPr/>
          <a:lstStyle/>
          <a:p>
            <a:pPr marL="342900" indent="-342900">
              <a:buFont typeface="Arial" panose="020B0604020202020204" pitchFamily="34" charset="0"/>
              <a:buChar char="•"/>
            </a:pPr>
            <a:r>
              <a:rPr lang="en-GB" sz="2400" dirty="0">
                <a:ea typeface="ＭＳ Ｐゴシック"/>
              </a:rPr>
              <a:t>Encourage coughing</a:t>
            </a:r>
          </a:p>
          <a:p>
            <a:pPr marL="342900" indent="-342900">
              <a:buFont typeface="Arial" panose="020B0604020202020204" pitchFamily="34" charset="0"/>
              <a:buChar char="•"/>
            </a:pPr>
            <a:r>
              <a:rPr lang="en-GB" sz="2400" dirty="0">
                <a:ea typeface="ＭＳ Ｐゴシック"/>
              </a:rPr>
              <a:t>5 back blows</a:t>
            </a:r>
          </a:p>
          <a:p>
            <a:pPr marL="342900" indent="-342900">
              <a:buFont typeface="Arial" panose="020B0604020202020204" pitchFamily="34" charset="0"/>
              <a:buChar char="•"/>
            </a:pPr>
            <a:r>
              <a:rPr lang="en-GB" sz="2400" dirty="0">
                <a:ea typeface="ＭＳ Ｐゴシック"/>
              </a:rPr>
              <a:t>5 abdominal thrusts</a:t>
            </a:r>
          </a:p>
          <a:p>
            <a:pPr marL="342900" indent="-342900">
              <a:buFont typeface="Arial" panose="020B0604020202020204" pitchFamily="34" charset="0"/>
              <a:buChar char="•"/>
            </a:pPr>
            <a:r>
              <a:rPr lang="en-GB" sz="2400" dirty="0">
                <a:ea typeface="ＭＳ Ｐゴシック"/>
              </a:rPr>
              <a:t>Call for emergency help</a:t>
            </a:r>
          </a:p>
          <a:p>
            <a:pPr marL="342900" indent="-342900">
              <a:buFont typeface="Arial" panose="020B0604020202020204" pitchFamily="34" charset="0"/>
              <a:buChar char="•"/>
            </a:pPr>
            <a:r>
              <a:rPr lang="en-GB" sz="2400" dirty="0">
                <a:ea typeface="ＭＳ Ｐゴシック"/>
              </a:rPr>
              <a:t>Repeat back blows and abdominal thrusts.</a:t>
            </a:r>
            <a:endParaRPr lang="en-GB" sz="2400" dirty="0"/>
          </a:p>
          <a:p>
            <a:endParaRPr lang="en-GB" dirty="0"/>
          </a:p>
        </p:txBody>
      </p:sp>
      <p:sp>
        <p:nvSpPr>
          <p:cNvPr id="5" name="Date Placeholder 4">
            <a:extLst>
              <a:ext uri="{FF2B5EF4-FFF2-40B4-BE49-F238E27FC236}">
                <a16:creationId xmlns:a16="http://schemas.microsoft.com/office/drawing/2014/main" id="{099647F2-F929-BF21-7473-AD56667A35EB}"/>
              </a:ext>
            </a:extLst>
          </p:cNvPr>
          <p:cNvSpPr>
            <a:spLocks noGrp="1"/>
          </p:cNvSpPr>
          <p:nvPr>
            <p:ph type="dt" sz="half" idx="10"/>
          </p:nvPr>
        </p:nvSpPr>
        <p:spPr/>
        <p:txBody>
          <a:bodyPr/>
          <a:lstStyle/>
          <a:p>
            <a:r>
              <a:rPr lang="en-US"/>
              <a:t>V.3  Sept 2023</a:t>
            </a:r>
            <a:endParaRPr lang="en-GB"/>
          </a:p>
        </p:txBody>
      </p:sp>
      <p:pic>
        <p:nvPicPr>
          <p:cNvPr id="8" name="Picture 7" descr="A picture containing drawing&#10;&#10;Description automatically generated">
            <a:extLst>
              <a:ext uri="{FF2B5EF4-FFF2-40B4-BE49-F238E27FC236}">
                <a16:creationId xmlns:a16="http://schemas.microsoft.com/office/drawing/2014/main" id="{00B7E596-6DC4-5B7C-245B-48506DE19475}"/>
              </a:ext>
            </a:extLst>
          </p:cNvPr>
          <p:cNvPicPr>
            <a:picLocks noChangeAspect="1"/>
          </p:cNvPicPr>
          <p:nvPr/>
        </p:nvPicPr>
        <p:blipFill>
          <a:blip r:embed="rId3"/>
          <a:stretch>
            <a:fillRect/>
          </a:stretch>
        </p:blipFill>
        <p:spPr>
          <a:xfrm>
            <a:off x="485182" y="1236319"/>
            <a:ext cx="3100255" cy="4385361"/>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049F5B94-E503-6456-9143-A5B191968982}"/>
              </a:ext>
            </a:extLst>
          </p:cNvPr>
          <p:cNvPicPr>
            <a:picLocks noChangeAspect="1"/>
          </p:cNvPicPr>
          <p:nvPr/>
        </p:nvPicPr>
        <p:blipFill rotWithShape="1">
          <a:blip r:embed="rId4"/>
          <a:srcRect l="22634" t="4402" r="39674" b="5250"/>
          <a:stretch/>
        </p:blipFill>
        <p:spPr>
          <a:xfrm>
            <a:off x="3628930" y="2596939"/>
            <a:ext cx="2190433" cy="3711785"/>
          </a:xfrm>
          <a:prstGeom prst="rect">
            <a:avLst/>
          </a:prstGeom>
        </p:spPr>
      </p:pic>
    </p:spTree>
    <p:extLst>
      <p:ext uri="{BB962C8B-B14F-4D97-AF65-F5344CB8AC3E}">
        <p14:creationId xmlns:p14="http://schemas.microsoft.com/office/powerpoint/2010/main" val="216816060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1286E8-C7D1-93A3-9DF9-9ADD34810D6C}"/>
              </a:ext>
            </a:extLst>
          </p:cNvPr>
          <p:cNvSpPr>
            <a:spLocks noGrp="1"/>
          </p:cNvSpPr>
          <p:nvPr>
            <p:ph type="title"/>
          </p:nvPr>
        </p:nvSpPr>
        <p:spPr/>
        <p:txBody>
          <a:bodyPr/>
          <a:lstStyle/>
          <a:p>
            <a:r>
              <a:rPr lang="en-GB" dirty="0"/>
              <a:t>Aim</a:t>
            </a:r>
          </a:p>
        </p:txBody>
      </p:sp>
      <p:sp>
        <p:nvSpPr>
          <p:cNvPr id="9" name="Content Placeholder 8">
            <a:extLst>
              <a:ext uri="{FF2B5EF4-FFF2-40B4-BE49-F238E27FC236}">
                <a16:creationId xmlns:a16="http://schemas.microsoft.com/office/drawing/2014/main" id="{C0A0DC2F-0378-A756-03CB-7B8B8CD62702}"/>
              </a:ext>
            </a:extLst>
          </p:cNvPr>
          <p:cNvSpPr>
            <a:spLocks noGrp="1"/>
          </p:cNvSpPr>
          <p:nvPr>
            <p:ph idx="1"/>
          </p:nvPr>
        </p:nvSpPr>
        <p:spPr/>
        <p:txBody>
          <a:bodyPr/>
          <a:lstStyle/>
          <a:p>
            <a:r>
              <a:rPr lang="en-GB" sz="2400" dirty="0">
                <a:effectLst/>
                <a:latin typeface="Trebuchet MS (Body)"/>
                <a:ea typeface="Calibri" panose="020F0502020204030204" pitchFamily="34" charset="0"/>
                <a:cs typeface="Times New Roman"/>
              </a:rPr>
              <a:t>This course aims to cover the knowledge and skills necessary to enable members of Girlguiding and The Scouts to provide basic </a:t>
            </a:r>
            <a:r>
              <a:rPr lang="en-GB" sz="2400" dirty="0">
                <a:latin typeface="Trebuchet MS (Body)"/>
                <a:ea typeface="Calibri" panose="020F0502020204030204" pitchFamily="34" charset="0"/>
                <a:cs typeface="Times New Roman"/>
              </a:rPr>
              <a:t>first aid </a:t>
            </a:r>
            <a:r>
              <a:rPr lang="en-GB" sz="2400" dirty="0">
                <a:effectLst/>
                <a:latin typeface="Trebuchet MS (Body)"/>
                <a:ea typeface="Calibri" panose="020F0502020204030204" pitchFamily="34" charset="0"/>
                <a:cs typeface="Times New Roman"/>
              </a:rPr>
              <a:t>and ensure safe management of a first aid incident.</a:t>
            </a:r>
            <a:r>
              <a:rPr lang="en-GB" sz="2400" dirty="0">
                <a:latin typeface="Trebuchet MS (Body)"/>
                <a:ea typeface="Calibri" panose="020F0502020204030204" pitchFamily="34" charset="0"/>
                <a:cs typeface="Times New Roman"/>
              </a:rPr>
              <a:t> </a:t>
            </a:r>
            <a:endParaRPr lang="en-GB" sz="3200" i="0" u="none" strike="noStrike" cap="none" dirty="0">
              <a:latin typeface="Trebuchet MS (Body)"/>
              <a:ea typeface="Trebuchet MS"/>
              <a:cs typeface="Trebuchet MS"/>
              <a:sym typeface="Trebuchet MS"/>
            </a:endParaRPr>
          </a:p>
          <a:p>
            <a:endParaRPr lang="en-GB" dirty="0"/>
          </a:p>
        </p:txBody>
      </p:sp>
      <p:sp>
        <p:nvSpPr>
          <p:cNvPr id="5" name="Date Placeholder 4">
            <a:extLst>
              <a:ext uri="{FF2B5EF4-FFF2-40B4-BE49-F238E27FC236}">
                <a16:creationId xmlns:a16="http://schemas.microsoft.com/office/drawing/2014/main" id="{E40AF73B-2583-C587-F4AD-C94A6E924846}"/>
              </a:ext>
            </a:extLst>
          </p:cNvPr>
          <p:cNvSpPr>
            <a:spLocks noGrp="1"/>
          </p:cNvSpPr>
          <p:nvPr>
            <p:ph type="dt" sz="half" idx="10"/>
          </p:nvPr>
        </p:nvSpPr>
        <p:spPr/>
        <p:txBody>
          <a:bodyPr/>
          <a:lstStyle/>
          <a:p>
            <a:r>
              <a:rPr lang="en-US"/>
              <a:t>V.3  Sept 2023</a:t>
            </a:r>
            <a:endParaRPr lang="en-GB"/>
          </a:p>
        </p:txBody>
      </p:sp>
    </p:spTree>
    <p:extLst>
      <p:ext uri="{BB962C8B-B14F-4D97-AF65-F5344CB8AC3E}">
        <p14:creationId xmlns:p14="http://schemas.microsoft.com/office/powerpoint/2010/main" val="314881903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42D25BB-26D2-1376-B528-B6F2E80EFAC2}"/>
              </a:ext>
            </a:extLst>
          </p:cNvPr>
          <p:cNvSpPr>
            <a:spLocks noGrp="1"/>
          </p:cNvSpPr>
          <p:nvPr>
            <p:ph type="dt" sz="half" idx="10"/>
          </p:nvPr>
        </p:nvSpPr>
        <p:spPr/>
        <p:txBody>
          <a:bodyPr/>
          <a:lstStyle/>
          <a:p>
            <a:r>
              <a:rPr lang="en-US"/>
              <a:t>V.3  Sept 2023</a:t>
            </a:r>
            <a:endParaRPr lang="en-GB"/>
          </a:p>
        </p:txBody>
      </p:sp>
      <p:sp>
        <p:nvSpPr>
          <p:cNvPr id="8" name="Title 7">
            <a:extLst>
              <a:ext uri="{FF2B5EF4-FFF2-40B4-BE49-F238E27FC236}">
                <a16:creationId xmlns:a16="http://schemas.microsoft.com/office/drawing/2014/main" id="{6FEF3AB8-072F-C71E-7D8F-6BA1AC810F16}"/>
              </a:ext>
            </a:extLst>
          </p:cNvPr>
          <p:cNvSpPr>
            <a:spLocks noGrp="1"/>
          </p:cNvSpPr>
          <p:nvPr>
            <p:ph type="title"/>
          </p:nvPr>
        </p:nvSpPr>
        <p:spPr/>
        <p:txBody>
          <a:bodyPr/>
          <a:lstStyle/>
          <a:p>
            <a:r>
              <a:rPr lang="en-GB" dirty="0"/>
              <a:t>What are the causes of unresponsiveness?</a:t>
            </a:r>
          </a:p>
        </p:txBody>
      </p:sp>
      <p:pic>
        <p:nvPicPr>
          <p:cNvPr id="11" name="Content Placeholder 10" descr="A close up of a toy&#10;&#10;Description automatically generated">
            <a:extLst>
              <a:ext uri="{FF2B5EF4-FFF2-40B4-BE49-F238E27FC236}">
                <a16:creationId xmlns:a16="http://schemas.microsoft.com/office/drawing/2014/main" id="{87FCEC13-2FC3-ECD5-D50C-82D8B7EC5B84}"/>
              </a:ext>
            </a:extLst>
          </p:cNvPr>
          <p:cNvPicPr>
            <a:picLocks noGrp="1" noChangeAspect="1"/>
          </p:cNvPicPr>
          <p:nvPr>
            <p:ph sz="half" idx="1"/>
          </p:nvPr>
        </p:nvPicPr>
        <p:blipFill rotWithShape="1">
          <a:blip r:embed="rId3"/>
          <a:srcRect t="54799" r="673" b="20146"/>
          <a:stretch/>
        </p:blipFill>
        <p:spPr>
          <a:xfrm>
            <a:off x="1260475" y="3059703"/>
            <a:ext cx="5562600" cy="1984782"/>
          </a:xfrm>
          <a:prstGeom prst="rect">
            <a:avLst/>
          </a:prstGeom>
        </p:spPr>
      </p:pic>
    </p:spTree>
    <p:extLst>
      <p:ext uri="{BB962C8B-B14F-4D97-AF65-F5344CB8AC3E}">
        <p14:creationId xmlns:p14="http://schemas.microsoft.com/office/powerpoint/2010/main" val="50135339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E6729-03DF-2AE4-E1EA-10DAA28EEC88}"/>
              </a:ext>
            </a:extLst>
          </p:cNvPr>
          <p:cNvSpPr>
            <a:spLocks noGrp="1"/>
          </p:cNvSpPr>
          <p:nvPr>
            <p:ph type="title"/>
          </p:nvPr>
        </p:nvSpPr>
        <p:spPr/>
        <p:txBody>
          <a:bodyPr/>
          <a:lstStyle/>
          <a:p>
            <a:r>
              <a:rPr lang="en-GB" dirty="0"/>
              <a:t>Causes of Unresponsiveness </a:t>
            </a:r>
          </a:p>
        </p:txBody>
      </p:sp>
      <p:sp>
        <p:nvSpPr>
          <p:cNvPr id="3" name="Content Placeholder 2">
            <a:extLst>
              <a:ext uri="{FF2B5EF4-FFF2-40B4-BE49-F238E27FC236}">
                <a16:creationId xmlns:a16="http://schemas.microsoft.com/office/drawing/2014/main" id="{E988D75C-785F-DE8B-5828-596367A7C295}"/>
              </a:ext>
            </a:extLst>
          </p:cNvPr>
          <p:cNvSpPr>
            <a:spLocks noGrp="1"/>
          </p:cNvSpPr>
          <p:nvPr>
            <p:ph sz="half" idx="1"/>
          </p:nvPr>
        </p:nvSpPr>
        <p:spPr/>
        <p:txBody>
          <a:bodyPr/>
          <a:lstStyle/>
          <a:p>
            <a:pPr marL="342900" lvl="0" indent="-342900">
              <a:lnSpc>
                <a:spcPct val="107000"/>
              </a:lnSpc>
              <a:buFont typeface="Trebuchet MS" panose="020B0603020202020204" pitchFamily="34" charset="0"/>
              <a:buChar char="-"/>
            </a:pPr>
            <a:r>
              <a:rPr lang="en-GB" sz="2400" dirty="0">
                <a:effectLst/>
                <a:ea typeface="Calibri" panose="020F0502020204030204" pitchFamily="34" charset="0"/>
                <a:cs typeface="Times New Roman" panose="02020603050405020304" pitchFamily="18" charset="0"/>
              </a:rPr>
              <a:t>Fainting</a:t>
            </a:r>
          </a:p>
          <a:p>
            <a:pPr marL="342900" lvl="0" indent="-342900">
              <a:lnSpc>
                <a:spcPct val="107000"/>
              </a:lnSpc>
              <a:buFont typeface="Trebuchet MS" panose="020B0603020202020204" pitchFamily="34" charset="0"/>
              <a:buChar char="-"/>
            </a:pPr>
            <a:r>
              <a:rPr lang="en-GB" sz="2400" dirty="0">
                <a:effectLst/>
                <a:ea typeface="Calibri" panose="020F0502020204030204" pitchFamily="34" charset="0"/>
                <a:cs typeface="Times New Roman" panose="02020603050405020304" pitchFamily="18" charset="0"/>
              </a:rPr>
              <a:t>Shock</a:t>
            </a:r>
          </a:p>
          <a:p>
            <a:pPr marL="342900" lvl="0" indent="-342900">
              <a:lnSpc>
                <a:spcPct val="107000"/>
              </a:lnSpc>
              <a:buFont typeface="Trebuchet MS" panose="020B0603020202020204" pitchFamily="34" charset="0"/>
              <a:buChar char="-"/>
            </a:pPr>
            <a:r>
              <a:rPr lang="en-GB" sz="2400" dirty="0">
                <a:effectLst/>
                <a:ea typeface="Calibri" panose="020F0502020204030204" pitchFamily="34" charset="0"/>
                <a:cs typeface="Times New Roman" panose="02020603050405020304" pitchFamily="18" charset="0"/>
              </a:rPr>
              <a:t>Head Injury</a:t>
            </a:r>
          </a:p>
          <a:p>
            <a:pPr marL="342900" lvl="0" indent="-342900">
              <a:lnSpc>
                <a:spcPct val="107000"/>
              </a:lnSpc>
              <a:buFont typeface="Trebuchet MS" panose="020B0603020202020204" pitchFamily="34" charset="0"/>
              <a:buChar char="-"/>
            </a:pPr>
            <a:r>
              <a:rPr lang="en-GB" sz="2400" dirty="0">
                <a:effectLst/>
                <a:ea typeface="Calibri" panose="020F0502020204030204" pitchFamily="34" charset="0"/>
                <a:cs typeface="Times New Roman" panose="02020603050405020304" pitchFamily="18" charset="0"/>
              </a:rPr>
              <a:t>Seizures</a:t>
            </a:r>
          </a:p>
          <a:p>
            <a:pPr marL="342900" lvl="0" indent="-342900">
              <a:lnSpc>
                <a:spcPct val="107000"/>
              </a:lnSpc>
              <a:buFont typeface="Trebuchet MS" panose="020B0603020202020204" pitchFamily="34" charset="0"/>
              <a:buChar char="-"/>
            </a:pPr>
            <a:r>
              <a:rPr lang="en-GB" sz="2400" dirty="0">
                <a:effectLst/>
                <a:ea typeface="Calibri" panose="020F0502020204030204" pitchFamily="34" charset="0"/>
                <a:cs typeface="Times New Roman" panose="02020603050405020304" pitchFamily="18" charset="0"/>
              </a:rPr>
              <a:t>Stroke</a:t>
            </a:r>
          </a:p>
        </p:txBody>
      </p:sp>
      <p:sp>
        <p:nvSpPr>
          <p:cNvPr id="4" name="Content Placeholder 3">
            <a:extLst>
              <a:ext uri="{FF2B5EF4-FFF2-40B4-BE49-F238E27FC236}">
                <a16:creationId xmlns:a16="http://schemas.microsoft.com/office/drawing/2014/main" id="{472AF54D-5BB3-168C-3BAF-39FC7774BFD1}"/>
              </a:ext>
            </a:extLst>
          </p:cNvPr>
          <p:cNvSpPr>
            <a:spLocks noGrp="1"/>
          </p:cNvSpPr>
          <p:nvPr>
            <p:ph sz="half" idx="2"/>
          </p:nvPr>
        </p:nvSpPr>
        <p:spPr/>
        <p:txBody>
          <a:bodyPr/>
          <a:lstStyle/>
          <a:p>
            <a:pPr marL="342900" lvl="0" indent="-342900">
              <a:lnSpc>
                <a:spcPct val="107000"/>
              </a:lnSpc>
              <a:buFont typeface="Trebuchet MS" panose="020B0603020202020204" pitchFamily="34" charset="0"/>
              <a:buChar char="-"/>
            </a:pPr>
            <a:r>
              <a:rPr lang="en-GB" sz="2400" dirty="0">
                <a:effectLst/>
                <a:latin typeface="Trebuchet MS" panose="020B0603020202020204" pitchFamily="34" charset="0"/>
                <a:ea typeface="Calibri" panose="020F0502020204030204" pitchFamily="34" charset="0"/>
                <a:cs typeface="Times New Roman" panose="02020603050405020304" pitchFamily="18" charset="0"/>
              </a:rPr>
              <a:t>Diabetes </a:t>
            </a:r>
          </a:p>
          <a:p>
            <a:pPr marL="342900" lvl="0" indent="-342900">
              <a:lnSpc>
                <a:spcPct val="107000"/>
              </a:lnSpc>
              <a:buFont typeface="Trebuchet MS" panose="020B0603020202020204" pitchFamily="34" charset="0"/>
              <a:buChar char="-"/>
            </a:pPr>
            <a:r>
              <a:rPr lang="en-GB" sz="2400" dirty="0">
                <a:effectLst/>
                <a:latin typeface="Trebuchet MS" panose="020B0603020202020204" pitchFamily="34" charset="0"/>
                <a:ea typeface="Calibri" panose="020F0502020204030204" pitchFamily="34" charset="0"/>
                <a:cs typeface="Times New Roman" panose="02020603050405020304" pitchFamily="18" charset="0"/>
              </a:rPr>
              <a:t>Asphyxia</a:t>
            </a:r>
          </a:p>
          <a:p>
            <a:pPr marL="342900" lvl="0" indent="-342900">
              <a:lnSpc>
                <a:spcPct val="107000"/>
              </a:lnSpc>
              <a:buFont typeface="Trebuchet MS" panose="020B0603020202020204" pitchFamily="34" charset="0"/>
              <a:buChar char="-"/>
            </a:pPr>
            <a:r>
              <a:rPr lang="en-GB" sz="2400" dirty="0">
                <a:effectLst/>
                <a:latin typeface="Trebuchet MS" panose="020B0603020202020204" pitchFamily="34" charset="0"/>
                <a:ea typeface="Calibri" panose="020F0502020204030204" pitchFamily="34" charset="0"/>
                <a:cs typeface="Times New Roman" panose="02020603050405020304" pitchFamily="18" charset="0"/>
              </a:rPr>
              <a:t>Drowning</a:t>
            </a:r>
          </a:p>
          <a:p>
            <a:pPr marL="342900" lvl="0" indent="-342900">
              <a:lnSpc>
                <a:spcPct val="107000"/>
              </a:lnSpc>
              <a:buFont typeface="Trebuchet MS" panose="020B0603020202020204" pitchFamily="34" charset="0"/>
              <a:buChar char="-"/>
            </a:pPr>
            <a:r>
              <a:rPr lang="en-GB" sz="2400" dirty="0">
                <a:effectLst/>
                <a:latin typeface="Trebuchet MS" panose="020B0603020202020204" pitchFamily="34" charset="0"/>
                <a:ea typeface="Calibri" panose="020F0502020204030204" pitchFamily="34" charset="0"/>
                <a:cs typeface="Times New Roman" panose="02020603050405020304" pitchFamily="18" charset="0"/>
              </a:rPr>
              <a:t>Chocking</a:t>
            </a:r>
          </a:p>
          <a:p>
            <a:pPr marL="342900" lvl="0" indent="-342900">
              <a:lnSpc>
                <a:spcPct val="107000"/>
              </a:lnSpc>
              <a:spcAft>
                <a:spcPts val="800"/>
              </a:spcAft>
              <a:buFont typeface="Trebuchet MS" panose="020B0603020202020204" pitchFamily="34" charset="0"/>
              <a:buChar char="-"/>
            </a:pPr>
            <a:r>
              <a:rPr lang="en-GB" sz="2400" dirty="0">
                <a:effectLst/>
                <a:latin typeface="Trebuchet MS" panose="020B0603020202020204" pitchFamily="34" charset="0"/>
                <a:ea typeface="Calibri" panose="020F0502020204030204" pitchFamily="34" charset="0"/>
                <a:cs typeface="Times New Roman" panose="02020603050405020304" pitchFamily="18" charset="0"/>
              </a:rPr>
              <a:t>Asthma</a:t>
            </a:r>
          </a:p>
          <a:p>
            <a:endParaRPr lang="en-GB" dirty="0"/>
          </a:p>
        </p:txBody>
      </p:sp>
      <p:sp>
        <p:nvSpPr>
          <p:cNvPr id="5" name="Date Placeholder 4">
            <a:extLst>
              <a:ext uri="{FF2B5EF4-FFF2-40B4-BE49-F238E27FC236}">
                <a16:creationId xmlns:a16="http://schemas.microsoft.com/office/drawing/2014/main" id="{46EFA5F9-86BB-EF77-02B3-89E2C7BCFBE6}"/>
              </a:ext>
            </a:extLst>
          </p:cNvPr>
          <p:cNvSpPr>
            <a:spLocks noGrp="1"/>
          </p:cNvSpPr>
          <p:nvPr>
            <p:ph type="dt" sz="half" idx="10"/>
          </p:nvPr>
        </p:nvSpPr>
        <p:spPr/>
        <p:txBody>
          <a:bodyPr/>
          <a:lstStyle/>
          <a:p>
            <a:r>
              <a:rPr lang="en-US"/>
              <a:t>V.3  Sept 2023</a:t>
            </a:r>
            <a:endParaRPr lang="en-GB"/>
          </a:p>
        </p:txBody>
      </p:sp>
    </p:spTree>
    <p:extLst>
      <p:ext uri="{BB962C8B-B14F-4D97-AF65-F5344CB8AC3E}">
        <p14:creationId xmlns:p14="http://schemas.microsoft.com/office/powerpoint/2010/main" val="253471688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87448AE-D3CD-496B-DF70-6AC00332EDA6}"/>
              </a:ext>
            </a:extLst>
          </p:cNvPr>
          <p:cNvSpPr>
            <a:spLocks noGrp="1"/>
          </p:cNvSpPr>
          <p:nvPr>
            <p:ph type="dt" sz="half" idx="10"/>
          </p:nvPr>
        </p:nvSpPr>
        <p:spPr/>
        <p:txBody>
          <a:bodyPr/>
          <a:lstStyle/>
          <a:p>
            <a:r>
              <a:rPr lang="en-US"/>
              <a:t>V.3  Sept 2023</a:t>
            </a:r>
            <a:endParaRPr lang="en-GB"/>
          </a:p>
        </p:txBody>
      </p:sp>
      <p:sp>
        <p:nvSpPr>
          <p:cNvPr id="9" name="Title 8">
            <a:extLst>
              <a:ext uri="{FF2B5EF4-FFF2-40B4-BE49-F238E27FC236}">
                <a16:creationId xmlns:a16="http://schemas.microsoft.com/office/drawing/2014/main" id="{0FAEE822-16C5-08C5-B08A-57217390EEF4}"/>
              </a:ext>
            </a:extLst>
          </p:cNvPr>
          <p:cNvSpPr>
            <a:spLocks noGrp="1"/>
          </p:cNvSpPr>
          <p:nvPr>
            <p:ph type="title"/>
          </p:nvPr>
        </p:nvSpPr>
        <p:spPr/>
        <p:txBody>
          <a:bodyPr/>
          <a:lstStyle/>
          <a:p>
            <a:r>
              <a:rPr lang="en-GB" dirty="0"/>
              <a:t>Recovery position</a:t>
            </a:r>
          </a:p>
        </p:txBody>
      </p:sp>
      <p:pic>
        <p:nvPicPr>
          <p:cNvPr id="10" name="Picture 9" descr="A picture containing drawing&#10;&#10;Description automatically generated">
            <a:extLst>
              <a:ext uri="{FF2B5EF4-FFF2-40B4-BE49-F238E27FC236}">
                <a16:creationId xmlns:a16="http://schemas.microsoft.com/office/drawing/2014/main" id="{48825666-0B35-5AFE-985D-2E8866BA90CB}"/>
              </a:ext>
            </a:extLst>
          </p:cNvPr>
          <p:cNvPicPr>
            <a:picLocks noChangeAspect="1"/>
          </p:cNvPicPr>
          <p:nvPr/>
        </p:nvPicPr>
        <p:blipFill rotWithShape="1">
          <a:blip r:embed="rId3"/>
          <a:srcRect l="31747" r="27141"/>
          <a:stretch/>
        </p:blipFill>
        <p:spPr>
          <a:xfrm rot="5400000">
            <a:off x="4165394" y="-17256"/>
            <a:ext cx="2824000" cy="9716513"/>
          </a:xfrm>
          <a:prstGeom prst="rect">
            <a:avLst/>
          </a:prstGeom>
        </p:spPr>
      </p:pic>
      <p:sp>
        <p:nvSpPr>
          <p:cNvPr id="11" name="TextBox 10">
            <a:extLst>
              <a:ext uri="{FF2B5EF4-FFF2-40B4-BE49-F238E27FC236}">
                <a16:creationId xmlns:a16="http://schemas.microsoft.com/office/drawing/2014/main" id="{B25C38A7-9B92-0D24-3200-6EBD7D635160}"/>
              </a:ext>
            </a:extLst>
          </p:cNvPr>
          <p:cNvSpPr txBox="1"/>
          <p:nvPr/>
        </p:nvSpPr>
        <p:spPr>
          <a:xfrm>
            <a:off x="719137" y="2275734"/>
            <a:ext cx="3312368" cy="646331"/>
          </a:xfrm>
          <a:prstGeom prst="rect">
            <a:avLst/>
          </a:prstGeom>
          <a:noFill/>
        </p:spPr>
        <p:txBody>
          <a:bodyPr wrap="square" lIns="91440" tIns="45720" rIns="91440" bIns="45720" rtlCol="0" anchor="t">
            <a:spAutoFit/>
          </a:bodyPr>
          <a:lstStyle/>
          <a:p>
            <a:r>
              <a:rPr lang="en-GB" b="1" dirty="0">
                <a:latin typeface="Trebuchet MS" panose="020B0603020202020204" pitchFamily="34" charset="0"/>
                <a:ea typeface="ＭＳ Ｐゴシック"/>
              </a:rPr>
              <a:t>Safe Airway position</a:t>
            </a:r>
            <a:endParaRPr lang="en-GB" b="1" dirty="0">
              <a:latin typeface="Trebuchet MS" panose="020B0603020202020204" pitchFamily="34" charset="0"/>
            </a:endParaRPr>
          </a:p>
          <a:p>
            <a:endParaRPr lang="en-GB" dirty="0"/>
          </a:p>
        </p:txBody>
      </p:sp>
      <p:sp>
        <p:nvSpPr>
          <p:cNvPr id="12" name="TextBox 11">
            <a:extLst>
              <a:ext uri="{FF2B5EF4-FFF2-40B4-BE49-F238E27FC236}">
                <a16:creationId xmlns:a16="http://schemas.microsoft.com/office/drawing/2014/main" id="{5501A552-F1BD-E1B8-C967-8BCEB40F29FB}"/>
              </a:ext>
            </a:extLst>
          </p:cNvPr>
          <p:cNvSpPr txBox="1"/>
          <p:nvPr/>
        </p:nvSpPr>
        <p:spPr>
          <a:xfrm>
            <a:off x="3382074" y="2869985"/>
            <a:ext cx="3312368" cy="646331"/>
          </a:xfrm>
          <a:prstGeom prst="rect">
            <a:avLst/>
          </a:prstGeom>
          <a:noFill/>
        </p:spPr>
        <p:txBody>
          <a:bodyPr wrap="square" lIns="91440" tIns="45720" rIns="91440" bIns="45720" rtlCol="0" anchor="t">
            <a:spAutoFit/>
          </a:bodyPr>
          <a:lstStyle/>
          <a:p>
            <a:r>
              <a:rPr lang="en-GB" b="1" dirty="0">
                <a:latin typeface="Trebuchet MS" panose="020B0603020202020204" pitchFamily="34" charset="0"/>
                <a:ea typeface="ＭＳ Ｐゴシック"/>
              </a:rPr>
              <a:t>Continue to assess </a:t>
            </a:r>
          </a:p>
          <a:p>
            <a:endParaRPr lang="en-GB" dirty="0"/>
          </a:p>
        </p:txBody>
      </p:sp>
      <p:sp>
        <p:nvSpPr>
          <p:cNvPr id="13" name="TextBox 12">
            <a:extLst>
              <a:ext uri="{FF2B5EF4-FFF2-40B4-BE49-F238E27FC236}">
                <a16:creationId xmlns:a16="http://schemas.microsoft.com/office/drawing/2014/main" id="{29E73305-E43D-EAB1-92DB-A1A961AFAD9E}"/>
              </a:ext>
            </a:extLst>
          </p:cNvPr>
          <p:cNvSpPr txBox="1"/>
          <p:nvPr/>
        </p:nvSpPr>
        <p:spPr>
          <a:xfrm>
            <a:off x="6694442" y="3239317"/>
            <a:ext cx="3312368" cy="646331"/>
          </a:xfrm>
          <a:prstGeom prst="rect">
            <a:avLst/>
          </a:prstGeom>
          <a:noFill/>
        </p:spPr>
        <p:txBody>
          <a:bodyPr wrap="square" lIns="91440" tIns="45720" rIns="91440" bIns="45720" rtlCol="0" anchor="t">
            <a:spAutoFit/>
          </a:bodyPr>
          <a:lstStyle/>
          <a:p>
            <a:r>
              <a:rPr lang="en-GB" b="1" dirty="0">
                <a:latin typeface="Trebuchet MS" panose="020B0603020202020204" pitchFamily="34" charset="0"/>
                <a:ea typeface="ＭＳ Ｐゴシック"/>
              </a:rPr>
              <a:t>Keep warm</a:t>
            </a:r>
          </a:p>
          <a:p>
            <a:endParaRPr lang="en-GB" dirty="0"/>
          </a:p>
        </p:txBody>
      </p:sp>
    </p:spTree>
    <p:extLst>
      <p:ext uri="{BB962C8B-B14F-4D97-AF65-F5344CB8AC3E}">
        <p14:creationId xmlns:p14="http://schemas.microsoft.com/office/powerpoint/2010/main" val="218775212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6BB4-9B7E-B801-30C1-D716C7C8C2F7}"/>
              </a:ext>
            </a:extLst>
          </p:cNvPr>
          <p:cNvSpPr>
            <a:spLocks noGrp="1"/>
          </p:cNvSpPr>
          <p:nvPr>
            <p:ph type="title"/>
          </p:nvPr>
        </p:nvSpPr>
        <p:spPr/>
        <p:txBody>
          <a:bodyPr/>
          <a:lstStyle/>
          <a:p>
            <a:r>
              <a:rPr lang="en-GB" dirty="0"/>
              <a:t>Q + A</a:t>
            </a:r>
          </a:p>
        </p:txBody>
      </p:sp>
      <p:sp>
        <p:nvSpPr>
          <p:cNvPr id="5" name="Date Placeholder 4">
            <a:extLst>
              <a:ext uri="{FF2B5EF4-FFF2-40B4-BE49-F238E27FC236}">
                <a16:creationId xmlns:a16="http://schemas.microsoft.com/office/drawing/2014/main" id="{535897F3-4B05-FF6D-3106-67F2D0C2C361}"/>
              </a:ext>
            </a:extLst>
          </p:cNvPr>
          <p:cNvSpPr>
            <a:spLocks noGrp="1"/>
          </p:cNvSpPr>
          <p:nvPr>
            <p:ph type="dt" sz="half" idx="10"/>
          </p:nvPr>
        </p:nvSpPr>
        <p:spPr/>
        <p:txBody>
          <a:bodyPr/>
          <a:lstStyle/>
          <a:p>
            <a:r>
              <a:rPr lang="en-US"/>
              <a:t>V.3  Sept 2023</a:t>
            </a:r>
            <a:endParaRPr lang="en-GB"/>
          </a:p>
        </p:txBody>
      </p:sp>
      <p:pic>
        <p:nvPicPr>
          <p:cNvPr id="8" name="Picture 2" descr="How to Handle a Q &amp; A Session">
            <a:extLst>
              <a:ext uri="{FF2B5EF4-FFF2-40B4-BE49-F238E27FC236}">
                <a16:creationId xmlns:a16="http://schemas.microsoft.com/office/drawing/2014/main" id="{76CE3481-D27B-BCD0-F0D9-99E6C4017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810" y="1937564"/>
            <a:ext cx="9720379" cy="364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37763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F22B9-F9B8-833A-B085-C8ECC938BAA0}"/>
              </a:ext>
            </a:extLst>
          </p:cNvPr>
          <p:cNvSpPr>
            <a:spLocks noGrp="1"/>
          </p:cNvSpPr>
          <p:nvPr>
            <p:ph type="title"/>
          </p:nvPr>
        </p:nvSpPr>
        <p:spPr/>
        <p:txBody>
          <a:bodyPr/>
          <a:lstStyle/>
          <a:p>
            <a:r>
              <a:rPr lang="en-GB" dirty="0"/>
              <a:t>Next steps</a:t>
            </a:r>
          </a:p>
        </p:txBody>
      </p:sp>
      <p:sp>
        <p:nvSpPr>
          <p:cNvPr id="5" name="Date Placeholder 4">
            <a:extLst>
              <a:ext uri="{FF2B5EF4-FFF2-40B4-BE49-F238E27FC236}">
                <a16:creationId xmlns:a16="http://schemas.microsoft.com/office/drawing/2014/main" id="{7112301E-0EC2-5002-22E6-3C9B0C38306E}"/>
              </a:ext>
            </a:extLst>
          </p:cNvPr>
          <p:cNvSpPr>
            <a:spLocks noGrp="1"/>
          </p:cNvSpPr>
          <p:nvPr>
            <p:ph type="dt" sz="half" idx="10"/>
          </p:nvPr>
        </p:nvSpPr>
        <p:spPr/>
        <p:txBody>
          <a:bodyPr/>
          <a:lstStyle/>
          <a:p>
            <a:r>
              <a:rPr lang="en-US"/>
              <a:t>V.3  Sept 2023</a:t>
            </a:r>
            <a:endParaRPr lang="en-GB"/>
          </a:p>
        </p:txBody>
      </p:sp>
      <p:pic>
        <p:nvPicPr>
          <p:cNvPr id="8" name="Picture 7" descr="Icon&#10;&#10;Description automatically generated">
            <a:extLst>
              <a:ext uri="{FF2B5EF4-FFF2-40B4-BE49-F238E27FC236}">
                <a16:creationId xmlns:a16="http://schemas.microsoft.com/office/drawing/2014/main" id="{A7A623A3-6451-73F6-61BC-94FCA8439475}"/>
              </a:ext>
            </a:extLst>
          </p:cNvPr>
          <p:cNvPicPr>
            <a:picLocks noChangeAspect="1"/>
          </p:cNvPicPr>
          <p:nvPr/>
        </p:nvPicPr>
        <p:blipFill>
          <a:blip r:embed="rId3"/>
          <a:stretch>
            <a:fillRect/>
          </a:stretch>
        </p:blipFill>
        <p:spPr>
          <a:xfrm>
            <a:off x="1602253" y="1234500"/>
            <a:ext cx="4282732" cy="4282732"/>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D23D2472-5D5B-B0EE-D748-10014DFCCAE6}"/>
              </a:ext>
            </a:extLst>
          </p:cNvPr>
          <p:cNvPicPr>
            <a:picLocks noChangeAspect="1"/>
          </p:cNvPicPr>
          <p:nvPr/>
        </p:nvPicPr>
        <p:blipFill>
          <a:blip r:embed="rId4"/>
          <a:stretch>
            <a:fillRect/>
          </a:stretch>
        </p:blipFill>
        <p:spPr>
          <a:xfrm>
            <a:off x="6307015" y="1234036"/>
            <a:ext cx="4282732" cy="4359396"/>
          </a:xfrm>
          <a:prstGeom prst="rect">
            <a:avLst/>
          </a:prstGeom>
        </p:spPr>
      </p:pic>
    </p:spTree>
    <p:extLst>
      <p:ext uri="{BB962C8B-B14F-4D97-AF65-F5344CB8AC3E}">
        <p14:creationId xmlns:p14="http://schemas.microsoft.com/office/powerpoint/2010/main" val="393189568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Using Reflections in Landscape Photography">
            <a:extLst>
              <a:ext uri="{FF2B5EF4-FFF2-40B4-BE49-F238E27FC236}">
                <a16:creationId xmlns:a16="http://schemas.microsoft.com/office/drawing/2014/main" id="{A2891297-57A2-92C0-08EE-2ABF512423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84" r="-1" b="-1"/>
          <a:stretch/>
        </p:blipFill>
        <p:spPr bwMode="auto">
          <a:xfrm>
            <a:off x="4319138" y="10"/>
            <a:ext cx="7984707" cy="6857990"/>
          </a:xfrm>
          <a:custGeom>
            <a:avLst/>
            <a:gdLst>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0 w 7980000"/>
              <a:gd name="connsiteY7" fmla="*/ 1143023 h 6858000"/>
              <a:gd name="connsiteX8" fmla="*/ 1143023 w 7980000"/>
              <a:gd name="connsiteY8" fmla="*/ 0 h 6858000"/>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143023 w 7980000"/>
              <a:gd name="connsiteY7" fmla="*/ 0 h 6858000"/>
              <a:gd name="connsiteX0" fmla="*/ 1054736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054736 w 7980000"/>
              <a:gd name="connsiteY7" fmla="*/ 0 h 6858000"/>
              <a:gd name="connsiteX0" fmla="*/ 1054736 w 7980000"/>
              <a:gd name="connsiteY0" fmla="*/ 0 h 6858000"/>
              <a:gd name="connsiteX1" fmla="*/ 6836977 w 7980000"/>
              <a:gd name="connsiteY1" fmla="*/ 0 h 6858000"/>
              <a:gd name="connsiteX2" fmla="*/ 7980000 w 7980000"/>
              <a:gd name="connsiteY2" fmla="*/ 6858000 h 6858000"/>
              <a:gd name="connsiteX3" fmla="*/ 7980000 w 7980000"/>
              <a:gd name="connsiteY3" fmla="*/ 6858000 h 6858000"/>
              <a:gd name="connsiteX4" fmla="*/ 0 w 7980000"/>
              <a:gd name="connsiteY4" fmla="*/ 6858000 h 6858000"/>
              <a:gd name="connsiteX5" fmla="*/ 0 w 7980000"/>
              <a:gd name="connsiteY5" fmla="*/ 6858000 h 6858000"/>
              <a:gd name="connsiteX6" fmla="*/ 1054736 w 7980000"/>
              <a:gd name="connsiteY6" fmla="*/ 0 h 6858000"/>
              <a:gd name="connsiteX0" fmla="*/ 1054736 w 7984707"/>
              <a:gd name="connsiteY0" fmla="*/ 0 h 6858000"/>
              <a:gd name="connsiteX1" fmla="*/ 7984707 w 7984707"/>
              <a:gd name="connsiteY1" fmla="*/ 0 h 6858000"/>
              <a:gd name="connsiteX2" fmla="*/ 7980000 w 7984707"/>
              <a:gd name="connsiteY2" fmla="*/ 6858000 h 6858000"/>
              <a:gd name="connsiteX3" fmla="*/ 7980000 w 7984707"/>
              <a:gd name="connsiteY3" fmla="*/ 6858000 h 6858000"/>
              <a:gd name="connsiteX4" fmla="*/ 0 w 7984707"/>
              <a:gd name="connsiteY4" fmla="*/ 6858000 h 6858000"/>
              <a:gd name="connsiteX5" fmla="*/ 0 w 7984707"/>
              <a:gd name="connsiteY5" fmla="*/ 6858000 h 6858000"/>
              <a:gd name="connsiteX6" fmla="*/ 1054736 w 798470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4707" h="6858000">
                <a:moveTo>
                  <a:pt x="1054736" y="0"/>
                </a:moveTo>
                <a:lnTo>
                  <a:pt x="7984707" y="0"/>
                </a:lnTo>
                <a:lnTo>
                  <a:pt x="7980000" y="6858000"/>
                </a:lnTo>
                <a:lnTo>
                  <a:pt x="7980000" y="6858000"/>
                </a:lnTo>
                <a:lnTo>
                  <a:pt x="0" y="6858000"/>
                </a:lnTo>
                <a:lnTo>
                  <a:pt x="0" y="6858000"/>
                </a:lnTo>
                <a:lnTo>
                  <a:pt x="1054736" y="0"/>
                </a:lnTo>
                <a:close/>
              </a:path>
            </a:pathLst>
          </a:custGeom>
          <a:solidFill>
            <a:srgbClr val="FFFFFF"/>
          </a:solidFill>
          <a:ln>
            <a:noFill/>
          </a:ln>
        </p:spPr>
      </p:pic>
      <p:sp>
        <p:nvSpPr>
          <p:cNvPr id="24" name="Title 2">
            <a:extLst>
              <a:ext uri="{FF2B5EF4-FFF2-40B4-BE49-F238E27FC236}">
                <a16:creationId xmlns:a16="http://schemas.microsoft.com/office/drawing/2014/main" id="{17E47F70-3A03-29F7-AE0D-68E4B12D66C8}"/>
              </a:ext>
            </a:extLst>
          </p:cNvPr>
          <p:cNvSpPr>
            <a:spLocks noGrp="1"/>
          </p:cNvSpPr>
          <p:nvPr>
            <p:ph type="ctrTitle"/>
          </p:nvPr>
        </p:nvSpPr>
        <p:spPr>
          <a:xfrm>
            <a:off x="719138" y="1961228"/>
            <a:ext cx="3780000" cy="2520000"/>
          </a:xfrm>
        </p:spPr>
        <p:txBody>
          <a:bodyPr/>
          <a:lstStyle/>
          <a:p>
            <a:r>
              <a:rPr lang="en-US" dirty="0"/>
              <a:t>Summary and reflection</a:t>
            </a:r>
          </a:p>
        </p:txBody>
      </p:sp>
      <p:sp>
        <p:nvSpPr>
          <p:cNvPr id="5" name="Date Placeholder 4">
            <a:extLst>
              <a:ext uri="{FF2B5EF4-FFF2-40B4-BE49-F238E27FC236}">
                <a16:creationId xmlns:a16="http://schemas.microsoft.com/office/drawing/2014/main" id="{5B55A707-9193-86B7-F230-59D4560BE825}"/>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pic>
        <p:nvPicPr>
          <p:cNvPr id="20" name="Picture 19">
            <a:extLst>
              <a:ext uri="{FF2B5EF4-FFF2-40B4-BE49-F238E27FC236}">
                <a16:creationId xmlns:a16="http://schemas.microsoft.com/office/drawing/2014/main" id="{ECC712C2-A19E-8D7C-8D33-C6C650D3261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639866" y="692149"/>
            <a:ext cx="1144270" cy="868998"/>
          </a:xfrm>
          <a:prstGeom prst="rect">
            <a:avLst/>
          </a:prstGeom>
        </p:spPr>
      </p:pic>
    </p:spTree>
    <p:extLst>
      <p:ext uri="{BB962C8B-B14F-4D97-AF65-F5344CB8AC3E}">
        <p14:creationId xmlns:p14="http://schemas.microsoft.com/office/powerpoint/2010/main" val="153752475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C42F0C7-6536-7776-EA5A-EDE1A5F82018}"/>
              </a:ext>
            </a:extLst>
          </p:cNvPr>
          <p:cNvSpPr>
            <a:spLocks noGrp="1"/>
          </p:cNvSpPr>
          <p:nvPr>
            <p:ph type="dt" sz="half" idx="10"/>
          </p:nvPr>
        </p:nvSpPr>
        <p:spPr/>
        <p:txBody>
          <a:bodyPr/>
          <a:lstStyle/>
          <a:p>
            <a:r>
              <a:rPr lang="en-US"/>
              <a:t>V.3  Sept 2023</a:t>
            </a:r>
            <a:endParaRPr lang="en-GB"/>
          </a:p>
        </p:txBody>
      </p:sp>
      <p:pic>
        <p:nvPicPr>
          <p:cNvPr id="8" name="Picture 2" descr="How And When To Give Your Students With Special Needs A Break - Friendship  Circle - Special Needs Blog : Friendship Circle — Special Needs Blog">
            <a:extLst>
              <a:ext uri="{FF2B5EF4-FFF2-40B4-BE49-F238E27FC236}">
                <a16:creationId xmlns:a16="http://schemas.microsoft.com/office/drawing/2014/main" id="{512F1E91-6135-FFE6-1247-F95A584B9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760" y="803910"/>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69347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CB0B415-E790-0BAE-8996-98C4E358A07C}"/>
              </a:ext>
            </a:extLst>
          </p:cNvPr>
          <p:cNvSpPr>
            <a:spLocks noGrp="1"/>
          </p:cNvSpPr>
          <p:nvPr>
            <p:ph type="title"/>
          </p:nvPr>
        </p:nvSpPr>
        <p:spPr/>
        <p:txBody>
          <a:bodyPr/>
          <a:lstStyle/>
          <a:p>
            <a:r>
              <a:rPr lang="en-GB" dirty="0"/>
              <a:t>Session 2</a:t>
            </a:r>
            <a:br>
              <a:rPr lang="en-GB" dirty="0"/>
            </a:br>
            <a:br>
              <a:rPr lang="en-GB" dirty="0"/>
            </a:br>
            <a:r>
              <a:rPr lang="en-GB" dirty="0"/>
              <a:t>Trauma and injury </a:t>
            </a:r>
          </a:p>
        </p:txBody>
      </p:sp>
      <p:sp>
        <p:nvSpPr>
          <p:cNvPr id="9" name="Text Placeholder 8">
            <a:extLst>
              <a:ext uri="{FF2B5EF4-FFF2-40B4-BE49-F238E27FC236}">
                <a16:creationId xmlns:a16="http://schemas.microsoft.com/office/drawing/2014/main" id="{80CDD902-870E-3314-FA67-8193B13AE7CB}"/>
              </a:ext>
            </a:extLst>
          </p:cNvPr>
          <p:cNvSpPr>
            <a:spLocks noGrp="1"/>
          </p:cNvSpPr>
          <p:nvPr>
            <p:ph type="body" idx="1"/>
          </p:nvPr>
        </p:nvSpPr>
        <p:spPr>
          <a:xfrm>
            <a:off x="5515831" y="549275"/>
            <a:ext cx="5616638" cy="4229050"/>
          </a:xfrm>
        </p:spPr>
        <p:txBody>
          <a:bodyPr/>
          <a:lstStyle/>
          <a:p>
            <a:pPr marL="342900" indent="-342900">
              <a:buFont typeface="Arial" panose="020B0604020202020204" pitchFamily="34" charset="0"/>
              <a:buChar char="•"/>
            </a:pPr>
            <a:r>
              <a:rPr lang="en-GB" sz="2400" dirty="0">
                <a:latin typeface="Trebuchet MS (Body)"/>
              </a:rPr>
              <a:t>Shock</a:t>
            </a:r>
          </a:p>
          <a:p>
            <a:pPr marL="342900" indent="-342900">
              <a:buFont typeface="Arial" panose="020B0604020202020204" pitchFamily="34" charset="0"/>
              <a:buChar char="•"/>
            </a:pPr>
            <a:r>
              <a:rPr lang="en-GB" sz="2400" dirty="0">
                <a:latin typeface="Trebuchet MS (Body)"/>
              </a:rPr>
              <a:t>Bleeding</a:t>
            </a:r>
          </a:p>
          <a:p>
            <a:pPr marL="342900" indent="-342900">
              <a:buFont typeface="Arial" panose="020B0604020202020204" pitchFamily="34" charset="0"/>
              <a:buChar char="•"/>
            </a:pPr>
            <a:r>
              <a:rPr lang="en-GB" sz="2400" dirty="0">
                <a:latin typeface="Trebuchet MS (Body)"/>
              </a:rPr>
              <a:t>Fractures and sprains</a:t>
            </a:r>
          </a:p>
          <a:p>
            <a:pPr marL="342900" indent="-342900">
              <a:buFont typeface="Arial" panose="020B0604020202020204" pitchFamily="34" charset="0"/>
              <a:buChar char="•"/>
            </a:pPr>
            <a:r>
              <a:rPr lang="en-GB" sz="2400" dirty="0">
                <a:latin typeface="Trebuchet MS (Body)"/>
              </a:rPr>
              <a:t>Ticks</a:t>
            </a:r>
          </a:p>
          <a:p>
            <a:pPr marL="342900" indent="-342900">
              <a:buFont typeface="Arial" panose="020B0604020202020204" pitchFamily="34" charset="0"/>
              <a:buChar char="•"/>
            </a:pPr>
            <a:r>
              <a:rPr lang="en-GB" sz="2400" dirty="0">
                <a:latin typeface="Trebuchet MS (Body)"/>
              </a:rPr>
              <a:t>Head injury</a:t>
            </a:r>
          </a:p>
          <a:p>
            <a:pPr marL="342900" indent="-342900">
              <a:buFont typeface="Arial" panose="020B0604020202020204" pitchFamily="34" charset="0"/>
              <a:buChar char="•"/>
            </a:pPr>
            <a:r>
              <a:rPr lang="en-GB" sz="2400" dirty="0">
                <a:latin typeface="Trebuchet MS (Body)"/>
              </a:rPr>
              <a:t>Dental incidents</a:t>
            </a:r>
          </a:p>
          <a:p>
            <a:pPr marL="342900" indent="-342900">
              <a:buFont typeface="Arial" panose="020B0604020202020204" pitchFamily="34" charset="0"/>
              <a:buChar char="•"/>
            </a:pPr>
            <a:r>
              <a:rPr lang="en-GB" sz="2400" dirty="0">
                <a:latin typeface="Trebuchet MS (Body)"/>
              </a:rPr>
              <a:t>Burns </a:t>
            </a:r>
          </a:p>
          <a:p>
            <a:pPr marL="342900" indent="-342900">
              <a:buFont typeface="Arial" panose="020B0604020202020204" pitchFamily="34" charset="0"/>
              <a:buChar char="•"/>
            </a:pPr>
            <a:endParaRPr lang="en-GB" sz="2400" dirty="0">
              <a:solidFill>
                <a:srgbClr val="5087C7"/>
              </a:solidFill>
              <a:latin typeface="Trebuchet MS" panose="020B0603020202020204" pitchFamily="34" charset="0"/>
            </a:endParaRPr>
          </a:p>
          <a:p>
            <a:endParaRPr lang="en-GB" dirty="0"/>
          </a:p>
        </p:txBody>
      </p:sp>
      <p:sp>
        <p:nvSpPr>
          <p:cNvPr id="5" name="Date Placeholder 4">
            <a:extLst>
              <a:ext uri="{FF2B5EF4-FFF2-40B4-BE49-F238E27FC236}">
                <a16:creationId xmlns:a16="http://schemas.microsoft.com/office/drawing/2014/main" id="{0D420544-D638-91E2-4139-41536AB42269}"/>
              </a:ext>
            </a:extLst>
          </p:cNvPr>
          <p:cNvSpPr>
            <a:spLocks noGrp="1"/>
          </p:cNvSpPr>
          <p:nvPr>
            <p:ph type="dt" sz="half" idx="10"/>
          </p:nvPr>
        </p:nvSpPr>
        <p:spPr/>
        <p:txBody>
          <a:bodyPr/>
          <a:lstStyle/>
          <a:p>
            <a:r>
              <a:rPr lang="en-US"/>
              <a:t>V.3  Sept 2023</a:t>
            </a:r>
            <a:endParaRPr lang="en-GB"/>
          </a:p>
        </p:txBody>
      </p:sp>
      <p:pic>
        <p:nvPicPr>
          <p:cNvPr id="10" name="Picture 9" descr="A picture containing drawing&#10;&#10;Description automatically generated">
            <a:extLst>
              <a:ext uri="{FF2B5EF4-FFF2-40B4-BE49-F238E27FC236}">
                <a16:creationId xmlns:a16="http://schemas.microsoft.com/office/drawing/2014/main" id="{537F79EC-B1E3-F353-81A9-5A17D8ABD8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712744" y="3715756"/>
            <a:ext cx="2096836" cy="2966010"/>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9BCCB4F0-F58B-BE27-77BA-A67F01CB24B6}"/>
              </a:ext>
            </a:extLst>
          </p:cNvPr>
          <p:cNvPicPr>
            <a:picLocks noChangeAspect="1"/>
          </p:cNvPicPr>
          <p:nvPr/>
        </p:nvPicPr>
        <p:blipFill>
          <a:blip r:embed="rId5"/>
          <a:stretch>
            <a:fillRect/>
          </a:stretch>
        </p:blipFill>
        <p:spPr>
          <a:xfrm>
            <a:off x="7736586" y="3723744"/>
            <a:ext cx="1557528" cy="1557528"/>
          </a:xfrm>
          <a:prstGeom prst="rect">
            <a:avLst/>
          </a:prstGeom>
        </p:spPr>
      </p:pic>
    </p:spTree>
    <p:extLst>
      <p:ext uri="{BB962C8B-B14F-4D97-AF65-F5344CB8AC3E}">
        <p14:creationId xmlns:p14="http://schemas.microsoft.com/office/powerpoint/2010/main" val="345754656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4B94E2D-C552-047A-EB11-85AC8F3F3C60}"/>
              </a:ext>
            </a:extLst>
          </p:cNvPr>
          <p:cNvSpPr>
            <a:spLocks noGrp="1"/>
          </p:cNvSpPr>
          <p:nvPr>
            <p:ph type="dt" sz="half" idx="10"/>
          </p:nvPr>
        </p:nvSpPr>
        <p:spPr/>
        <p:txBody>
          <a:bodyPr/>
          <a:lstStyle/>
          <a:p>
            <a:r>
              <a:rPr lang="en-US"/>
              <a:t>V.3  Sept 2023</a:t>
            </a:r>
            <a:endParaRPr lang="en-GB"/>
          </a:p>
        </p:txBody>
      </p:sp>
      <p:sp>
        <p:nvSpPr>
          <p:cNvPr id="8" name="Title 7">
            <a:extLst>
              <a:ext uri="{FF2B5EF4-FFF2-40B4-BE49-F238E27FC236}">
                <a16:creationId xmlns:a16="http://schemas.microsoft.com/office/drawing/2014/main" id="{5897BC8F-A960-1248-8C93-6046D3629156}"/>
              </a:ext>
            </a:extLst>
          </p:cNvPr>
          <p:cNvSpPr>
            <a:spLocks noGrp="1"/>
          </p:cNvSpPr>
          <p:nvPr>
            <p:ph type="title"/>
          </p:nvPr>
        </p:nvSpPr>
        <p:spPr/>
        <p:txBody>
          <a:bodyPr/>
          <a:lstStyle/>
          <a:p>
            <a:r>
              <a:rPr lang="en-GB" dirty="0"/>
              <a:t>Where to get help and how to get there</a:t>
            </a:r>
          </a:p>
        </p:txBody>
      </p:sp>
      <p:sp>
        <p:nvSpPr>
          <p:cNvPr id="10" name="Text Placeholder 9">
            <a:extLst>
              <a:ext uri="{FF2B5EF4-FFF2-40B4-BE49-F238E27FC236}">
                <a16:creationId xmlns:a16="http://schemas.microsoft.com/office/drawing/2014/main" id="{714E42FD-2850-8EC8-1198-4C4D8268A6AE}"/>
              </a:ext>
            </a:extLst>
          </p:cNvPr>
          <p:cNvSpPr>
            <a:spLocks noGrp="1"/>
          </p:cNvSpPr>
          <p:nvPr>
            <p:ph type="body" sz="quarter" idx="13"/>
          </p:nvPr>
        </p:nvSpPr>
        <p:spPr/>
        <p:txBody>
          <a:bodyPr/>
          <a:lstStyle/>
          <a:p>
            <a:r>
              <a:rPr lang="en-GB" dirty="0"/>
              <a:t>Think risk assessment</a:t>
            </a:r>
          </a:p>
        </p:txBody>
      </p:sp>
      <p:pic>
        <p:nvPicPr>
          <p:cNvPr id="11" name="Picture 8" descr="Cityscape Bright Ideas Wfuv - Transparent Light Bulb Thinking Clipart -  Full Size Clipart (#122659) - PinClipart">
            <a:extLst>
              <a:ext uri="{FF2B5EF4-FFF2-40B4-BE49-F238E27FC236}">
                <a16:creationId xmlns:a16="http://schemas.microsoft.com/office/drawing/2014/main" id="{2A52145C-0556-DAB6-9C30-E33A242D68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484732" y="1696956"/>
            <a:ext cx="5660188" cy="4611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24492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66EA30-2BFB-B305-0A58-5AC6C83DB972}"/>
              </a:ext>
            </a:extLst>
          </p:cNvPr>
          <p:cNvSpPr>
            <a:spLocks noGrp="1"/>
          </p:cNvSpPr>
          <p:nvPr>
            <p:ph type="title"/>
          </p:nvPr>
        </p:nvSpPr>
        <p:spPr/>
        <p:txBody>
          <a:bodyPr/>
          <a:lstStyle/>
          <a:p>
            <a:r>
              <a:rPr lang="en-GB" dirty="0"/>
              <a:t>Shock</a:t>
            </a:r>
          </a:p>
        </p:txBody>
      </p:sp>
      <p:sp>
        <p:nvSpPr>
          <p:cNvPr id="9" name="Content Placeholder 8">
            <a:extLst>
              <a:ext uri="{FF2B5EF4-FFF2-40B4-BE49-F238E27FC236}">
                <a16:creationId xmlns:a16="http://schemas.microsoft.com/office/drawing/2014/main" id="{EC6F9993-E25C-2D4F-AA21-DA7DB7B2A344}"/>
              </a:ext>
            </a:extLst>
          </p:cNvPr>
          <p:cNvSpPr>
            <a:spLocks noGrp="1"/>
          </p:cNvSpPr>
          <p:nvPr>
            <p:ph idx="1"/>
          </p:nvPr>
        </p:nvSpPr>
        <p:spPr/>
        <p:txBody>
          <a:bodyPr/>
          <a:lstStyle/>
          <a:p>
            <a:pPr marL="0" indent="0">
              <a:buNone/>
            </a:pPr>
            <a:r>
              <a:rPr lang="en-GB" sz="3200" dirty="0">
                <a:latin typeface="Trebuchet MS" panose="020B0603020202020204" pitchFamily="34" charset="0"/>
                <a:ea typeface="ＭＳ Ｐゴシック"/>
              </a:rPr>
              <a:t>Shock is a life-threatening condition when the circulatory system fails and the vital organs fail to get an adequate supply of oxygen.</a:t>
            </a:r>
            <a:endParaRPr lang="en-US" sz="3200" dirty="0">
              <a:latin typeface="Trebuchet MS" panose="020B0603020202020204" pitchFamily="34" charset="0"/>
              <a:ea typeface="ＭＳ Ｐゴシック"/>
            </a:endParaRPr>
          </a:p>
          <a:p>
            <a:pPr marL="0" indent="0">
              <a:buNone/>
            </a:pPr>
            <a:endParaRPr lang="en-GB" dirty="0"/>
          </a:p>
        </p:txBody>
      </p:sp>
      <p:sp>
        <p:nvSpPr>
          <p:cNvPr id="5" name="Date Placeholder 4">
            <a:extLst>
              <a:ext uri="{FF2B5EF4-FFF2-40B4-BE49-F238E27FC236}">
                <a16:creationId xmlns:a16="http://schemas.microsoft.com/office/drawing/2014/main" id="{CFEECBAF-4D94-4385-4437-C97422A6F2F7}"/>
              </a:ext>
            </a:extLst>
          </p:cNvPr>
          <p:cNvSpPr>
            <a:spLocks noGrp="1"/>
          </p:cNvSpPr>
          <p:nvPr>
            <p:ph type="dt" sz="half" idx="10"/>
          </p:nvPr>
        </p:nvSpPr>
        <p:spPr/>
        <p:txBody>
          <a:bodyPr/>
          <a:lstStyle/>
          <a:p>
            <a:r>
              <a:rPr lang="en-US"/>
              <a:t>V.3  Sept 2023</a:t>
            </a:r>
            <a:endParaRPr lang="en-GB"/>
          </a:p>
        </p:txBody>
      </p:sp>
    </p:spTree>
    <p:extLst>
      <p:ext uri="{BB962C8B-B14F-4D97-AF65-F5344CB8AC3E}">
        <p14:creationId xmlns:p14="http://schemas.microsoft.com/office/powerpoint/2010/main" val="35100492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1286E8-C7D1-93A3-9DF9-9ADD34810D6C}"/>
              </a:ext>
            </a:extLst>
          </p:cNvPr>
          <p:cNvSpPr>
            <a:spLocks noGrp="1"/>
          </p:cNvSpPr>
          <p:nvPr>
            <p:ph type="title"/>
          </p:nvPr>
        </p:nvSpPr>
        <p:spPr/>
        <p:txBody>
          <a:bodyPr/>
          <a:lstStyle/>
          <a:p>
            <a:r>
              <a:rPr lang="en-GB" dirty="0"/>
              <a:t>Objectives</a:t>
            </a:r>
          </a:p>
        </p:txBody>
      </p:sp>
      <p:sp>
        <p:nvSpPr>
          <p:cNvPr id="9" name="Content Placeholder 8">
            <a:extLst>
              <a:ext uri="{FF2B5EF4-FFF2-40B4-BE49-F238E27FC236}">
                <a16:creationId xmlns:a16="http://schemas.microsoft.com/office/drawing/2014/main" id="{C0A0DC2F-0378-A756-03CB-7B8B8CD62702}"/>
              </a:ext>
            </a:extLst>
          </p:cNvPr>
          <p:cNvSpPr>
            <a:spLocks noGrp="1"/>
          </p:cNvSpPr>
          <p:nvPr>
            <p:ph idx="1"/>
          </p:nvPr>
        </p:nvSpPr>
        <p:spPr/>
        <p:txBody>
          <a:bodyPr/>
          <a:lstStyle/>
          <a:p>
            <a:pPr algn="l">
              <a:lnSpc>
                <a:spcPct val="107000"/>
              </a:lnSpc>
              <a:spcAft>
                <a:spcPts val="800"/>
              </a:spcAft>
            </a:pPr>
            <a:r>
              <a:rPr lang="en-GB" sz="2400" dirty="0">
                <a:effectLst/>
                <a:latin typeface="Trebuchet MS (Body)"/>
              </a:rPr>
              <a:t>By the end of the training participants will have had the opportunity to be:</a:t>
            </a:r>
          </a:p>
          <a:p>
            <a:pPr marL="342900" lvl="0" indent="-342900" algn="l" fontAlgn="base">
              <a:lnSpc>
                <a:spcPct val="107000"/>
              </a:lnSpc>
              <a:spcAft>
                <a:spcPts val="800"/>
              </a:spcAft>
              <a:buFont typeface="Arial" panose="020B0604020202020204" pitchFamily="34" charset="0"/>
              <a:buChar char="●"/>
            </a:pPr>
            <a:r>
              <a:rPr lang="en-GB" sz="2400" dirty="0">
                <a:effectLst/>
                <a:latin typeface="Trebuchet MS (Body)"/>
              </a:rPr>
              <a:t>provided with simple first aid information which is relevant to their role.</a:t>
            </a:r>
          </a:p>
          <a:p>
            <a:pPr marL="342900" lvl="0" indent="-342900" algn="l" fontAlgn="base">
              <a:lnSpc>
                <a:spcPct val="107000"/>
              </a:lnSpc>
              <a:spcAft>
                <a:spcPts val="800"/>
              </a:spcAft>
              <a:buFont typeface="Arial" panose="020B0604020202020204" pitchFamily="34" charset="0"/>
              <a:buChar char="●"/>
            </a:pPr>
            <a:r>
              <a:rPr lang="en-GB" sz="2400" dirty="0">
                <a:effectLst/>
                <a:latin typeface="Trebuchet MS (Body)"/>
              </a:rPr>
              <a:t>helped to build confidence and skills in coping with emergency and first aid situations.</a:t>
            </a:r>
          </a:p>
          <a:p>
            <a:pPr marL="342900" lvl="0" indent="-342900" algn="l" fontAlgn="base">
              <a:lnSpc>
                <a:spcPct val="107000"/>
              </a:lnSpc>
              <a:spcAft>
                <a:spcPts val="800"/>
              </a:spcAft>
              <a:buFont typeface="Arial" panose="020B0604020202020204" pitchFamily="34" charset="0"/>
              <a:buChar char="●"/>
            </a:pPr>
            <a:r>
              <a:rPr lang="en-GB" sz="2400" dirty="0">
                <a:effectLst/>
                <a:latin typeface="Trebuchet MS (Body)"/>
              </a:rPr>
              <a:t>equipped with the knowledge needed to manage these emergencies.</a:t>
            </a:r>
            <a:endParaRPr lang="en-GB" sz="2400" dirty="0">
              <a:effectLst/>
              <a:latin typeface="Trebuchet MS (Body)"/>
              <a:ea typeface="Arial" panose="020B0604020202020204" pitchFamily="34" charset="0"/>
              <a:cs typeface="Arial" panose="020B0604020202020204" pitchFamily="34" charset="0"/>
            </a:endParaRPr>
          </a:p>
          <a:p>
            <a:endParaRPr lang="en-GB" dirty="0"/>
          </a:p>
        </p:txBody>
      </p:sp>
      <p:sp>
        <p:nvSpPr>
          <p:cNvPr id="5" name="Date Placeholder 4">
            <a:extLst>
              <a:ext uri="{FF2B5EF4-FFF2-40B4-BE49-F238E27FC236}">
                <a16:creationId xmlns:a16="http://schemas.microsoft.com/office/drawing/2014/main" id="{E40AF73B-2583-C587-F4AD-C94A6E924846}"/>
              </a:ext>
            </a:extLst>
          </p:cNvPr>
          <p:cNvSpPr>
            <a:spLocks noGrp="1"/>
          </p:cNvSpPr>
          <p:nvPr>
            <p:ph type="dt" sz="half" idx="10"/>
          </p:nvPr>
        </p:nvSpPr>
        <p:spPr/>
        <p:txBody>
          <a:bodyPr/>
          <a:lstStyle/>
          <a:p>
            <a:r>
              <a:rPr lang="en-US"/>
              <a:t>V.3  Sept 2023</a:t>
            </a:r>
            <a:endParaRPr lang="en-GB"/>
          </a:p>
        </p:txBody>
      </p:sp>
    </p:spTree>
    <p:extLst>
      <p:ext uri="{BB962C8B-B14F-4D97-AF65-F5344CB8AC3E}">
        <p14:creationId xmlns:p14="http://schemas.microsoft.com/office/powerpoint/2010/main" val="420261454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3B3B-5D35-6A62-928C-D506DA8B92FF}"/>
              </a:ext>
            </a:extLst>
          </p:cNvPr>
          <p:cNvSpPr>
            <a:spLocks noGrp="1"/>
          </p:cNvSpPr>
          <p:nvPr>
            <p:ph type="title"/>
          </p:nvPr>
        </p:nvSpPr>
        <p:spPr/>
        <p:txBody>
          <a:bodyPr/>
          <a:lstStyle/>
          <a:p>
            <a:r>
              <a:rPr lang="en-GB" dirty="0"/>
              <a:t>Causes of shock</a:t>
            </a:r>
          </a:p>
        </p:txBody>
      </p:sp>
      <p:sp>
        <p:nvSpPr>
          <p:cNvPr id="8" name="Content Placeholder 7">
            <a:extLst>
              <a:ext uri="{FF2B5EF4-FFF2-40B4-BE49-F238E27FC236}">
                <a16:creationId xmlns:a16="http://schemas.microsoft.com/office/drawing/2014/main" id="{63CB0953-416B-248B-ED2A-BF8AC5819B1D}"/>
              </a:ext>
            </a:extLst>
          </p:cNvPr>
          <p:cNvSpPr>
            <a:spLocks noGrp="1"/>
          </p:cNvSpPr>
          <p:nvPr>
            <p:ph idx="1"/>
          </p:nvPr>
        </p:nvSpPr>
        <p:spPr>
          <a:xfrm>
            <a:off x="1260475" y="1937564"/>
            <a:ext cx="10477500" cy="3961773"/>
          </a:xfrm>
        </p:spPr>
        <p:txBody>
          <a:bodyPr/>
          <a:lstStyle/>
          <a:p>
            <a:pPr marL="342900" indent="-342900">
              <a:buFont typeface="Arial" panose="020B0604020202020204" pitchFamily="34" charset="0"/>
              <a:buChar char="•"/>
            </a:pPr>
            <a:r>
              <a:rPr lang="en-GB" sz="3200" dirty="0"/>
              <a:t>Severe blood loss  is most common cause.</a:t>
            </a:r>
            <a:r>
              <a:rPr lang="en-US" sz="3200" dirty="0"/>
              <a:t> </a:t>
            </a:r>
          </a:p>
          <a:p>
            <a:pPr marL="342900" indent="-342900">
              <a:buFont typeface="Arial" panose="020B0604020202020204" pitchFamily="34" charset="0"/>
              <a:buChar char="•"/>
            </a:pPr>
            <a:r>
              <a:rPr lang="en-GB" sz="3200" dirty="0"/>
              <a:t>Loss of other fluids – diarrhoea and vomiting, burns.</a:t>
            </a:r>
            <a:r>
              <a:rPr lang="en-US" sz="3200" dirty="0"/>
              <a:t> </a:t>
            </a:r>
          </a:p>
          <a:p>
            <a:pPr marL="342900" indent="-342900">
              <a:buFont typeface="Arial" panose="020B0604020202020204" pitchFamily="34" charset="0"/>
              <a:buChar char="•"/>
            </a:pPr>
            <a:r>
              <a:rPr lang="en-GB" sz="3200" dirty="0"/>
              <a:t>Heart attack or heart failure</a:t>
            </a:r>
            <a:r>
              <a:rPr lang="en-US" sz="3200" dirty="0"/>
              <a:t> </a:t>
            </a:r>
          </a:p>
          <a:p>
            <a:pPr marL="342900" indent="-342900">
              <a:buFont typeface="Arial" panose="020B0604020202020204" pitchFamily="34" charset="0"/>
              <a:buChar char="•"/>
            </a:pPr>
            <a:r>
              <a:rPr lang="en-GB" sz="3200" dirty="0"/>
              <a:t>Septic shock – overwhelming infection</a:t>
            </a:r>
            <a:r>
              <a:rPr lang="en-US" sz="3200" dirty="0"/>
              <a:t> </a:t>
            </a:r>
          </a:p>
          <a:p>
            <a:pPr marL="342900" indent="-342900">
              <a:buFont typeface="Arial" panose="020B0604020202020204" pitchFamily="34" charset="0"/>
              <a:buChar char="•"/>
            </a:pPr>
            <a:r>
              <a:rPr lang="en-GB" sz="3200" dirty="0"/>
              <a:t>Anaphylaxis</a:t>
            </a:r>
            <a:r>
              <a:rPr lang="en-US" sz="3200" dirty="0"/>
              <a:t> </a:t>
            </a:r>
          </a:p>
          <a:p>
            <a:pPr marL="342900" indent="-342900">
              <a:buFont typeface="Arial" panose="020B0604020202020204" pitchFamily="34" charset="0"/>
              <a:buChar char="•"/>
            </a:pPr>
            <a:r>
              <a:rPr lang="en-GB" sz="3200" dirty="0"/>
              <a:t>Spinal Cord Injury – neurogenic shock</a:t>
            </a:r>
            <a:r>
              <a:rPr lang="en-US" sz="3200" dirty="0"/>
              <a:t> </a:t>
            </a:r>
          </a:p>
          <a:p>
            <a:pPr marL="0" indent="0">
              <a:buNone/>
            </a:pPr>
            <a:endParaRPr lang="en-GB" dirty="0"/>
          </a:p>
        </p:txBody>
      </p:sp>
      <p:sp>
        <p:nvSpPr>
          <p:cNvPr id="5" name="Date Placeholder 4">
            <a:extLst>
              <a:ext uri="{FF2B5EF4-FFF2-40B4-BE49-F238E27FC236}">
                <a16:creationId xmlns:a16="http://schemas.microsoft.com/office/drawing/2014/main" id="{3C3A8742-01BB-1C7B-4625-12287623FFD1}"/>
              </a:ext>
            </a:extLst>
          </p:cNvPr>
          <p:cNvSpPr>
            <a:spLocks noGrp="1"/>
          </p:cNvSpPr>
          <p:nvPr>
            <p:ph type="dt" sz="half" idx="10"/>
          </p:nvPr>
        </p:nvSpPr>
        <p:spPr/>
        <p:txBody>
          <a:bodyPr/>
          <a:lstStyle/>
          <a:p>
            <a:r>
              <a:rPr lang="en-US"/>
              <a:t>V.3  Sept 2023</a:t>
            </a:r>
            <a:endParaRPr lang="en-GB"/>
          </a:p>
        </p:txBody>
      </p:sp>
    </p:spTree>
    <p:extLst>
      <p:ext uri="{BB962C8B-B14F-4D97-AF65-F5344CB8AC3E}">
        <p14:creationId xmlns:p14="http://schemas.microsoft.com/office/powerpoint/2010/main" val="243931999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B309472-36EC-3C32-8655-7B138972F431}"/>
              </a:ext>
            </a:extLst>
          </p:cNvPr>
          <p:cNvSpPr>
            <a:spLocks noGrp="1"/>
          </p:cNvSpPr>
          <p:nvPr>
            <p:ph type="dt" sz="half" idx="10"/>
          </p:nvPr>
        </p:nvSpPr>
        <p:spPr/>
        <p:txBody>
          <a:bodyPr/>
          <a:lstStyle/>
          <a:p>
            <a:r>
              <a:rPr lang="en-US"/>
              <a:t>V.3  Sept 2023</a:t>
            </a:r>
            <a:endParaRPr lang="en-GB"/>
          </a:p>
        </p:txBody>
      </p:sp>
      <p:sp>
        <p:nvSpPr>
          <p:cNvPr id="8" name="Title 7">
            <a:extLst>
              <a:ext uri="{FF2B5EF4-FFF2-40B4-BE49-F238E27FC236}">
                <a16:creationId xmlns:a16="http://schemas.microsoft.com/office/drawing/2014/main" id="{AD81E022-D5B4-6015-10E4-91B6FFCBC5D5}"/>
              </a:ext>
            </a:extLst>
          </p:cNvPr>
          <p:cNvSpPr>
            <a:spLocks noGrp="1"/>
          </p:cNvSpPr>
          <p:nvPr>
            <p:ph type="title"/>
          </p:nvPr>
        </p:nvSpPr>
        <p:spPr/>
        <p:txBody>
          <a:bodyPr/>
          <a:lstStyle/>
          <a:p>
            <a:r>
              <a:rPr lang="en-GB" dirty="0"/>
              <a:t>Symptoms of shock </a:t>
            </a:r>
          </a:p>
        </p:txBody>
      </p:sp>
      <p:sp>
        <p:nvSpPr>
          <p:cNvPr id="10" name="Text Placeholder 9">
            <a:extLst>
              <a:ext uri="{FF2B5EF4-FFF2-40B4-BE49-F238E27FC236}">
                <a16:creationId xmlns:a16="http://schemas.microsoft.com/office/drawing/2014/main" id="{987992E4-7244-4737-64B5-DF134E508829}"/>
              </a:ext>
            </a:extLst>
          </p:cNvPr>
          <p:cNvSpPr>
            <a:spLocks noGrp="1"/>
          </p:cNvSpPr>
          <p:nvPr>
            <p:ph type="body" sz="quarter" idx="13"/>
          </p:nvPr>
        </p:nvSpPr>
        <p:spPr>
          <a:xfrm>
            <a:off x="8176283" y="3869150"/>
            <a:ext cx="3960813" cy="2736850"/>
          </a:xfrm>
        </p:spPr>
        <p:txBody>
          <a:bodyPr/>
          <a:lstStyle/>
          <a:p>
            <a:pPr marL="342900" indent="-342900">
              <a:buFont typeface="Arial" panose="020B0604020202020204" pitchFamily="34" charset="0"/>
              <a:buChar char="•"/>
            </a:pPr>
            <a:r>
              <a:rPr lang="en-GB" sz="2500" b="1" dirty="0">
                <a:latin typeface="Trebuchet MS" panose="020B0603020202020204" pitchFamily="34" charset="0"/>
                <a:ea typeface="ＭＳ Ｐゴシック"/>
              </a:rPr>
              <a:t>Pale, cold, clammy skin</a:t>
            </a:r>
            <a:endParaRPr lang="en-US" sz="2500" b="1" dirty="0">
              <a:latin typeface="Trebuchet MS" panose="020B0603020202020204" pitchFamily="34" charset="0"/>
              <a:ea typeface="ＭＳ Ｐゴシック"/>
            </a:endParaRPr>
          </a:p>
          <a:p>
            <a:pPr marL="342900" indent="-342900">
              <a:buFont typeface="Arial" panose="020B0604020202020204" pitchFamily="34" charset="0"/>
              <a:buChar char="•"/>
            </a:pPr>
            <a:r>
              <a:rPr lang="en-GB" sz="2500" b="1" dirty="0">
                <a:latin typeface="Trebuchet MS" panose="020B0603020202020204" pitchFamily="34" charset="0"/>
                <a:ea typeface="ＭＳ Ｐゴシック"/>
              </a:rPr>
              <a:t>Weak, dizzy, light headed</a:t>
            </a:r>
            <a:endParaRPr lang="en-US" sz="2500" b="1" dirty="0">
              <a:latin typeface="Trebuchet MS" panose="020B0603020202020204" pitchFamily="34" charset="0"/>
              <a:ea typeface="ＭＳ Ｐゴシック"/>
            </a:endParaRPr>
          </a:p>
          <a:p>
            <a:pPr marL="342900" indent="-342900">
              <a:buFont typeface="Arial" panose="020B0604020202020204" pitchFamily="34" charset="0"/>
              <a:buChar char="•"/>
            </a:pPr>
            <a:r>
              <a:rPr lang="en-GB" sz="2500" b="1" dirty="0">
                <a:latin typeface="Trebuchet MS" panose="020B0603020202020204" pitchFamily="34" charset="0"/>
                <a:ea typeface="ＭＳ Ｐゴシック"/>
              </a:rPr>
              <a:t>Nausea or vomiting</a:t>
            </a:r>
            <a:endParaRPr lang="en-US" sz="2500" b="1" dirty="0">
              <a:latin typeface="Trebuchet MS" panose="020B0603020202020204" pitchFamily="34" charset="0"/>
              <a:ea typeface="ＭＳ Ｐゴシック"/>
            </a:endParaRPr>
          </a:p>
          <a:p>
            <a:pPr marL="342900" indent="-342900">
              <a:buFont typeface="Arial" panose="020B0604020202020204" pitchFamily="34" charset="0"/>
              <a:buChar char="•"/>
            </a:pPr>
            <a:r>
              <a:rPr lang="en-GB" sz="2500" b="1" dirty="0">
                <a:latin typeface="Trebuchet MS" panose="020B0603020202020204" pitchFamily="34" charset="0"/>
                <a:ea typeface="ＭＳ Ｐゴシック"/>
              </a:rPr>
              <a:t>Thirsty</a:t>
            </a:r>
            <a:endParaRPr lang="en-US" sz="2500" b="1" dirty="0">
              <a:latin typeface="Trebuchet MS" panose="020B0603020202020204" pitchFamily="34" charset="0"/>
              <a:ea typeface="ＭＳ Ｐゴシック"/>
            </a:endParaRPr>
          </a:p>
          <a:p>
            <a:pPr marL="342900" indent="-342900">
              <a:buFont typeface="Arial" panose="020B0604020202020204" pitchFamily="34" charset="0"/>
              <a:buChar char="•"/>
            </a:pPr>
            <a:r>
              <a:rPr lang="en-GB" sz="2500" b="1" dirty="0">
                <a:latin typeface="Trebuchet MS" panose="020B0603020202020204" pitchFamily="34" charset="0"/>
                <a:ea typeface="ＭＳ Ｐゴシック"/>
              </a:rPr>
              <a:t>Yawning</a:t>
            </a:r>
            <a:endParaRPr lang="en-US" sz="2500" b="1" dirty="0">
              <a:latin typeface="Trebuchet MS" panose="020B0603020202020204" pitchFamily="34" charset="0"/>
              <a:ea typeface="ＭＳ Ｐゴシック"/>
            </a:endParaRPr>
          </a:p>
          <a:p>
            <a:pPr marL="342900" indent="-342900">
              <a:buFont typeface="Arial" panose="020B0604020202020204" pitchFamily="34" charset="0"/>
              <a:buChar char="•"/>
            </a:pPr>
            <a:r>
              <a:rPr lang="en-GB" sz="2500" b="1" dirty="0">
                <a:latin typeface="Trebuchet MS" panose="020B0603020202020204" pitchFamily="34" charset="0"/>
                <a:ea typeface="ＭＳ Ｐゴシック"/>
              </a:rPr>
              <a:t>Rapid, weak pulse</a:t>
            </a:r>
            <a:endParaRPr lang="en-US" sz="2500" b="1" dirty="0">
              <a:latin typeface="Trebuchet MS" panose="020B0603020202020204" pitchFamily="34" charset="0"/>
              <a:ea typeface="ＭＳ Ｐゴシック"/>
            </a:endParaRPr>
          </a:p>
          <a:p>
            <a:pPr marL="342900" indent="-342900">
              <a:buFont typeface="Arial" panose="020B0604020202020204" pitchFamily="34" charset="0"/>
              <a:buChar char="•"/>
            </a:pPr>
            <a:r>
              <a:rPr lang="en-GB" sz="2500" b="1" dirty="0">
                <a:latin typeface="Trebuchet MS" panose="020B0603020202020204" pitchFamily="34" charset="0"/>
                <a:ea typeface="ＭＳ Ｐゴシック"/>
              </a:rPr>
              <a:t>Anxiety or irrational behaviour</a:t>
            </a:r>
            <a:endParaRPr lang="en-US" sz="2500" b="1" dirty="0">
              <a:latin typeface="Trebuchet MS" panose="020B0603020202020204" pitchFamily="34" charset="0"/>
              <a:ea typeface="ＭＳ Ｐゴシック"/>
            </a:endParaRPr>
          </a:p>
          <a:p>
            <a:pPr marL="342900" indent="-342900">
              <a:buFont typeface="Arial" panose="020B0604020202020204" pitchFamily="34" charset="0"/>
              <a:buChar char="•"/>
            </a:pPr>
            <a:r>
              <a:rPr lang="en-GB" sz="2500" b="1" dirty="0">
                <a:latin typeface="Trebuchet MS" panose="020B0603020202020204" pitchFamily="34" charset="0"/>
                <a:ea typeface="ＭＳ Ｐゴシック"/>
              </a:rPr>
              <a:t>Rapid, shallow breathing</a:t>
            </a:r>
            <a:endParaRPr lang="en-US" sz="2500" b="1" dirty="0">
              <a:latin typeface="Trebuchet MS" panose="020B0603020202020204" pitchFamily="34" charset="0"/>
              <a:ea typeface="ＭＳ Ｐゴシック"/>
            </a:endParaRPr>
          </a:p>
          <a:p>
            <a:pPr marL="342900" indent="-342900">
              <a:buFont typeface="Arial" panose="020B0604020202020204" pitchFamily="34" charset="0"/>
              <a:buChar char="•"/>
            </a:pPr>
            <a:r>
              <a:rPr lang="en-GB" sz="2500" b="1" dirty="0">
                <a:latin typeface="Trebuchet MS" panose="020B0603020202020204" pitchFamily="34" charset="0"/>
                <a:ea typeface="ＭＳ Ｐゴシック"/>
              </a:rPr>
              <a:t>Dropping levels of responsiveness</a:t>
            </a:r>
            <a:endParaRPr lang="en-US" sz="2500" b="1" dirty="0">
              <a:latin typeface="Trebuchet MS" panose="020B0603020202020204" pitchFamily="34" charset="0"/>
              <a:ea typeface="ＭＳ Ｐゴシック"/>
            </a:endParaRPr>
          </a:p>
          <a:p>
            <a:pPr marL="342900" indent="-342900">
              <a:buFont typeface="Arial" panose="020B0604020202020204" pitchFamily="34" charset="0"/>
              <a:buChar char="•"/>
            </a:pPr>
            <a:r>
              <a:rPr lang="en-GB" sz="2500" b="1" dirty="0">
                <a:latin typeface="Trebuchet MS" panose="020B0603020202020204" pitchFamily="34" charset="0"/>
                <a:ea typeface="ＭＳ Ｐゴシック"/>
              </a:rPr>
              <a:t>Cardiac arrest</a:t>
            </a:r>
            <a:endParaRPr lang="en-US" sz="2500" b="1" dirty="0">
              <a:latin typeface="Trebuchet MS" panose="020B0603020202020204" pitchFamily="34" charset="0"/>
              <a:ea typeface="ＭＳ Ｐゴシック"/>
            </a:endParaRPr>
          </a:p>
          <a:p>
            <a:endParaRPr lang="en-GB" dirty="0"/>
          </a:p>
        </p:txBody>
      </p:sp>
      <p:pic>
        <p:nvPicPr>
          <p:cNvPr id="11" name="Picture 10" descr="A picture containing Teams&#10;&#10;Description automatically generated">
            <a:extLst>
              <a:ext uri="{FF2B5EF4-FFF2-40B4-BE49-F238E27FC236}">
                <a16:creationId xmlns:a16="http://schemas.microsoft.com/office/drawing/2014/main" id="{09E488A2-8523-60E1-A761-3E5F731D2FF6}"/>
              </a:ext>
            </a:extLst>
          </p:cNvPr>
          <p:cNvPicPr>
            <a:picLocks noChangeAspect="1"/>
          </p:cNvPicPr>
          <p:nvPr/>
        </p:nvPicPr>
        <p:blipFill rotWithShape="1">
          <a:blip r:embed="rId3"/>
          <a:srcRect t="39853" r="14187" b="13559"/>
          <a:stretch/>
        </p:blipFill>
        <p:spPr>
          <a:xfrm>
            <a:off x="1404805" y="2631400"/>
            <a:ext cx="3446812" cy="2646878"/>
          </a:xfrm>
          <a:prstGeom prst="rect">
            <a:avLst/>
          </a:prstGeom>
        </p:spPr>
      </p:pic>
    </p:spTree>
    <p:extLst>
      <p:ext uri="{BB962C8B-B14F-4D97-AF65-F5344CB8AC3E}">
        <p14:creationId xmlns:p14="http://schemas.microsoft.com/office/powerpoint/2010/main" val="269894503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59E7D-0D7F-505F-6CFD-40029912760B}"/>
              </a:ext>
            </a:extLst>
          </p:cNvPr>
          <p:cNvSpPr>
            <a:spLocks noGrp="1"/>
          </p:cNvSpPr>
          <p:nvPr>
            <p:ph type="title"/>
          </p:nvPr>
        </p:nvSpPr>
        <p:spPr/>
        <p:txBody>
          <a:bodyPr/>
          <a:lstStyle/>
          <a:p>
            <a:r>
              <a:rPr lang="en-GB" dirty="0"/>
              <a:t>Treatment of shock</a:t>
            </a:r>
          </a:p>
        </p:txBody>
      </p:sp>
      <p:sp>
        <p:nvSpPr>
          <p:cNvPr id="5" name="Date Placeholder 4">
            <a:extLst>
              <a:ext uri="{FF2B5EF4-FFF2-40B4-BE49-F238E27FC236}">
                <a16:creationId xmlns:a16="http://schemas.microsoft.com/office/drawing/2014/main" id="{E3AF1784-5B56-D500-51D9-CD7BE59A5970}"/>
              </a:ext>
            </a:extLst>
          </p:cNvPr>
          <p:cNvSpPr>
            <a:spLocks noGrp="1"/>
          </p:cNvSpPr>
          <p:nvPr>
            <p:ph type="dt" sz="half" idx="10"/>
          </p:nvPr>
        </p:nvSpPr>
        <p:spPr/>
        <p:txBody>
          <a:bodyPr/>
          <a:lstStyle/>
          <a:p>
            <a:r>
              <a:rPr lang="en-US"/>
              <a:t>V.3  Sept 2023</a:t>
            </a:r>
            <a:endParaRPr lang="en-GB"/>
          </a:p>
        </p:txBody>
      </p:sp>
      <p:pic>
        <p:nvPicPr>
          <p:cNvPr id="8" name="Picture 7" descr="A picture containing Teams&#10;&#10;Description automatically generated">
            <a:extLst>
              <a:ext uri="{FF2B5EF4-FFF2-40B4-BE49-F238E27FC236}">
                <a16:creationId xmlns:a16="http://schemas.microsoft.com/office/drawing/2014/main" id="{1892C879-F7BE-E1BF-2921-4E224DE3D84D}"/>
              </a:ext>
            </a:extLst>
          </p:cNvPr>
          <p:cNvPicPr>
            <a:picLocks noChangeAspect="1"/>
          </p:cNvPicPr>
          <p:nvPr/>
        </p:nvPicPr>
        <p:blipFill rotWithShape="1">
          <a:blip r:embed="rId3"/>
          <a:srcRect t="43224" r="4196"/>
          <a:stretch/>
        </p:blipFill>
        <p:spPr>
          <a:xfrm>
            <a:off x="251520" y="2870354"/>
            <a:ext cx="3647552" cy="3057719"/>
          </a:xfrm>
          <a:prstGeom prst="rect">
            <a:avLst/>
          </a:prstGeom>
        </p:spPr>
      </p:pic>
      <p:pic>
        <p:nvPicPr>
          <p:cNvPr id="9" name="Picture 8" descr="A picture containing Teams&#10;&#10;Description automatically generated">
            <a:extLst>
              <a:ext uri="{FF2B5EF4-FFF2-40B4-BE49-F238E27FC236}">
                <a16:creationId xmlns:a16="http://schemas.microsoft.com/office/drawing/2014/main" id="{A6D64A59-0DA6-80B7-A37B-693E72C92948}"/>
              </a:ext>
            </a:extLst>
          </p:cNvPr>
          <p:cNvPicPr>
            <a:picLocks noChangeAspect="1"/>
          </p:cNvPicPr>
          <p:nvPr/>
        </p:nvPicPr>
        <p:blipFill rotWithShape="1">
          <a:blip r:embed="rId4"/>
          <a:srcRect t="39853" r="14187" b="13559"/>
          <a:stretch/>
        </p:blipFill>
        <p:spPr>
          <a:xfrm>
            <a:off x="5306857" y="2678293"/>
            <a:ext cx="3446812" cy="2646878"/>
          </a:xfrm>
          <a:prstGeom prst="rect">
            <a:avLst/>
          </a:prstGeom>
        </p:spPr>
      </p:pic>
    </p:spTree>
    <p:extLst>
      <p:ext uri="{BB962C8B-B14F-4D97-AF65-F5344CB8AC3E}">
        <p14:creationId xmlns:p14="http://schemas.microsoft.com/office/powerpoint/2010/main" val="171450819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04F4B-8688-7DF8-88F1-08C9B18925D1}"/>
              </a:ext>
            </a:extLst>
          </p:cNvPr>
          <p:cNvSpPr>
            <a:spLocks noGrp="1"/>
          </p:cNvSpPr>
          <p:nvPr>
            <p:ph type="title"/>
          </p:nvPr>
        </p:nvSpPr>
        <p:spPr/>
        <p:txBody>
          <a:bodyPr/>
          <a:lstStyle/>
          <a:p>
            <a:r>
              <a:rPr lang="en-GB" dirty="0"/>
              <a:t>Severe bleeding treatment</a:t>
            </a:r>
          </a:p>
        </p:txBody>
      </p:sp>
      <p:sp>
        <p:nvSpPr>
          <p:cNvPr id="3" name="Content Placeholder 2">
            <a:extLst>
              <a:ext uri="{FF2B5EF4-FFF2-40B4-BE49-F238E27FC236}">
                <a16:creationId xmlns:a16="http://schemas.microsoft.com/office/drawing/2014/main" id="{B5C75639-D577-274F-5040-E49ECF478492}"/>
              </a:ext>
            </a:extLst>
          </p:cNvPr>
          <p:cNvSpPr>
            <a:spLocks noGrp="1"/>
          </p:cNvSpPr>
          <p:nvPr>
            <p:ph sz="half" idx="1"/>
          </p:nvPr>
        </p:nvSpPr>
        <p:spPr/>
        <p:txBody>
          <a:bodyPr/>
          <a:lstStyle/>
          <a:p>
            <a:r>
              <a:rPr lang="en-GB" dirty="0"/>
              <a:t>Apply direct pressure</a:t>
            </a:r>
          </a:p>
        </p:txBody>
      </p:sp>
      <p:sp>
        <p:nvSpPr>
          <p:cNvPr id="4" name="Content Placeholder 3">
            <a:extLst>
              <a:ext uri="{FF2B5EF4-FFF2-40B4-BE49-F238E27FC236}">
                <a16:creationId xmlns:a16="http://schemas.microsoft.com/office/drawing/2014/main" id="{E7E3EFA1-1854-8D7A-EB5E-48362CF221F2}"/>
              </a:ext>
            </a:extLst>
          </p:cNvPr>
          <p:cNvSpPr>
            <a:spLocks noGrp="1"/>
          </p:cNvSpPr>
          <p:nvPr>
            <p:ph sz="half" idx="2"/>
          </p:nvPr>
        </p:nvSpPr>
        <p:spPr/>
        <p:txBody>
          <a:bodyPr/>
          <a:lstStyle/>
          <a:p>
            <a:r>
              <a:rPr lang="en-GB" dirty="0"/>
              <a:t>Remember PPE</a:t>
            </a:r>
          </a:p>
        </p:txBody>
      </p:sp>
      <p:sp>
        <p:nvSpPr>
          <p:cNvPr id="5" name="Date Placeholder 4">
            <a:extLst>
              <a:ext uri="{FF2B5EF4-FFF2-40B4-BE49-F238E27FC236}">
                <a16:creationId xmlns:a16="http://schemas.microsoft.com/office/drawing/2014/main" id="{B1D8ABA1-6955-8B4F-5FE0-B28829CC9ECE}"/>
              </a:ext>
            </a:extLst>
          </p:cNvPr>
          <p:cNvSpPr>
            <a:spLocks noGrp="1"/>
          </p:cNvSpPr>
          <p:nvPr>
            <p:ph type="dt" sz="half" idx="10"/>
          </p:nvPr>
        </p:nvSpPr>
        <p:spPr/>
        <p:txBody>
          <a:bodyPr/>
          <a:lstStyle/>
          <a:p>
            <a:r>
              <a:rPr lang="en-US"/>
              <a:t>V.3  Sept 2023</a:t>
            </a:r>
            <a:endParaRPr lang="en-GB"/>
          </a:p>
        </p:txBody>
      </p:sp>
      <p:pic>
        <p:nvPicPr>
          <p:cNvPr id="8" name="Picture 7" descr="A picture containing shape&#10;&#10;Description automatically generated">
            <a:extLst>
              <a:ext uri="{FF2B5EF4-FFF2-40B4-BE49-F238E27FC236}">
                <a16:creationId xmlns:a16="http://schemas.microsoft.com/office/drawing/2014/main" id="{300C333B-0656-6099-594C-00D2D23F9C8A}"/>
              </a:ext>
            </a:extLst>
          </p:cNvPr>
          <p:cNvPicPr>
            <a:picLocks noChangeAspect="1"/>
          </p:cNvPicPr>
          <p:nvPr/>
        </p:nvPicPr>
        <p:blipFill>
          <a:blip r:embed="rId3"/>
          <a:stretch>
            <a:fillRect/>
          </a:stretch>
        </p:blipFill>
        <p:spPr>
          <a:xfrm>
            <a:off x="4550001" y="3429000"/>
            <a:ext cx="1557528" cy="1557528"/>
          </a:xfrm>
          <a:prstGeom prst="rect">
            <a:avLst/>
          </a:prstGeom>
        </p:spPr>
      </p:pic>
    </p:spTree>
    <p:extLst>
      <p:ext uri="{BB962C8B-B14F-4D97-AF65-F5344CB8AC3E}">
        <p14:creationId xmlns:p14="http://schemas.microsoft.com/office/powerpoint/2010/main" val="59689192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3936B-CC30-1F6D-91DE-410B71002F6A}"/>
              </a:ext>
            </a:extLst>
          </p:cNvPr>
          <p:cNvSpPr>
            <a:spLocks noGrp="1"/>
          </p:cNvSpPr>
          <p:nvPr>
            <p:ph type="title"/>
          </p:nvPr>
        </p:nvSpPr>
        <p:spPr/>
        <p:txBody>
          <a:bodyPr/>
          <a:lstStyle/>
          <a:p>
            <a:r>
              <a:rPr lang="en-GB" dirty="0"/>
              <a:t>Bleeding – nose </a:t>
            </a:r>
          </a:p>
        </p:txBody>
      </p:sp>
      <p:sp>
        <p:nvSpPr>
          <p:cNvPr id="9" name="Text Placeholder 8">
            <a:extLst>
              <a:ext uri="{FF2B5EF4-FFF2-40B4-BE49-F238E27FC236}">
                <a16:creationId xmlns:a16="http://schemas.microsoft.com/office/drawing/2014/main" id="{2D03247D-96A8-DD07-E627-D427BD535CF0}"/>
              </a:ext>
            </a:extLst>
          </p:cNvPr>
          <p:cNvSpPr>
            <a:spLocks noGrp="1"/>
          </p:cNvSpPr>
          <p:nvPr>
            <p:ph type="body" idx="1"/>
          </p:nvPr>
        </p:nvSpPr>
        <p:spPr/>
        <p:txBody>
          <a:bodyPr/>
          <a:lstStyle/>
          <a:p>
            <a:r>
              <a:rPr lang="en-GB" dirty="0">
                <a:solidFill>
                  <a:schemeClr val="tx1"/>
                </a:solidFill>
              </a:rPr>
              <a:t>Apply pressure to the lower part of the nose</a:t>
            </a:r>
          </a:p>
        </p:txBody>
      </p:sp>
      <p:sp>
        <p:nvSpPr>
          <p:cNvPr id="5" name="Date Placeholder 4">
            <a:extLst>
              <a:ext uri="{FF2B5EF4-FFF2-40B4-BE49-F238E27FC236}">
                <a16:creationId xmlns:a16="http://schemas.microsoft.com/office/drawing/2014/main" id="{543F6295-E2BA-8035-D9B1-934BB79579FB}"/>
              </a:ext>
            </a:extLst>
          </p:cNvPr>
          <p:cNvSpPr>
            <a:spLocks noGrp="1"/>
          </p:cNvSpPr>
          <p:nvPr>
            <p:ph type="dt" sz="half" idx="10"/>
          </p:nvPr>
        </p:nvSpPr>
        <p:spPr/>
        <p:txBody>
          <a:bodyPr/>
          <a:lstStyle/>
          <a:p>
            <a:r>
              <a:rPr lang="en-US"/>
              <a:t>V.3  Sept 2023</a:t>
            </a:r>
            <a:endParaRPr lang="en-GB"/>
          </a:p>
        </p:txBody>
      </p:sp>
    </p:spTree>
    <p:extLst>
      <p:ext uri="{BB962C8B-B14F-4D97-AF65-F5344CB8AC3E}">
        <p14:creationId xmlns:p14="http://schemas.microsoft.com/office/powerpoint/2010/main" val="39446076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close-up of a person's skin&#10;&#10;Description automatically generated with low confidence">
            <a:extLst>
              <a:ext uri="{FF2B5EF4-FFF2-40B4-BE49-F238E27FC236}">
                <a16:creationId xmlns:a16="http://schemas.microsoft.com/office/drawing/2014/main" id="{FBD4E316-3894-1C53-EFC9-D4048BB6B9B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952" r="12952"/>
          <a:stretch>
            <a:fillRect/>
          </a:stretch>
        </p:blipFill>
        <p:spPr/>
      </p:pic>
      <p:sp>
        <p:nvSpPr>
          <p:cNvPr id="8" name="Title 7">
            <a:extLst>
              <a:ext uri="{FF2B5EF4-FFF2-40B4-BE49-F238E27FC236}">
                <a16:creationId xmlns:a16="http://schemas.microsoft.com/office/drawing/2014/main" id="{D5BF16B0-1D2E-C26C-669B-51C06ECBD36A}"/>
              </a:ext>
            </a:extLst>
          </p:cNvPr>
          <p:cNvSpPr>
            <a:spLocks noGrp="1"/>
          </p:cNvSpPr>
          <p:nvPr>
            <p:ph type="title"/>
          </p:nvPr>
        </p:nvSpPr>
        <p:spPr/>
        <p:txBody>
          <a:bodyPr/>
          <a:lstStyle/>
          <a:p>
            <a:r>
              <a:rPr lang="en-GB" dirty="0"/>
              <a:t>Internal bleeding</a:t>
            </a:r>
          </a:p>
        </p:txBody>
      </p:sp>
      <p:sp>
        <p:nvSpPr>
          <p:cNvPr id="5" name="Date Placeholder 4">
            <a:extLst>
              <a:ext uri="{FF2B5EF4-FFF2-40B4-BE49-F238E27FC236}">
                <a16:creationId xmlns:a16="http://schemas.microsoft.com/office/drawing/2014/main" id="{C372A195-EB19-DB87-37F4-BAB79FA90842}"/>
              </a:ext>
            </a:extLst>
          </p:cNvPr>
          <p:cNvSpPr>
            <a:spLocks noGrp="1"/>
          </p:cNvSpPr>
          <p:nvPr>
            <p:ph type="dt" sz="half" idx="10"/>
          </p:nvPr>
        </p:nvSpPr>
        <p:spPr/>
        <p:txBody>
          <a:bodyPr/>
          <a:lstStyle/>
          <a:p>
            <a:r>
              <a:rPr lang="en-US"/>
              <a:t>V.3  Sept 2023</a:t>
            </a:r>
            <a:endParaRPr lang="en-GB"/>
          </a:p>
        </p:txBody>
      </p:sp>
    </p:spTree>
    <p:extLst>
      <p:ext uri="{BB962C8B-B14F-4D97-AF65-F5344CB8AC3E}">
        <p14:creationId xmlns:p14="http://schemas.microsoft.com/office/powerpoint/2010/main" val="159569924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2A195-EB19-DB87-37F4-BAB79FA90842}"/>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sp>
        <p:nvSpPr>
          <p:cNvPr id="8" name="Title 7">
            <a:extLst>
              <a:ext uri="{FF2B5EF4-FFF2-40B4-BE49-F238E27FC236}">
                <a16:creationId xmlns:a16="http://schemas.microsoft.com/office/drawing/2014/main" id="{D5BF16B0-1D2E-C26C-669B-51C06ECBD36A}"/>
              </a:ext>
            </a:extLst>
          </p:cNvPr>
          <p:cNvSpPr>
            <a:spLocks noGrp="1"/>
          </p:cNvSpPr>
          <p:nvPr>
            <p:ph type="title"/>
          </p:nvPr>
        </p:nvSpPr>
        <p:spPr>
          <a:xfrm>
            <a:off x="719137" y="549276"/>
            <a:ext cx="6840000" cy="1388288"/>
          </a:xfrm>
        </p:spPr>
        <p:txBody>
          <a:bodyPr anchor="t">
            <a:normAutofit/>
          </a:bodyPr>
          <a:lstStyle/>
          <a:p>
            <a:r>
              <a:rPr lang="en-GB" dirty="0"/>
              <a:t>Tourniquets</a:t>
            </a:r>
          </a:p>
        </p:txBody>
      </p:sp>
      <p:pic>
        <p:nvPicPr>
          <p:cNvPr id="1026" name="Picture 2" descr="Award-winning citizenAID® device aims to save lives in terror attacks |  Great British Life">
            <a:extLst>
              <a:ext uri="{FF2B5EF4-FFF2-40B4-BE49-F238E27FC236}">
                <a16:creationId xmlns:a16="http://schemas.microsoft.com/office/drawing/2014/main" id="{0A5A7BBF-39DC-20A6-198C-6134FCD2D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05" y="2298700"/>
            <a:ext cx="6112933" cy="343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799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FFE3F6A-E846-A6FB-B4E9-7FD0CC2FFF57}"/>
              </a:ext>
            </a:extLst>
          </p:cNvPr>
          <p:cNvSpPr>
            <a:spLocks noGrp="1"/>
          </p:cNvSpPr>
          <p:nvPr>
            <p:ph type="dt" sz="half" idx="10"/>
          </p:nvPr>
        </p:nvSpPr>
        <p:spPr>
          <a:xfrm>
            <a:off x="2035310" y="6480000"/>
            <a:ext cx="1092901" cy="252000"/>
          </a:xfrm>
        </p:spPr>
        <p:txBody>
          <a:bodyPr vert="horz" lIns="0" tIns="0" rIns="0" bIns="0" rtlCol="0" anchor="t" anchorCtr="0">
            <a:normAutofit/>
          </a:bodyPr>
          <a:lstStyle/>
          <a:p>
            <a:pPr>
              <a:spcAft>
                <a:spcPts val="600"/>
              </a:spcAft>
            </a:pPr>
            <a:r>
              <a:rPr lang="en-US"/>
              <a:t>V.3  Sept 2023</a:t>
            </a:r>
            <a:endParaRPr lang="en-GB"/>
          </a:p>
        </p:txBody>
      </p:sp>
      <p:sp>
        <p:nvSpPr>
          <p:cNvPr id="2" name="Title 1">
            <a:extLst>
              <a:ext uri="{FF2B5EF4-FFF2-40B4-BE49-F238E27FC236}">
                <a16:creationId xmlns:a16="http://schemas.microsoft.com/office/drawing/2014/main" id="{D73FEC52-BEA5-2454-3B42-6F79F0586380}"/>
              </a:ext>
            </a:extLst>
          </p:cNvPr>
          <p:cNvSpPr>
            <a:spLocks noGrp="1"/>
          </p:cNvSpPr>
          <p:nvPr>
            <p:ph type="title"/>
          </p:nvPr>
        </p:nvSpPr>
        <p:spPr>
          <a:xfrm>
            <a:off x="719137" y="549276"/>
            <a:ext cx="6840000" cy="1388288"/>
          </a:xfrm>
        </p:spPr>
        <p:txBody>
          <a:bodyPr vert="horz" lIns="0" tIns="0" rIns="0" bIns="0" rtlCol="0" anchor="t" anchorCtr="0">
            <a:normAutofit/>
          </a:bodyPr>
          <a:lstStyle/>
          <a:p>
            <a:r>
              <a:rPr lang="en-GB" dirty="0"/>
              <a:t>    Burns</a:t>
            </a:r>
          </a:p>
        </p:txBody>
      </p:sp>
      <p:sp>
        <p:nvSpPr>
          <p:cNvPr id="8" name="Freeform 5">
            <a:extLst>
              <a:ext uri="{FF2B5EF4-FFF2-40B4-BE49-F238E27FC236}">
                <a16:creationId xmlns:a16="http://schemas.microsoft.com/office/drawing/2014/main" id="{4C5CB38E-A118-BFC4-B80E-5333EF54141F}"/>
              </a:ext>
            </a:extLst>
          </p:cNvPr>
          <p:cNvSpPr>
            <a:spLocks noChangeAspect="1"/>
          </p:cNvSpPr>
          <p:nvPr/>
        </p:nvSpPr>
        <p:spPr bwMode="auto">
          <a:xfrm>
            <a:off x="7877175" y="3429000"/>
            <a:ext cx="3960813" cy="2736850"/>
          </a:xfrm>
          <a:prstGeom prst="rect">
            <a:avLst/>
          </a:prstGeom>
        </p:spPr>
        <p:txBody>
          <a:bodyPr vert="horz" lIns="0" tIns="0" rIns="0" bIns="0" numCol="1" rtlCol="0" anchor="b" anchorCtr="0" compatLnSpc="1">
            <a:prstTxWarp prst="textNoShape">
              <a:avLst/>
            </a:prstTxWarp>
            <a:normAutofit lnSpcReduction="10000"/>
          </a:bodyPr>
          <a:lstStyle/>
          <a:p>
            <a:pPr>
              <a:spcAft>
                <a:spcPts val="800"/>
              </a:spcAft>
              <a:buFont typeface="Arial" panose="020B0604020202020204" pitchFamily="34" charset="0"/>
            </a:pPr>
            <a:r>
              <a:rPr lang="en-GB" sz="2800" dirty="0">
                <a:solidFill>
                  <a:schemeClr val="bg1"/>
                </a:solidFill>
              </a:rPr>
              <a:t>“Cool the burns but warm the patient”</a:t>
            </a:r>
          </a:p>
          <a:p>
            <a:pPr>
              <a:spcAft>
                <a:spcPts val="800"/>
              </a:spcAft>
              <a:buFont typeface="Arial" panose="020B0604020202020204" pitchFamily="34" charset="0"/>
            </a:pPr>
            <a:endParaRPr lang="en-GB" sz="2800" dirty="0">
              <a:solidFill>
                <a:schemeClr val="bg1"/>
              </a:solidFill>
            </a:endParaRPr>
          </a:p>
          <a:p>
            <a:pPr>
              <a:spcAft>
                <a:spcPts val="800"/>
              </a:spcAft>
              <a:buFont typeface="Arial" panose="020B0604020202020204" pitchFamily="34" charset="0"/>
            </a:pPr>
            <a:endParaRPr lang="en-GB" sz="2800" dirty="0">
              <a:solidFill>
                <a:schemeClr val="bg1"/>
              </a:solidFill>
            </a:endParaRPr>
          </a:p>
          <a:p>
            <a:pPr>
              <a:spcAft>
                <a:spcPts val="800"/>
              </a:spcAft>
              <a:buFont typeface="Arial" panose="020B0604020202020204" pitchFamily="34" charset="0"/>
            </a:pPr>
            <a:r>
              <a:rPr lang="en-GB" sz="2800" dirty="0">
                <a:solidFill>
                  <a:schemeClr val="bg1"/>
                </a:solidFill>
              </a:rPr>
              <a:t>20 minutes of cooling with cool water</a:t>
            </a:r>
          </a:p>
        </p:txBody>
      </p:sp>
      <p:pic>
        <p:nvPicPr>
          <p:cNvPr id="17" name="Picture 16" descr="Logo, icon&#10;&#10;Description automatically generated">
            <a:extLst>
              <a:ext uri="{FF2B5EF4-FFF2-40B4-BE49-F238E27FC236}">
                <a16:creationId xmlns:a16="http://schemas.microsoft.com/office/drawing/2014/main" id="{0B7E42C4-C1B7-53E4-4D5B-CD8C2003FF9B}"/>
              </a:ext>
            </a:extLst>
          </p:cNvPr>
          <p:cNvPicPr>
            <a:picLocks noChangeAspect="1"/>
          </p:cNvPicPr>
          <p:nvPr/>
        </p:nvPicPr>
        <p:blipFill>
          <a:blip r:embed="rId3"/>
          <a:stretch>
            <a:fillRect/>
          </a:stretch>
        </p:blipFill>
        <p:spPr>
          <a:xfrm>
            <a:off x="1363804" y="1937564"/>
            <a:ext cx="3960813" cy="3960813"/>
          </a:xfrm>
          <a:prstGeom prst="rect">
            <a:avLst/>
          </a:prstGeom>
        </p:spPr>
      </p:pic>
    </p:spTree>
    <p:extLst>
      <p:ext uri="{BB962C8B-B14F-4D97-AF65-F5344CB8AC3E}">
        <p14:creationId xmlns:p14="http://schemas.microsoft.com/office/powerpoint/2010/main" val="177832623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4ED6B-B1BD-B476-05B5-ECDEE8446244}"/>
              </a:ext>
            </a:extLst>
          </p:cNvPr>
          <p:cNvSpPr>
            <a:spLocks noGrp="1"/>
          </p:cNvSpPr>
          <p:nvPr>
            <p:ph type="title"/>
          </p:nvPr>
        </p:nvSpPr>
        <p:spPr/>
        <p:txBody>
          <a:bodyPr/>
          <a:lstStyle/>
          <a:p>
            <a:r>
              <a:rPr lang="en-GB" dirty="0"/>
              <a:t>Burns</a:t>
            </a:r>
          </a:p>
        </p:txBody>
      </p:sp>
      <p:sp>
        <p:nvSpPr>
          <p:cNvPr id="3" name="Content Placeholder 2">
            <a:extLst>
              <a:ext uri="{FF2B5EF4-FFF2-40B4-BE49-F238E27FC236}">
                <a16:creationId xmlns:a16="http://schemas.microsoft.com/office/drawing/2014/main" id="{D526301C-2CC5-23E2-AE9F-4045E7B54C61}"/>
              </a:ext>
            </a:extLst>
          </p:cNvPr>
          <p:cNvSpPr>
            <a:spLocks noGrp="1"/>
          </p:cNvSpPr>
          <p:nvPr>
            <p:ph sz="half" idx="1"/>
          </p:nvPr>
        </p:nvSpPr>
        <p:spPr/>
        <p:txBody>
          <a:bodyPr/>
          <a:lstStyle/>
          <a:p>
            <a:r>
              <a:rPr lang="en-GB" b="1" dirty="0">
                <a:solidFill>
                  <a:srgbClr val="5087C7"/>
                </a:solidFill>
                <a:latin typeface="Trebuchet MS" panose="020B0603020202020204" pitchFamily="34" charset="0"/>
                <a:ea typeface="ＭＳ Ｐゴシック"/>
              </a:rPr>
              <a:t>Seek urgent medical attention if: </a:t>
            </a:r>
            <a:endParaRPr lang="en-GB" dirty="0">
              <a:solidFill>
                <a:srgbClr val="5087C7"/>
              </a:solidFill>
              <a:latin typeface="Trebuchet MS" panose="020B0603020202020204" pitchFamily="34" charset="0"/>
              <a:ea typeface="ＭＳ Ｐゴシック"/>
            </a:endParaRPr>
          </a:p>
          <a:p>
            <a:pPr marL="342900" indent="-342900">
              <a:buFont typeface="Arial" panose="020B0604020202020204" pitchFamily="34" charset="0"/>
              <a:buChar char="•"/>
            </a:pPr>
            <a:r>
              <a:rPr lang="en-GB" dirty="0">
                <a:latin typeface="Trebuchet MS" panose="020B0603020202020204" pitchFamily="34" charset="0"/>
                <a:ea typeface="ＭＳ Ｐゴシック"/>
              </a:rPr>
              <a:t>The patient is a child</a:t>
            </a:r>
          </a:p>
          <a:p>
            <a:pPr marL="342900" indent="-342900">
              <a:buFont typeface="Arial" panose="020B0604020202020204" pitchFamily="34" charset="0"/>
              <a:buChar char="•"/>
            </a:pPr>
            <a:r>
              <a:rPr lang="en-GB" dirty="0">
                <a:latin typeface="Trebuchet MS" panose="020B0603020202020204" pitchFamily="34" charset="0"/>
                <a:ea typeface="ＭＳ Ｐゴシック"/>
              </a:rPr>
              <a:t>The burn is deep</a:t>
            </a:r>
          </a:p>
          <a:p>
            <a:pPr marL="342900" indent="-342900">
              <a:buFont typeface="Arial" panose="020B0604020202020204" pitchFamily="34" charset="0"/>
              <a:buChar char="•"/>
            </a:pPr>
            <a:r>
              <a:rPr lang="en-GB" dirty="0">
                <a:latin typeface="Trebuchet MS" panose="020B0603020202020204" pitchFamily="34" charset="0"/>
                <a:ea typeface="ＭＳ Ｐゴシック"/>
              </a:rPr>
              <a:t>The burn affects face, hands, feet or genitals</a:t>
            </a:r>
          </a:p>
          <a:p>
            <a:pPr marL="342900" indent="-342900">
              <a:buFont typeface="Arial" panose="020B0604020202020204" pitchFamily="34" charset="0"/>
              <a:buChar char="•"/>
            </a:pPr>
            <a:r>
              <a:rPr lang="en-GB" dirty="0">
                <a:latin typeface="Trebuchet MS" panose="020B0603020202020204" pitchFamily="34" charset="0"/>
                <a:ea typeface="ＭＳ Ｐゴシック"/>
              </a:rPr>
              <a:t>All burns that go all the way around a limb</a:t>
            </a:r>
          </a:p>
          <a:p>
            <a:pPr marL="342900" indent="-342900">
              <a:buFont typeface="Arial" panose="020B0604020202020204" pitchFamily="34" charset="0"/>
              <a:buChar char="•"/>
            </a:pPr>
            <a:r>
              <a:rPr lang="en-GB" dirty="0">
                <a:latin typeface="Trebuchet MS" panose="020B0603020202020204" pitchFamily="34" charset="0"/>
                <a:ea typeface="ＭＳ Ｐゴシック"/>
              </a:rPr>
              <a:t>Burns that are greater than the size of the patient’s hand.</a:t>
            </a:r>
          </a:p>
          <a:p>
            <a:endParaRPr lang="en-GB" dirty="0"/>
          </a:p>
        </p:txBody>
      </p:sp>
      <p:sp>
        <p:nvSpPr>
          <p:cNvPr id="5" name="Date Placeholder 4">
            <a:extLst>
              <a:ext uri="{FF2B5EF4-FFF2-40B4-BE49-F238E27FC236}">
                <a16:creationId xmlns:a16="http://schemas.microsoft.com/office/drawing/2014/main" id="{44B4D83C-8AC7-5E8E-8CA3-19AD7A7DECB0}"/>
              </a:ext>
            </a:extLst>
          </p:cNvPr>
          <p:cNvSpPr>
            <a:spLocks noGrp="1"/>
          </p:cNvSpPr>
          <p:nvPr>
            <p:ph type="dt" sz="half" idx="10"/>
          </p:nvPr>
        </p:nvSpPr>
        <p:spPr/>
        <p:txBody>
          <a:bodyPr/>
          <a:lstStyle/>
          <a:p>
            <a:r>
              <a:rPr lang="en-US"/>
              <a:t>V.3  Sept 2023</a:t>
            </a:r>
            <a:endParaRPr lang="en-GB"/>
          </a:p>
        </p:txBody>
      </p:sp>
      <p:pic>
        <p:nvPicPr>
          <p:cNvPr id="8" name="Content Placeholder 7" descr="Logo, icon&#10;&#10;Description automatically generated">
            <a:extLst>
              <a:ext uri="{FF2B5EF4-FFF2-40B4-BE49-F238E27FC236}">
                <a16:creationId xmlns:a16="http://schemas.microsoft.com/office/drawing/2014/main" id="{D848CFDC-EF52-A8CE-9605-4836087646CA}"/>
              </a:ext>
            </a:extLst>
          </p:cNvPr>
          <p:cNvPicPr>
            <a:picLocks noGrp="1" noChangeAspect="1"/>
          </p:cNvPicPr>
          <p:nvPr>
            <p:ph sz="half" idx="2"/>
          </p:nvPr>
        </p:nvPicPr>
        <p:blipFill>
          <a:blip r:embed="rId3"/>
          <a:stretch>
            <a:fillRect/>
          </a:stretch>
        </p:blipFill>
        <p:spPr>
          <a:xfrm>
            <a:off x="7298987" y="2747694"/>
            <a:ext cx="3732306" cy="3732306"/>
          </a:xfrm>
          <a:prstGeom prst="rect">
            <a:avLst/>
          </a:prstGeom>
        </p:spPr>
      </p:pic>
    </p:spTree>
    <p:extLst>
      <p:ext uri="{BB962C8B-B14F-4D97-AF65-F5344CB8AC3E}">
        <p14:creationId xmlns:p14="http://schemas.microsoft.com/office/powerpoint/2010/main" val="65627239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350F7-CF86-6E44-D766-5D47D60D5B86}"/>
              </a:ext>
            </a:extLst>
          </p:cNvPr>
          <p:cNvSpPr>
            <a:spLocks noGrp="1"/>
          </p:cNvSpPr>
          <p:nvPr>
            <p:ph type="title"/>
          </p:nvPr>
        </p:nvSpPr>
        <p:spPr>
          <a:xfrm>
            <a:off x="719138" y="549276"/>
            <a:ext cx="10477500" cy="1388288"/>
          </a:xfrm>
        </p:spPr>
        <p:txBody>
          <a:bodyPr anchor="t">
            <a:normAutofit/>
          </a:bodyPr>
          <a:lstStyle/>
          <a:p>
            <a:r>
              <a:rPr lang="en-GB" dirty="0"/>
              <a:t>Fractures</a:t>
            </a:r>
          </a:p>
        </p:txBody>
      </p:sp>
      <p:pic>
        <p:nvPicPr>
          <p:cNvPr id="10" name="Picture 9" descr="Icon&#10;&#10;Description automatically generated">
            <a:extLst>
              <a:ext uri="{FF2B5EF4-FFF2-40B4-BE49-F238E27FC236}">
                <a16:creationId xmlns:a16="http://schemas.microsoft.com/office/drawing/2014/main" id="{1C24FF9B-5B18-8B69-90C0-FC9A9A3C43E5}"/>
              </a:ext>
            </a:extLst>
          </p:cNvPr>
          <p:cNvPicPr>
            <a:picLocks noChangeAspect="1"/>
          </p:cNvPicPr>
          <p:nvPr/>
        </p:nvPicPr>
        <p:blipFill>
          <a:blip r:embed="rId3"/>
          <a:stretch>
            <a:fillRect/>
          </a:stretch>
        </p:blipFill>
        <p:spPr>
          <a:xfrm>
            <a:off x="1558330" y="1937563"/>
            <a:ext cx="4228286" cy="4228286"/>
          </a:xfrm>
          <a:prstGeom prst="rect">
            <a:avLst/>
          </a:prstGeom>
          <a:noFill/>
        </p:spPr>
      </p:pic>
      <p:sp>
        <p:nvSpPr>
          <p:cNvPr id="3" name="Content Placeholder 2">
            <a:extLst>
              <a:ext uri="{FF2B5EF4-FFF2-40B4-BE49-F238E27FC236}">
                <a16:creationId xmlns:a16="http://schemas.microsoft.com/office/drawing/2014/main" id="{D2F586C3-5751-B881-18E6-A4BB5BAFFD0C}"/>
              </a:ext>
            </a:extLst>
          </p:cNvPr>
          <p:cNvSpPr>
            <a:spLocks noGrp="1"/>
          </p:cNvSpPr>
          <p:nvPr>
            <p:ph sz="half" idx="2"/>
          </p:nvPr>
        </p:nvSpPr>
        <p:spPr>
          <a:xfrm>
            <a:off x="6372638" y="1937564"/>
            <a:ext cx="4824000" cy="4228286"/>
          </a:xfrm>
        </p:spPr>
        <p:txBody>
          <a:bodyPr>
            <a:normAutofit/>
          </a:bodyPr>
          <a:lstStyle/>
          <a:p>
            <a:pPr>
              <a:lnSpc>
                <a:spcPct val="100000"/>
              </a:lnSpc>
              <a:spcAft>
                <a:spcPts val="800"/>
              </a:spcAft>
              <a:buNone/>
            </a:pPr>
            <a:r>
              <a:rPr lang="en-GB" sz="2000" b="1">
                <a:effectLst/>
              </a:rPr>
              <a:t>Signs and Symptoms</a:t>
            </a:r>
            <a:r>
              <a:rPr lang="en-GB" sz="2000">
                <a:effectLst/>
              </a:rPr>
              <a:t>:</a:t>
            </a:r>
          </a:p>
          <a:p>
            <a:pPr marL="342900" lvl="0" indent="-342900">
              <a:lnSpc>
                <a:spcPct val="100000"/>
              </a:lnSpc>
              <a:spcAft>
                <a:spcPts val="65"/>
              </a:spcAft>
              <a:buFont typeface="Symbol" panose="05050102010706020507" pitchFamily="18" charset="2"/>
              <a:buChar char=""/>
            </a:pPr>
            <a:r>
              <a:rPr lang="en-GB" sz="2000">
                <a:effectLst/>
              </a:rPr>
              <a:t>Pain or difficulty moving the area/limb</a:t>
            </a:r>
          </a:p>
          <a:p>
            <a:pPr marL="342900" lvl="0" indent="-342900">
              <a:lnSpc>
                <a:spcPct val="100000"/>
              </a:lnSpc>
              <a:spcAft>
                <a:spcPts val="65"/>
              </a:spcAft>
              <a:buFont typeface="Symbol" panose="05050102010706020507" pitchFamily="18" charset="2"/>
              <a:buChar char=""/>
            </a:pPr>
            <a:r>
              <a:rPr lang="en-GB" sz="2000">
                <a:effectLst/>
              </a:rPr>
              <a:t>Tenderness around the area</a:t>
            </a:r>
          </a:p>
          <a:p>
            <a:pPr marL="342900" lvl="0" indent="-342900">
              <a:lnSpc>
                <a:spcPct val="100000"/>
              </a:lnSpc>
              <a:spcAft>
                <a:spcPts val="65"/>
              </a:spcAft>
              <a:buFont typeface="Symbol" panose="05050102010706020507" pitchFamily="18" charset="2"/>
              <a:buChar char=""/>
            </a:pPr>
            <a:r>
              <a:rPr lang="en-GB" sz="2000">
                <a:effectLst/>
              </a:rPr>
              <a:t>Deformity, swelling and bruising around the fracture area (a lump or bump)</a:t>
            </a:r>
          </a:p>
          <a:p>
            <a:pPr marL="342900" lvl="0" indent="-342900">
              <a:lnSpc>
                <a:spcPct val="100000"/>
              </a:lnSpc>
              <a:spcAft>
                <a:spcPts val="65"/>
              </a:spcAft>
              <a:buFont typeface="Symbol" panose="05050102010706020507" pitchFamily="18" charset="2"/>
              <a:buChar char=""/>
            </a:pPr>
            <a:r>
              <a:rPr lang="en-GB" sz="2000">
                <a:effectLst/>
              </a:rPr>
              <a:t>Shock</a:t>
            </a:r>
          </a:p>
          <a:p>
            <a:pPr marL="342900" lvl="0" indent="-342900">
              <a:lnSpc>
                <a:spcPct val="100000"/>
              </a:lnSpc>
              <a:spcAft>
                <a:spcPts val="65"/>
              </a:spcAft>
              <a:buFont typeface="Symbol" panose="05050102010706020507" pitchFamily="18" charset="2"/>
              <a:buChar char=""/>
            </a:pPr>
            <a:r>
              <a:rPr lang="en-GB" sz="2000">
                <a:effectLst/>
              </a:rPr>
              <a:t>Bone breaking through the skin</a:t>
            </a:r>
          </a:p>
          <a:p>
            <a:pPr marL="342900" lvl="0" indent="-342900">
              <a:lnSpc>
                <a:spcPct val="100000"/>
              </a:lnSpc>
              <a:spcAft>
                <a:spcPts val="65"/>
              </a:spcAft>
              <a:buFont typeface="Symbol" panose="05050102010706020507" pitchFamily="18" charset="2"/>
              <a:buChar char=""/>
            </a:pPr>
            <a:r>
              <a:rPr lang="en-GB" sz="2000">
                <a:effectLst/>
              </a:rPr>
              <a:t>Awareness of grating of bones together</a:t>
            </a:r>
          </a:p>
          <a:p>
            <a:pPr marL="342900" lvl="0" indent="-342900">
              <a:lnSpc>
                <a:spcPct val="100000"/>
              </a:lnSpc>
              <a:spcAft>
                <a:spcPts val="65"/>
              </a:spcAft>
              <a:buFont typeface="Symbol" panose="05050102010706020507" pitchFamily="18" charset="2"/>
              <a:buChar char=""/>
            </a:pPr>
            <a:r>
              <a:rPr lang="en-GB" sz="2000">
                <a:effectLst/>
              </a:rPr>
              <a:t>Shortening, bending and twisting of limb</a:t>
            </a:r>
          </a:p>
          <a:p>
            <a:pPr>
              <a:lnSpc>
                <a:spcPct val="100000"/>
              </a:lnSpc>
            </a:pPr>
            <a:endParaRPr lang="en-GB" sz="2000"/>
          </a:p>
        </p:txBody>
      </p:sp>
      <p:sp>
        <p:nvSpPr>
          <p:cNvPr id="5" name="Date Placeholder 4">
            <a:extLst>
              <a:ext uri="{FF2B5EF4-FFF2-40B4-BE49-F238E27FC236}">
                <a16:creationId xmlns:a16="http://schemas.microsoft.com/office/drawing/2014/main" id="{9FABA3E3-C2B2-E624-5BFF-699AC8139C53}"/>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spTree>
    <p:extLst>
      <p:ext uri="{BB962C8B-B14F-4D97-AF65-F5344CB8AC3E}">
        <p14:creationId xmlns:p14="http://schemas.microsoft.com/office/powerpoint/2010/main" val="106515791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FEC9-1BE6-9D88-1DBA-608D2608871A}"/>
              </a:ext>
            </a:extLst>
          </p:cNvPr>
          <p:cNvSpPr>
            <a:spLocks noGrp="1"/>
          </p:cNvSpPr>
          <p:nvPr>
            <p:ph type="title"/>
          </p:nvPr>
        </p:nvSpPr>
        <p:spPr/>
        <p:txBody>
          <a:bodyPr/>
          <a:lstStyle/>
          <a:p>
            <a:r>
              <a:rPr lang="en-GB" dirty="0"/>
              <a:t>Learning Outcomes</a:t>
            </a:r>
          </a:p>
        </p:txBody>
      </p:sp>
      <p:sp>
        <p:nvSpPr>
          <p:cNvPr id="3" name="Content Placeholder 2">
            <a:extLst>
              <a:ext uri="{FF2B5EF4-FFF2-40B4-BE49-F238E27FC236}">
                <a16:creationId xmlns:a16="http://schemas.microsoft.com/office/drawing/2014/main" id="{B8C48D02-A663-F160-5F33-4AA4377B4D6B}"/>
              </a:ext>
            </a:extLst>
          </p:cNvPr>
          <p:cNvSpPr>
            <a:spLocks noGrp="1"/>
          </p:cNvSpPr>
          <p:nvPr>
            <p:ph sz="half" idx="1"/>
          </p:nvPr>
        </p:nvSpPr>
        <p:spPr>
          <a:xfrm>
            <a:off x="1229362" y="1712974"/>
            <a:ext cx="9967276" cy="4228286"/>
          </a:xfrm>
        </p:spPr>
        <p:txBody>
          <a:bodyPr/>
          <a:lstStyle/>
          <a:p>
            <a:r>
              <a:rPr lang="en-GB" dirty="0"/>
              <a:t>Participants will have the skills and knowledge to enable them to keep Girlguiding / Scouting members as safe as possible while they are in our care.</a:t>
            </a:r>
          </a:p>
        </p:txBody>
      </p:sp>
      <p:sp>
        <p:nvSpPr>
          <p:cNvPr id="5" name="Date Placeholder 4">
            <a:extLst>
              <a:ext uri="{FF2B5EF4-FFF2-40B4-BE49-F238E27FC236}">
                <a16:creationId xmlns:a16="http://schemas.microsoft.com/office/drawing/2014/main" id="{13D49AEE-9E35-C7F4-CDD5-9C94F6041E08}"/>
              </a:ext>
            </a:extLst>
          </p:cNvPr>
          <p:cNvSpPr>
            <a:spLocks noGrp="1"/>
          </p:cNvSpPr>
          <p:nvPr>
            <p:ph type="dt" sz="half" idx="10"/>
          </p:nvPr>
        </p:nvSpPr>
        <p:spPr/>
        <p:txBody>
          <a:bodyPr/>
          <a:lstStyle/>
          <a:p>
            <a:r>
              <a:rPr lang="en-US"/>
              <a:t>V.3  Sept 2023</a:t>
            </a:r>
            <a:endParaRPr lang="en-GB"/>
          </a:p>
        </p:txBody>
      </p:sp>
    </p:spTree>
    <p:extLst>
      <p:ext uri="{BB962C8B-B14F-4D97-AF65-F5344CB8AC3E}">
        <p14:creationId xmlns:p14="http://schemas.microsoft.com/office/powerpoint/2010/main" val="216137136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D919CD72-79EF-6F78-CE41-14ED48CE3E6C}"/>
              </a:ext>
            </a:extLst>
          </p:cNvPr>
          <p:cNvPicPr>
            <a:picLocks noChangeAspect="1"/>
          </p:cNvPicPr>
          <p:nvPr/>
        </p:nvPicPr>
        <p:blipFill>
          <a:blip r:embed="rId3"/>
          <a:stretch>
            <a:fillRect/>
          </a:stretch>
        </p:blipFill>
        <p:spPr>
          <a:xfrm>
            <a:off x="1927751" y="1937563"/>
            <a:ext cx="4228285" cy="4228285"/>
          </a:xfrm>
          <a:prstGeom prst="rect">
            <a:avLst/>
          </a:prstGeom>
          <a:noFill/>
        </p:spPr>
      </p:pic>
      <p:sp>
        <p:nvSpPr>
          <p:cNvPr id="5" name="Date Placeholder 4">
            <a:extLst>
              <a:ext uri="{FF2B5EF4-FFF2-40B4-BE49-F238E27FC236}">
                <a16:creationId xmlns:a16="http://schemas.microsoft.com/office/drawing/2014/main" id="{95D7B16A-2114-B70D-CD37-20888CFD0B51}"/>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sp>
        <p:nvSpPr>
          <p:cNvPr id="2" name="Title 1">
            <a:extLst>
              <a:ext uri="{FF2B5EF4-FFF2-40B4-BE49-F238E27FC236}">
                <a16:creationId xmlns:a16="http://schemas.microsoft.com/office/drawing/2014/main" id="{73A3C570-53CD-B69D-5672-D9EA6462BDE9}"/>
              </a:ext>
            </a:extLst>
          </p:cNvPr>
          <p:cNvSpPr>
            <a:spLocks noGrp="1"/>
          </p:cNvSpPr>
          <p:nvPr>
            <p:ph type="title"/>
          </p:nvPr>
        </p:nvSpPr>
        <p:spPr>
          <a:xfrm>
            <a:off x="719137" y="549276"/>
            <a:ext cx="6840000" cy="1388288"/>
          </a:xfrm>
        </p:spPr>
        <p:txBody>
          <a:bodyPr anchor="t">
            <a:normAutofit/>
          </a:bodyPr>
          <a:lstStyle/>
          <a:p>
            <a:r>
              <a:rPr lang="en-GB" dirty="0"/>
              <a:t>Fractures</a:t>
            </a:r>
          </a:p>
        </p:txBody>
      </p:sp>
      <p:sp>
        <p:nvSpPr>
          <p:cNvPr id="3" name="Content Placeholder 2">
            <a:extLst>
              <a:ext uri="{FF2B5EF4-FFF2-40B4-BE49-F238E27FC236}">
                <a16:creationId xmlns:a16="http://schemas.microsoft.com/office/drawing/2014/main" id="{DB79B165-5DFE-ED90-2557-C5773C18E40E}"/>
              </a:ext>
            </a:extLst>
          </p:cNvPr>
          <p:cNvSpPr>
            <a:spLocks noGrp="1"/>
          </p:cNvSpPr>
          <p:nvPr>
            <p:ph type="body" sz="quarter" idx="13"/>
          </p:nvPr>
        </p:nvSpPr>
        <p:spPr>
          <a:xfrm>
            <a:off x="7877175" y="3429000"/>
            <a:ext cx="3960813" cy="2736850"/>
          </a:xfrm>
        </p:spPr>
        <p:txBody>
          <a:bodyPr anchor="b">
            <a:normAutofit/>
          </a:bodyPr>
          <a:lstStyle/>
          <a:p>
            <a:r>
              <a:rPr lang="en-GB"/>
              <a:t>It is easy to miss a fracture if the signs are subtle.</a:t>
            </a:r>
          </a:p>
          <a:p>
            <a:r>
              <a:rPr lang="en-GB"/>
              <a:t>Have a low threshold for seeking medical advice and getting an Xray.</a:t>
            </a:r>
          </a:p>
          <a:p>
            <a:endParaRPr lang="en-GB" dirty="0"/>
          </a:p>
        </p:txBody>
      </p:sp>
    </p:spTree>
    <p:extLst>
      <p:ext uri="{BB962C8B-B14F-4D97-AF65-F5344CB8AC3E}">
        <p14:creationId xmlns:p14="http://schemas.microsoft.com/office/powerpoint/2010/main" val="181855622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36AC707-D54A-1DD5-993F-5814A1A2540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649" r="13127"/>
          <a:stretch/>
        </p:blipFill>
        <p:spPr>
          <a:xfrm>
            <a:off x="4212001" y="10"/>
            <a:ext cx="7984707" cy="6857990"/>
          </a:xfrm>
          <a:noFill/>
        </p:spPr>
      </p:pic>
      <p:sp>
        <p:nvSpPr>
          <p:cNvPr id="20" name="Title 2">
            <a:extLst>
              <a:ext uri="{FF2B5EF4-FFF2-40B4-BE49-F238E27FC236}">
                <a16:creationId xmlns:a16="http://schemas.microsoft.com/office/drawing/2014/main" id="{E6B7A8B4-1A44-5F40-FDC2-87BF09A2029E}"/>
              </a:ext>
            </a:extLst>
          </p:cNvPr>
          <p:cNvSpPr>
            <a:spLocks noGrp="1"/>
          </p:cNvSpPr>
          <p:nvPr>
            <p:ph type="title"/>
          </p:nvPr>
        </p:nvSpPr>
        <p:spPr>
          <a:xfrm>
            <a:off x="720001" y="549275"/>
            <a:ext cx="3927850" cy="5616575"/>
          </a:xfrm>
        </p:spPr>
        <p:txBody>
          <a:bodyPr/>
          <a:lstStyle/>
          <a:p>
            <a:r>
              <a:rPr lang="en-US" dirty="0"/>
              <a:t>Spinal injuries</a:t>
            </a:r>
          </a:p>
        </p:txBody>
      </p:sp>
      <p:sp>
        <p:nvSpPr>
          <p:cNvPr id="3" name="Date Placeholder 2">
            <a:extLst>
              <a:ext uri="{FF2B5EF4-FFF2-40B4-BE49-F238E27FC236}">
                <a16:creationId xmlns:a16="http://schemas.microsoft.com/office/drawing/2014/main" id="{90B11CE6-C18D-2E1D-90ED-75DA2653767D}"/>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spTree>
    <p:extLst>
      <p:ext uri="{BB962C8B-B14F-4D97-AF65-F5344CB8AC3E}">
        <p14:creationId xmlns:p14="http://schemas.microsoft.com/office/powerpoint/2010/main" val="167112821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5CEBE-483B-0919-5FB3-8472B4FC5917}"/>
              </a:ext>
            </a:extLst>
          </p:cNvPr>
          <p:cNvSpPr>
            <a:spLocks noGrp="1"/>
          </p:cNvSpPr>
          <p:nvPr>
            <p:ph type="title"/>
          </p:nvPr>
        </p:nvSpPr>
        <p:spPr/>
        <p:txBody>
          <a:bodyPr/>
          <a:lstStyle/>
          <a:p>
            <a:r>
              <a:rPr lang="en-GB" dirty="0"/>
              <a:t>Sprains</a:t>
            </a:r>
          </a:p>
        </p:txBody>
      </p:sp>
      <p:sp>
        <p:nvSpPr>
          <p:cNvPr id="5" name="Date Placeholder 4">
            <a:extLst>
              <a:ext uri="{FF2B5EF4-FFF2-40B4-BE49-F238E27FC236}">
                <a16:creationId xmlns:a16="http://schemas.microsoft.com/office/drawing/2014/main" id="{2A1D309D-DF02-768F-0F1B-F56C92B55964}"/>
              </a:ext>
            </a:extLst>
          </p:cNvPr>
          <p:cNvSpPr>
            <a:spLocks noGrp="1"/>
          </p:cNvSpPr>
          <p:nvPr>
            <p:ph type="dt" sz="half" idx="10"/>
          </p:nvPr>
        </p:nvSpPr>
        <p:spPr/>
        <p:txBody>
          <a:bodyPr/>
          <a:lstStyle/>
          <a:p>
            <a:r>
              <a:rPr lang="en-US"/>
              <a:t>V.3  Sept 2023</a:t>
            </a:r>
            <a:endParaRPr lang="en-GB"/>
          </a:p>
        </p:txBody>
      </p:sp>
      <p:sp>
        <p:nvSpPr>
          <p:cNvPr id="8" name="TextBox 7">
            <a:extLst>
              <a:ext uri="{FF2B5EF4-FFF2-40B4-BE49-F238E27FC236}">
                <a16:creationId xmlns:a16="http://schemas.microsoft.com/office/drawing/2014/main" id="{36BAB78C-A0C5-A8C6-72E9-584D55C835EC}"/>
              </a:ext>
            </a:extLst>
          </p:cNvPr>
          <p:cNvSpPr txBox="1"/>
          <p:nvPr/>
        </p:nvSpPr>
        <p:spPr>
          <a:xfrm>
            <a:off x="-1070454" y="3518972"/>
            <a:ext cx="9264770" cy="2646878"/>
          </a:xfrm>
          <a:prstGeom prst="rect">
            <a:avLst/>
          </a:prstGeom>
          <a:noFill/>
        </p:spPr>
        <p:txBody>
          <a:bodyPr wrap="square" rtlCol="0">
            <a:spAutoFit/>
          </a:bodyPr>
          <a:lstStyle/>
          <a:p>
            <a:pPr algn="ctr"/>
            <a:r>
              <a:rPr lang="en-GB" sz="16600" b="1" dirty="0">
                <a:solidFill>
                  <a:srgbClr val="5087C7"/>
                </a:solidFill>
                <a:latin typeface="Trebuchet MS" panose="020B0603020202020204" pitchFamily="34" charset="0"/>
              </a:rPr>
              <a:t>R</a:t>
            </a:r>
            <a:r>
              <a:rPr lang="en-GB" sz="8800" b="1" dirty="0">
                <a:latin typeface="Trebuchet MS" panose="020B0603020202020204" pitchFamily="34" charset="0"/>
              </a:rPr>
              <a:t>.</a:t>
            </a:r>
            <a:r>
              <a:rPr lang="en-GB" sz="16600" b="1" dirty="0">
                <a:solidFill>
                  <a:srgbClr val="C40062"/>
                </a:solidFill>
                <a:latin typeface="Trebuchet MS" panose="020B0603020202020204" pitchFamily="34" charset="0"/>
              </a:rPr>
              <a:t>I</a:t>
            </a:r>
            <a:r>
              <a:rPr lang="en-GB" sz="8800" b="1" dirty="0">
                <a:latin typeface="Trebuchet MS" panose="020B0603020202020204" pitchFamily="34" charset="0"/>
              </a:rPr>
              <a:t>.</a:t>
            </a:r>
            <a:r>
              <a:rPr lang="en-GB" sz="16600" b="1" dirty="0">
                <a:solidFill>
                  <a:srgbClr val="FFFF00"/>
                </a:solidFill>
                <a:latin typeface="Trebuchet MS" panose="020B0603020202020204" pitchFamily="34" charset="0"/>
              </a:rPr>
              <a:t>C</a:t>
            </a:r>
            <a:r>
              <a:rPr lang="en-GB" sz="8800" b="1" dirty="0">
                <a:latin typeface="Trebuchet MS" panose="020B0603020202020204" pitchFamily="34" charset="0"/>
              </a:rPr>
              <a:t>.</a:t>
            </a:r>
            <a:r>
              <a:rPr lang="en-GB" sz="16600" b="1" dirty="0">
                <a:solidFill>
                  <a:srgbClr val="76B82A"/>
                </a:solidFill>
                <a:latin typeface="Trebuchet MS" panose="020B0603020202020204" pitchFamily="34" charset="0"/>
              </a:rPr>
              <a:t>E</a:t>
            </a:r>
          </a:p>
        </p:txBody>
      </p:sp>
    </p:spTree>
    <p:extLst>
      <p:ext uri="{BB962C8B-B14F-4D97-AF65-F5344CB8AC3E}">
        <p14:creationId xmlns:p14="http://schemas.microsoft.com/office/powerpoint/2010/main" val="406374651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red spot on a person's arm&#10;&#10;Description automatically generated">
            <a:extLst>
              <a:ext uri="{FF2B5EF4-FFF2-40B4-BE49-F238E27FC236}">
                <a16:creationId xmlns:a16="http://schemas.microsoft.com/office/drawing/2014/main" id="{7D53DCFB-7156-EE5C-19C3-89E5FD44697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r="22575"/>
          <a:stretch/>
        </p:blipFill>
        <p:spPr>
          <a:xfrm>
            <a:off x="4212001" y="10"/>
            <a:ext cx="7984707" cy="6857990"/>
          </a:xfrm>
          <a:noFill/>
        </p:spPr>
      </p:pic>
      <p:sp>
        <p:nvSpPr>
          <p:cNvPr id="2" name="Title 1">
            <a:extLst>
              <a:ext uri="{FF2B5EF4-FFF2-40B4-BE49-F238E27FC236}">
                <a16:creationId xmlns:a16="http://schemas.microsoft.com/office/drawing/2014/main" id="{940E6DD6-894B-F258-25F9-A1687E57B00E}"/>
              </a:ext>
            </a:extLst>
          </p:cNvPr>
          <p:cNvSpPr>
            <a:spLocks noGrp="1"/>
          </p:cNvSpPr>
          <p:nvPr>
            <p:ph type="title"/>
          </p:nvPr>
        </p:nvSpPr>
        <p:spPr>
          <a:xfrm>
            <a:off x="720001" y="549275"/>
            <a:ext cx="3927850" cy="5616575"/>
          </a:xfrm>
        </p:spPr>
        <p:txBody>
          <a:bodyPr anchor="t">
            <a:normAutofit/>
          </a:bodyPr>
          <a:lstStyle/>
          <a:p>
            <a:r>
              <a:rPr lang="en-GB" dirty="0"/>
              <a:t>Ticks and Lyme disease</a:t>
            </a:r>
            <a:br>
              <a:rPr lang="en-GB" dirty="0"/>
            </a:br>
            <a:br>
              <a:rPr lang="en-GB" sz="1400" dirty="0"/>
            </a:br>
            <a:r>
              <a:rPr lang="en-GB" sz="1400" dirty="0">
                <a:solidFill>
                  <a:schemeClr val="tx1"/>
                </a:solidFill>
              </a:rPr>
              <a:t>Ticks bites can cause Lyme disease.</a:t>
            </a:r>
            <a:br>
              <a:rPr lang="en-GB" sz="1400" dirty="0">
                <a:solidFill>
                  <a:schemeClr val="tx1"/>
                </a:solidFill>
              </a:rPr>
            </a:br>
            <a:r>
              <a:rPr lang="en-GB" sz="1400" dirty="0">
                <a:solidFill>
                  <a:schemeClr val="tx1"/>
                </a:solidFill>
              </a:rPr>
              <a:t>It is important to know how to</a:t>
            </a:r>
            <a:br>
              <a:rPr lang="en-GB" sz="1400" dirty="0">
                <a:solidFill>
                  <a:schemeClr val="tx1"/>
                </a:solidFill>
              </a:rPr>
            </a:br>
            <a:r>
              <a:rPr lang="en-GB" sz="1400" dirty="0">
                <a:solidFill>
                  <a:schemeClr val="tx1"/>
                </a:solidFill>
              </a:rPr>
              <a:t>avoid ticks</a:t>
            </a:r>
            <a:br>
              <a:rPr lang="en-GB" sz="1400" dirty="0">
                <a:solidFill>
                  <a:schemeClr val="tx1"/>
                </a:solidFill>
              </a:rPr>
            </a:br>
            <a:r>
              <a:rPr lang="en-GB" sz="1400" dirty="0">
                <a:solidFill>
                  <a:schemeClr val="tx1"/>
                </a:solidFill>
              </a:rPr>
              <a:t>know how to check yourself or others</a:t>
            </a:r>
            <a:br>
              <a:rPr lang="en-GB" sz="1400" dirty="0">
                <a:solidFill>
                  <a:schemeClr val="tx1"/>
                </a:solidFill>
              </a:rPr>
            </a:br>
            <a:r>
              <a:rPr lang="en-GB" sz="1400" dirty="0">
                <a:solidFill>
                  <a:schemeClr val="tx1"/>
                </a:solidFill>
              </a:rPr>
              <a:t>what action to take if you have been bitten</a:t>
            </a:r>
            <a:br>
              <a:rPr lang="en-GB" sz="1400" dirty="0">
                <a:solidFill>
                  <a:schemeClr val="tx1"/>
                </a:solidFill>
              </a:rPr>
            </a:br>
            <a:r>
              <a:rPr lang="en-GB" sz="1400" dirty="0">
                <a:solidFill>
                  <a:schemeClr val="tx1"/>
                </a:solidFill>
              </a:rPr>
              <a:t>know the symptoms to look out for.</a:t>
            </a:r>
            <a:br>
              <a:rPr lang="en-GB" dirty="0"/>
            </a:br>
            <a:br>
              <a:rPr lang="en-GB" dirty="0"/>
            </a:br>
            <a:endParaRPr lang="en-GB" dirty="0"/>
          </a:p>
        </p:txBody>
      </p:sp>
      <p:sp>
        <p:nvSpPr>
          <p:cNvPr id="4" name="Date Placeholder 3">
            <a:extLst>
              <a:ext uri="{FF2B5EF4-FFF2-40B4-BE49-F238E27FC236}">
                <a16:creationId xmlns:a16="http://schemas.microsoft.com/office/drawing/2014/main" id="{DCCB19A0-EB55-09DF-88F2-F3E831168FA9}"/>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spTree>
    <p:extLst>
      <p:ext uri="{BB962C8B-B14F-4D97-AF65-F5344CB8AC3E}">
        <p14:creationId xmlns:p14="http://schemas.microsoft.com/office/powerpoint/2010/main" val="230724607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478F8-4749-FB8E-F732-CC64E5CB8E90}"/>
              </a:ext>
            </a:extLst>
          </p:cNvPr>
          <p:cNvSpPr>
            <a:spLocks noGrp="1"/>
          </p:cNvSpPr>
          <p:nvPr>
            <p:ph type="title"/>
          </p:nvPr>
        </p:nvSpPr>
        <p:spPr/>
        <p:txBody>
          <a:bodyPr/>
          <a:lstStyle/>
          <a:p>
            <a:r>
              <a:rPr lang="en-GB" dirty="0"/>
              <a:t>Head injury </a:t>
            </a:r>
          </a:p>
        </p:txBody>
      </p:sp>
      <p:sp>
        <p:nvSpPr>
          <p:cNvPr id="3" name="Content Placeholder 2">
            <a:extLst>
              <a:ext uri="{FF2B5EF4-FFF2-40B4-BE49-F238E27FC236}">
                <a16:creationId xmlns:a16="http://schemas.microsoft.com/office/drawing/2014/main" id="{D0EC7637-7D5E-4D75-521B-BF3A370268E4}"/>
              </a:ext>
            </a:extLst>
          </p:cNvPr>
          <p:cNvSpPr>
            <a:spLocks noGrp="1"/>
          </p:cNvSpPr>
          <p:nvPr>
            <p:ph sz="half" idx="1"/>
          </p:nvPr>
        </p:nvSpPr>
        <p:spPr/>
        <p:txBody>
          <a:bodyPr/>
          <a:lstStyle/>
          <a:p>
            <a:r>
              <a:rPr lang="en-GB" sz="2400" dirty="0">
                <a:latin typeface="Trebuchet MS"/>
                <a:ea typeface="Trebuchet MS"/>
                <a:cs typeface="Trebuchet MS"/>
              </a:rPr>
              <a:t>Head injuries are very common but can occasionally become very serious. </a:t>
            </a:r>
            <a:endParaRPr lang="en-US" sz="2400" dirty="0">
              <a:latin typeface="Trebuchet MS" panose="020B0603020202020204" pitchFamily="34" charset="0"/>
              <a:cs typeface="Trebuchet MS"/>
            </a:endParaRPr>
          </a:p>
          <a:p>
            <a:endParaRPr lang="en-GB" dirty="0"/>
          </a:p>
        </p:txBody>
      </p:sp>
      <p:sp>
        <p:nvSpPr>
          <p:cNvPr id="4" name="Content Placeholder 3">
            <a:extLst>
              <a:ext uri="{FF2B5EF4-FFF2-40B4-BE49-F238E27FC236}">
                <a16:creationId xmlns:a16="http://schemas.microsoft.com/office/drawing/2014/main" id="{32F5E0A8-D2A2-64AE-07EB-D84C68D58F7F}"/>
              </a:ext>
            </a:extLst>
          </p:cNvPr>
          <p:cNvSpPr>
            <a:spLocks noGrp="1"/>
          </p:cNvSpPr>
          <p:nvPr>
            <p:ph sz="half" idx="2"/>
          </p:nvPr>
        </p:nvSpPr>
        <p:spPr/>
        <p:txBody>
          <a:bodyPr/>
          <a:lstStyle/>
          <a:p>
            <a:r>
              <a:rPr lang="en-GB" sz="2400" dirty="0">
                <a:latin typeface="Trebuchet MS"/>
                <a:ea typeface="Trebuchet MS"/>
                <a:cs typeface="Trebuchet MS"/>
              </a:rPr>
              <a:t>For this reason, the casualty’s parent/carer or person they live with must be informed of even an apparently minor bump to the head, since symptoms can be delayed.</a:t>
            </a:r>
            <a:endParaRPr lang="en-US" sz="2400" dirty="0">
              <a:latin typeface="Trebuchet MS"/>
            </a:endParaRPr>
          </a:p>
          <a:p>
            <a:endParaRPr lang="en-GB" dirty="0"/>
          </a:p>
        </p:txBody>
      </p:sp>
      <p:sp>
        <p:nvSpPr>
          <p:cNvPr id="5" name="Date Placeholder 4">
            <a:extLst>
              <a:ext uri="{FF2B5EF4-FFF2-40B4-BE49-F238E27FC236}">
                <a16:creationId xmlns:a16="http://schemas.microsoft.com/office/drawing/2014/main" id="{C331E609-71B4-4036-6510-55FEAB1BF191}"/>
              </a:ext>
            </a:extLst>
          </p:cNvPr>
          <p:cNvSpPr>
            <a:spLocks noGrp="1"/>
          </p:cNvSpPr>
          <p:nvPr>
            <p:ph type="dt" sz="half" idx="10"/>
          </p:nvPr>
        </p:nvSpPr>
        <p:spPr/>
        <p:txBody>
          <a:bodyPr/>
          <a:lstStyle/>
          <a:p>
            <a:r>
              <a:rPr lang="en-US"/>
              <a:t>V.3  Sept 2023</a:t>
            </a:r>
            <a:endParaRPr lang="en-GB"/>
          </a:p>
        </p:txBody>
      </p:sp>
    </p:spTree>
    <p:extLst>
      <p:ext uri="{BB962C8B-B14F-4D97-AF65-F5344CB8AC3E}">
        <p14:creationId xmlns:p14="http://schemas.microsoft.com/office/powerpoint/2010/main" val="212395610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52DAD-4A14-B833-0056-F0056A99F8F2}"/>
              </a:ext>
            </a:extLst>
          </p:cNvPr>
          <p:cNvSpPr>
            <a:spLocks noGrp="1"/>
          </p:cNvSpPr>
          <p:nvPr>
            <p:ph type="title"/>
          </p:nvPr>
        </p:nvSpPr>
        <p:spPr/>
        <p:txBody>
          <a:bodyPr/>
          <a:lstStyle/>
          <a:p>
            <a:r>
              <a:rPr lang="en-GB" dirty="0"/>
              <a:t>Head injury </a:t>
            </a:r>
          </a:p>
        </p:txBody>
      </p:sp>
      <p:sp>
        <p:nvSpPr>
          <p:cNvPr id="3" name="Content Placeholder 2">
            <a:extLst>
              <a:ext uri="{FF2B5EF4-FFF2-40B4-BE49-F238E27FC236}">
                <a16:creationId xmlns:a16="http://schemas.microsoft.com/office/drawing/2014/main" id="{C17CDD1D-2650-801F-EB3F-B57EF05424B5}"/>
              </a:ext>
            </a:extLst>
          </p:cNvPr>
          <p:cNvSpPr>
            <a:spLocks noGrp="1"/>
          </p:cNvSpPr>
          <p:nvPr>
            <p:ph sz="half" idx="1"/>
          </p:nvPr>
        </p:nvSpPr>
        <p:spPr>
          <a:xfrm>
            <a:off x="995362" y="1404227"/>
            <a:ext cx="8781886" cy="4228286"/>
          </a:xfrm>
        </p:spPr>
        <p:txBody>
          <a:bodyPr/>
          <a:lstStyle/>
          <a:p>
            <a:r>
              <a:rPr lang="en-GB" sz="1900" b="1" dirty="0">
                <a:latin typeface="Trebuchet MS" panose="020B0603020202020204" pitchFamily="34" charset="0"/>
                <a:ea typeface="ＭＳ Ｐゴシック"/>
              </a:rPr>
              <a:t>Seek medical help if </a:t>
            </a:r>
            <a:endParaRPr lang="en-US" sz="1900" b="1" dirty="0">
              <a:latin typeface="Trebuchet MS" panose="020B0603020202020204" pitchFamily="34" charset="0"/>
              <a:ea typeface="ＭＳ Ｐゴシック"/>
            </a:endParaRPr>
          </a:p>
          <a:p>
            <a:pPr marL="342900" indent="-342900">
              <a:buFont typeface="Arial" panose="020B0604020202020204" pitchFamily="34" charset="0"/>
              <a:buChar char="•"/>
            </a:pPr>
            <a:r>
              <a:rPr lang="en-GB" sz="1900" dirty="0">
                <a:latin typeface="Trebuchet MS" panose="020B0603020202020204" pitchFamily="34" charset="0"/>
              </a:rPr>
              <a:t>Persistent headache</a:t>
            </a:r>
          </a:p>
          <a:p>
            <a:pPr marL="342900" indent="-342900">
              <a:buFont typeface="Arial" panose="020B0604020202020204" pitchFamily="34" charset="0"/>
              <a:buChar char="•"/>
            </a:pPr>
            <a:r>
              <a:rPr lang="en-GB" sz="1900" dirty="0">
                <a:latin typeface="Trebuchet MS" panose="020B0603020202020204" pitchFamily="34" charset="0"/>
                <a:ea typeface="ＭＳ Ｐゴシック"/>
              </a:rPr>
              <a:t>Increasing drowsiness</a:t>
            </a:r>
            <a:endParaRPr lang="en-US" sz="1900" dirty="0">
              <a:latin typeface="Trebuchet MS" panose="020B0603020202020204" pitchFamily="34" charset="0"/>
            </a:endParaRPr>
          </a:p>
          <a:p>
            <a:pPr marL="342900" indent="-342900">
              <a:buFont typeface="Arial" panose="020B0604020202020204" pitchFamily="34" charset="0"/>
              <a:buChar char="•"/>
            </a:pPr>
            <a:r>
              <a:rPr lang="en-GB" sz="1900" dirty="0">
                <a:latin typeface="Trebuchet MS" panose="020B0603020202020204" pitchFamily="34" charset="0"/>
              </a:rPr>
              <a:t>Confusion, loss of balance, loss of memory</a:t>
            </a:r>
            <a:endParaRPr lang="en-US" sz="1900" dirty="0">
              <a:latin typeface="Trebuchet MS" panose="020B0603020202020204" pitchFamily="34" charset="0"/>
            </a:endParaRPr>
          </a:p>
          <a:p>
            <a:pPr marL="342900" indent="-342900">
              <a:buFont typeface="Arial" panose="020B0604020202020204" pitchFamily="34" charset="0"/>
              <a:buChar char="•"/>
            </a:pPr>
            <a:r>
              <a:rPr lang="en-GB" sz="1900" dirty="0">
                <a:latin typeface="Trebuchet MS" panose="020B0603020202020204" pitchFamily="34" charset="0"/>
              </a:rPr>
              <a:t>Difficulty speaking</a:t>
            </a:r>
            <a:endParaRPr lang="en-US" sz="1900" dirty="0">
              <a:latin typeface="Trebuchet MS" panose="020B0603020202020204" pitchFamily="34" charset="0"/>
            </a:endParaRPr>
          </a:p>
          <a:p>
            <a:pPr marL="342900" indent="-342900">
              <a:buFont typeface="Arial" panose="020B0604020202020204" pitchFamily="34" charset="0"/>
              <a:buChar char="•"/>
            </a:pPr>
            <a:r>
              <a:rPr lang="en-GB" sz="1900" dirty="0">
                <a:latin typeface="Trebuchet MS" panose="020B0603020202020204" pitchFamily="34" charset="0"/>
              </a:rPr>
              <a:t>Difficulty walking</a:t>
            </a:r>
            <a:endParaRPr lang="en-US" sz="1900" dirty="0">
              <a:latin typeface="Trebuchet MS" panose="020B0603020202020204" pitchFamily="34" charset="0"/>
            </a:endParaRPr>
          </a:p>
          <a:p>
            <a:pPr marL="342900" indent="-342900">
              <a:buFont typeface="Arial" panose="020B0604020202020204" pitchFamily="34" charset="0"/>
              <a:buChar char="•"/>
            </a:pPr>
            <a:r>
              <a:rPr lang="en-GB" sz="1900" dirty="0">
                <a:latin typeface="Trebuchet MS" panose="020B0603020202020204" pitchFamily="34" charset="0"/>
              </a:rPr>
              <a:t>Vomiting episodes after the injury has occurred</a:t>
            </a:r>
            <a:endParaRPr lang="en-US" sz="1900" dirty="0">
              <a:latin typeface="Trebuchet MS" panose="020B0603020202020204" pitchFamily="34" charset="0"/>
            </a:endParaRPr>
          </a:p>
          <a:p>
            <a:pPr marL="342900" indent="-342900">
              <a:buFont typeface="Arial" panose="020B0604020202020204" pitchFamily="34" charset="0"/>
              <a:buChar char="•"/>
            </a:pPr>
            <a:r>
              <a:rPr lang="en-GB" sz="1900" dirty="0">
                <a:latin typeface="Trebuchet MS" panose="020B0603020202020204" pitchFamily="34" charset="0"/>
              </a:rPr>
              <a:t>Double vision or strange movement of the eyes</a:t>
            </a:r>
            <a:endParaRPr lang="en-US" sz="1900" dirty="0">
              <a:latin typeface="Trebuchet MS" panose="020B0603020202020204" pitchFamily="34" charset="0"/>
            </a:endParaRPr>
          </a:p>
          <a:p>
            <a:pPr marL="342900" indent="-342900">
              <a:buFont typeface="Arial" panose="020B0604020202020204" pitchFamily="34" charset="0"/>
              <a:buChar char="•"/>
            </a:pPr>
            <a:r>
              <a:rPr lang="en-GB" sz="1900" dirty="0">
                <a:latin typeface="Trebuchet MS" panose="020B0603020202020204" pitchFamily="34" charset="0"/>
              </a:rPr>
              <a:t>Seizures</a:t>
            </a:r>
            <a:endParaRPr lang="en-US" sz="1900" dirty="0">
              <a:latin typeface="Trebuchet MS" panose="020B0603020202020204" pitchFamily="34" charset="0"/>
            </a:endParaRPr>
          </a:p>
          <a:p>
            <a:pPr marL="342900" indent="-342900">
              <a:buFont typeface="Arial" panose="020B0604020202020204" pitchFamily="34" charset="0"/>
              <a:buChar char="•"/>
            </a:pPr>
            <a:r>
              <a:rPr lang="en-GB" sz="1900" dirty="0">
                <a:latin typeface="Trebuchet MS" panose="020B0603020202020204" pitchFamily="34" charset="0"/>
              </a:rPr>
              <a:t>Patient is aged over 65</a:t>
            </a:r>
            <a:endParaRPr lang="en-US" sz="1900" dirty="0">
              <a:latin typeface="Trebuchet MS" panose="020B0603020202020204" pitchFamily="34" charset="0"/>
            </a:endParaRPr>
          </a:p>
          <a:p>
            <a:pPr marL="342900" indent="-342900">
              <a:buFont typeface="Arial" panose="020B0604020202020204" pitchFamily="34" charset="0"/>
              <a:buChar char="•"/>
            </a:pPr>
            <a:r>
              <a:rPr lang="en-GB" sz="1900" dirty="0">
                <a:latin typeface="Trebuchet MS" panose="020B0603020202020204" pitchFamily="34" charset="0"/>
              </a:rPr>
              <a:t>Patient has had previous brain surgery</a:t>
            </a:r>
            <a:endParaRPr lang="en-US" sz="1900" dirty="0">
              <a:latin typeface="Trebuchet MS" panose="020B0603020202020204" pitchFamily="34" charset="0"/>
            </a:endParaRPr>
          </a:p>
          <a:p>
            <a:pPr marL="342900" indent="-342900">
              <a:buFont typeface="Arial" panose="020B0604020202020204" pitchFamily="34" charset="0"/>
              <a:buChar char="•"/>
            </a:pPr>
            <a:r>
              <a:rPr lang="en-GB" sz="1900" dirty="0">
                <a:latin typeface="Trebuchet MS" panose="020B0603020202020204" pitchFamily="34" charset="0"/>
              </a:rPr>
              <a:t>Patient is on anti-coagulation/anti-clotting medication</a:t>
            </a:r>
            <a:endParaRPr lang="en-US" sz="1900" dirty="0">
              <a:latin typeface="Trebuchet MS" panose="020B0603020202020204" pitchFamily="34" charset="0"/>
            </a:endParaRPr>
          </a:p>
          <a:p>
            <a:endParaRPr lang="en-GB" dirty="0"/>
          </a:p>
        </p:txBody>
      </p:sp>
      <p:sp>
        <p:nvSpPr>
          <p:cNvPr id="5" name="Date Placeholder 4">
            <a:extLst>
              <a:ext uri="{FF2B5EF4-FFF2-40B4-BE49-F238E27FC236}">
                <a16:creationId xmlns:a16="http://schemas.microsoft.com/office/drawing/2014/main" id="{48FD5BD9-33FE-08F7-7CE2-B21721DBFE46}"/>
              </a:ext>
            </a:extLst>
          </p:cNvPr>
          <p:cNvSpPr>
            <a:spLocks noGrp="1"/>
          </p:cNvSpPr>
          <p:nvPr>
            <p:ph type="dt" sz="half" idx="10"/>
          </p:nvPr>
        </p:nvSpPr>
        <p:spPr/>
        <p:txBody>
          <a:bodyPr/>
          <a:lstStyle/>
          <a:p>
            <a:r>
              <a:rPr lang="en-US"/>
              <a:t>V.3  Sept 2023</a:t>
            </a:r>
            <a:endParaRPr lang="en-GB"/>
          </a:p>
        </p:txBody>
      </p:sp>
      <p:pic>
        <p:nvPicPr>
          <p:cNvPr id="8" name="Picture 7" descr="A drawing of a cartoon character&#10;&#10;Description automatically generated">
            <a:extLst>
              <a:ext uri="{FF2B5EF4-FFF2-40B4-BE49-F238E27FC236}">
                <a16:creationId xmlns:a16="http://schemas.microsoft.com/office/drawing/2014/main" id="{E4E49F36-AC62-65FD-D15F-B9C02FD0C3CB}"/>
              </a:ext>
            </a:extLst>
          </p:cNvPr>
          <p:cNvPicPr>
            <a:picLocks noChangeAspect="1"/>
          </p:cNvPicPr>
          <p:nvPr/>
        </p:nvPicPr>
        <p:blipFill>
          <a:blip r:embed="rId3"/>
          <a:stretch>
            <a:fillRect/>
          </a:stretch>
        </p:blipFill>
        <p:spPr>
          <a:xfrm>
            <a:off x="9127863" y="4370225"/>
            <a:ext cx="2235775" cy="2235775"/>
          </a:xfrm>
          <a:prstGeom prst="rect">
            <a:avLst/>
          </a:prstGeom>
        </p:spPr>
      </p:pic>
    </p:spTree>
    <p:extLst>
      <p:ext uri="{BB962C8B-B14F-4D97-AF65-F5344CB8AC3E}">
        <p14:creationId xmlns:p14="http://schemas.microsoft.com/office/powerpoint/2010/main" val="226993920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rawing of a cartoon character&#10;&#10;Description automatically generated">
            <a:extLst>
              <a:ext uri="{FF2B5EF4-FFF2-40B4-BE49-F238E27FC236}">
                <a16:creationId xmlns:a16="http://schemas.microsoft.com/office/drawing/2014/main" id="{6E5B48C7-0F20-85EE-D55E-06CB47ED18F9}"/>
              </a:ext>
            </a:extLst>
          </p:cNvPr>
          <p:cNvPicPr>
            <a:picLocks noChangeAspect="1"/>
          </p:cNvPicPr>
          <p:nvPr/>
        </p:nvPicPr>
        <p:blipFill>
          <a:blip r:embed="rId3"/>
          <a:stretch>
            <a:fillRect/>
          </a:stretch>
        </p:blipFill>
        <p:spPr>
          <a:xfrm>
            <a:off x="1927751" y="1937563"/>
            <a:ext cx="4228285" cy="4228285"/>
          </a:xfrm>
          <a:prstGeom prst="rect">
            <a:avLst/>
          </a:prstGeom>
          <a:noFill/>
        </p:spPr>
      </p:pic>
      <p:sp>
        <p:nvSpPr>
          <p:cNvPr id="5" name="Date Placeholder 4">
            <a:extLst>
              <a:ext uri="{FF2B5EF4-FFF2-40B4-BE49-F238E27FC236}">
                <a16:creationId xmlns:a16="http://schemas.microsoft.com/office/drawing/2014/main" id="{77D1A1DC-88D8-0CAE-9107-744A99775791}"/>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sp>
        <p:nvSpPr>
          <p:cNvPr id="2" name="Title 1">
            <a:extLst>
              <a:ext uri="{FF2B5EF4-FFF2-40B4-BE49-F238E27FC236}">
                <a16:creationId xmlns:a16="http://schemas.microsoft.com/office/drawing/2014/main" id="{53EC0799-9959-DE4A-A168-35ED9AF2A1B2}"/>
              </a:ext>
            </a:extLst>
          </p:cNvPr>
          <p:cNvSpPr>
            <a:spLocks noGrp="1"/>
          </p:cNvSpPr>
          <p:nvPr>
            <p:ph type="title"/>
          </p:nvPr>
        </p:nvSpPr>
        <p:spPr>
          <a:xfrm>
            <a:off x="719137" y="549276"/>
            <a:ext cx="6840000" cy="1388288"/>
          </a:xfrm>
        </p:spPr>
        <p:txBody>
          <a:bodyPr anchor="t">
            <a:normAutofit/>
          </a:bodyPr>
          <a:lstStyle/>
          <a:p>
            <a:r>
              <a:rPr lang="en-GB" dirty="0"/>
              <a:t>Dental</a:t>
            </a:r>
          </a:p>
        </p:txBody>
      </p:sp>
      <p:sp>
        <p:nvSpPr>
          <p:cNvPr id="13" name="Text Placeholder 6">
            <a:extLst>
              <a:ext uri="{FF2B5EF4-FFF2-40B4-BE49-F238E27FC236}">
                <a16:creationId xmlns:a16="http://schemas.microsoft.com/office/drawing/2014/main" id="{6BD94539-C3A1-15C8-494A-26293BDB02C0}"/>
              </a:ext>
            </a:extLst>
          </p:cNvPr>
          <p:cNvSpPr>
            <a:spLocks noGrp="1"/>
          </p:cNvSpPr>
          <p:nvPr>
            <p:ph type="body" sz="quarter" idx="13"/>
          </p:nvPr>
        </p:nvSpPr>
        <p:spPr>
          <a:xfrm>
            <a:off x="7877175" y="3429000"/>
            <a:ext cx="3960813" cy="2736850"/>
          </a:xfrm>
        </p:spPr>
        <p:txBody>
          <a:bodyPr/>
          <a:lstStyle/>
          <a:p>
            <a:r>
              <a:rPr lang="en-US" dirty="0"/>
              <a:t>Emergency first aid</a:t>
            </a:r>
          </a:p>
          <a:p>
            <a:endParaRPr lang="en-US" dirty="0"/>
          </a:p>
          <a:p>
            <a:endParaRPr lang="en-US" dirty="0"/>
          </a:p>
          <a:p>
            <a:endParaRPr lang="en-US" dirty="0"/>
          </a:p>
          <a:p>
            <a:r>
              <a:rPr lang="en-US" dirty="0"/>
              <a:t>How to get help</a:t>
            </a:r>
          </a:p>
        </p:txBody>
      </p:sp>
    </p:spTree>
    <p:extLst>
      <p:ext uri="{BB962C8B-B14F-4D97-AF65-F5344CB8AC3E}">
        <p14:creationId xmlns:p14="http://schemas.microsoft.com/office/powerpoint/2010/main" val="348147973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6BB4-9B7E-B801-30C1-D716C7C8C2F7}"/>
              </a:ext>
            </a:extLst>
          </p:cNvPr>
          <p:cNvSpPr>
            <a:spLocks noGrp="1"/>
          </p:cNvSpPr>
          <p:nvPr>
            <p:ph type="title"/>
          </p:nvPr>
        </p:nvSpPr>
        <p:spPr/>
        <p:txBody>
          <a:bodyPr/>
          <a:lstStyle/>
          <a:p>
            <a:r>
              <a:rPr lang="en-GB" dirty="0"/>
              <a:t>Q + A</a:t>
            </a:r>
          </a:p>
        </p:txBody>
      </p:sp>
      <p:sp>
        <p:nvSpPr>
          <p:cNvPr id="5" name="Date Placeholder 4">
            <a:extLst>
              <a:ext uri="{FF2B5EF4-FFF2-40B4-BE49-F238E27FC236}">
                <a16:creationId xmlns:a16="http://schemas.microsoft.com/office/drawing/2014/main" id="{535897F3-4B05-FF6D-3106-67F2D0C2C361}"/>
              </a:ext>
            </a:extLst>
          </p:cNvPr>
          <p:cNvSpPr>
            <a:spLocks noGrp="1"/>
          </p:cNvSpPr>
          <p:nvPr>
            <p:ph type="dt" sz="half" idx="10"/>
          </p:nvPr>
        </p:nvSpPr>
        <p:spPr/>
        <p:txBody>
          <a:bodyPr/>
          <a:lstStyle/>
          <a:p>
            <a:r>
              <a:rPr lang="en-US"/>
              <a:t>V.3  Sept 2023</a:t>
            </a:r>
            <a:endParaRPr lang="en-GB"/>
          </a:p>
        </p:txBody>
      </p:sp>
      <p:pic>
        <p:nvPicPr>
          <p:cNvPr id="8" name="Picture 2" descr="How to Handle a Q &amp; A Session">
            <a:extLst>
              <a:ext uri="{FF2B5EF4-FFF2-40B4-BE49-F238E27FC236}">
                <a16:creationId xmlns:a16="http://schemas.microsoft.com/office/drawing/2014/main" id="{76CE3481-D27B-BCD0-F0D9-99E6C4017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810" y="1937564"/>
            <a:ext cx="9720379" cy="364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27704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Using Reflections in Landscape Photography">
            <a:extLst>
              <a:ext uri="{FF2B5EF4-FFF2-40B4-BE49-F238E27FC236}">
                <a16:creationId xmlns:a16="http://schemas.microsoft.com/office/drawing/2014/main" id="{A2891297-57A2-92C0-08EE-2ABF512423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84" r="-1" b="-1"/>
          <a:stretch/>
        </p:blipFill>
        <p:spPr bwMode="auto">
          <a:xfrm>
            <a:off x="4319138" y="10"/>
            <a:ext cx="7984707" cy="6857990"/>
          </a:xfrm>
          <a:custGeom>
            <a:avLst/>
            <a:gdLst>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0 w 7980000"/>
              <a:gd name="connsiteY7" fmla="*/ 1143023 h 6858000"/>
              <a:gd name="connsiteX8" fmla="*/ 1143023 w 7980000"/>
              <a:gd name="connsiteY8" fmla="*/ 0 h 6858000"/>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143023 w 7980000"/>
              <a:gd name="connsiteY7" fmla="*/ 0 h 6858000"/>
              <a:gd name="connsiteX0" fmla="*/ 1054736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054736 w 7980000"/>
              <a:gd name="connsiteY7" fmla="*/ 0 h 6858000"/>
              <a:gd name="connsiteX0" fmla="*/ 1054736 w 7980000"/>
              <a:gd name="connsiteY0" fmla="*/ 0 h 6858000"/>
              <a:gd name="connsiteX1" fmla="*/ 6836977 w 7980000"/>
              <a:gd name="connsiteY1" fmla="*/ 0 h 6858000"/>
              <a:gd name="connsiteX2" fmla="*/ 7980000 w 7980000"/>
              <a:gd name="connsiteY2" fmla="*/ 6858000 h 6858000"/>
              <a:gd name="connsiteX3" fmla="*/ 7980000 w 7980000"/>
              <a:gd name="connsiteY3" fmla="*/ 6858000 h 6858000"/>
              <a:gd name="connsiteX4" fmla="*/ 0 w 7980000"/>
              <a:gd name="connsiteY4" fmla="*/ 6858000 h 6858000"/>
              <a:gd name="connsiteX5" fmla="*/ 0 w 7980000"/>
              <a:gd name="connsiteY5" fmla="*/ 6858000 h 6858000"/>
              <a:gd name="connsiteX6" fmla="*/ 1054736 w 7980000"/>
              <a:gd name="connsiteY6" fmla="*/ 0 h 6858000"/>
              <a:gd name="connsiteX0" fmla="*/ 1054736 w 7984707"/>
              <a:gd name="connsiteY0" fmla="*/ 0 h 6858000"/>
              <a:gd name="connsiteX1" fmla="*/ 7984707 w 7984707"/>
              <a:gd name="connsiteY1" fmla="*/ 0 h 6858000"/>
              <a:gd name="connsiteX2" fmla="*/ 7980000 w 7984707"/>
              <a:gd name="connsiteY2" fmla="*/ 6858000 h 6858000"/>
              <a:gd name="connsiteX3" fmla="*/ 7980000 w 7984707"/>
              <a:gd name="connsiteY3" fmla="*/ 6858000 h 6858000"/>
              <a:gd name="connsiteX4" fmla="*/ 0 w 7984707"/>
              <a:gd name="connsiteY4" fmla="*/ 6858000 h 6858000"/>
              <a:gd name="connsiteX5" fmla="*/ 0 w 7984707"/>
              <a:gd name="connsiteY5" fmla="*/ 6858000 h 6858000"/>
              <a:gd name="connsiteX6" fmla="*/ 1054736 w 798470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4707" h="6858000">
                <a:moveTo>
                  <a:pt x="1054736" y="0"/>
                </a:moveTo>
                <a:lnTo>
                  <a:pt x="7984707" y="0"/>
                </a:lnTo>
                <a:lnTo>
                  <a:pt x="7980000" y="6858000"/>
                </a:lnTo>
                <a:lnTo>
                  <a:pt x="7980000" y="6858000"/>
                </a:lnTo>
                <a:lnTo>
                  <a:pt x="0" y="6858000"/>
                </a:lnTo>
                <a:lnTo>
                  <a:pt x="0" y="6858000"/>
                </a:lnTo>
                <a:lnTo>
                  <a:pt x="1054736" y="0"/>
                </a:lnTo>
                <a:close/>
              </a:path>
            </a:pathLst>
          </a:custGeom>
          <a:solidFill>
            <a:srgbClr val="FFFFFF"/>
          </a:solidFill>
          <a:ln>
            <a:noFill/>
          </a:ln>
        </p:spPr>
      </p:pic>
      <p:sp>
        <p:nvSpPr>
          <p:cNvPr id="24" name="Title 2">
            <a:extLst>
              <a:ext uri="{FF2B5EF4-FFF2-40B4-BE49-F238E27FC236}">
                <a16:creationId xmlns:a16="http://schemas.microsoft.com/office/drawing/2014/main" id="{17E47F70-3A03-29F7-AE0D-68E4B12D66C8}"/>
              </a:ext>
            </a:extLst>
          </p:cNvPr>
          <p:cNvSpPr>
            <a:spLocks noGrp="1"/>
          </p:cNvSpPr>
          <p:nvPr>
            <p:ph type="ctrTitle"/>
          </p:nvPr>
        </p:nvSpPr>
        <p:spPr>
          <a:xfrm>
            <a:off x="719138" y="1961228"/>
            <a:ext cx="3780000" cy="2520000"/>
          </a:xfrm>
        </p:spPr>
        <p:txBody>
          <a:bodyPr/>
          <a:lstStyle/>
          <a:p>
            <a:r>
              <a:rPr lang="en-US" dirty="0"/>
              <a:t>Summary and reflection</a:t>
            </a:r>
          </a:p>
        </p:txBody>
      </p:sp>
      <p:sp>
        <p:nvSpPr>
          <p:cNvPr id="5" name="Date Placeholder 4">
            <a:extLst>
              <a:ext uri="{FF2B5EF4-FFF2-40B4-BE49-F238E27FC236}">
                <a16:creationId xmlns:a16="http://schemas.microsoft.com/office/drawing/2014/main" id="{5B55A707-9193-86B7-F230-59D4560BE825}"/>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pic>
        <p:nvPicPr>
          <p:cNvPr id="20" name="Picture 19">
            <a:extLst>
              <a:ext uri="{FF2B5EF4-FFF2-40B4-BE49-F238E27FC236}">
                <a16:creationId xmlns:a16="http://schemas.microsoft.com/office/drawing/2014/main" id="{ECC712C2-A19E-8D7C-8D33-C6C650D3261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639866" y="692149"/>
            <a:ext cx="1144270" cy="868998"/>
          </a:xfrm>
          <a:prstGeom prst="rect">
            <a:avLst/>
          </a:prstGeom>
        </p:spPr>
      </p:pic>
    </p:spTree>
    <p:extLst>
      <p:ext uri="{BB962C8B-B14F-4D97-AF65-F5344CB8AC3E}">
        <p14:creationId xmlns:p14="http://schemas.microsoft.com/office/powerpoint/2010/main" val="330662781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C42F0C7-6536-7776-EA5A-EDE1A5F82018}"/>
              </a:ext>
            </a:extLst>
          </p:cNvPr>
          <p:cNvSpPr>
            <a:spLocks noGrp="1"/>
          </p:cNvSpPr>
          <p:nvPr>
            <p:ph type="dt" sz="half" idx="10"/>
          </p:nvPr>
        </p:nvSpPr>
        <p:spPr/>
        <p:txBody>
          <a:bodyPr/>
          <a:lstStyle/>
          <a:p>
            <a:r>
              <a:rPr lang="en-US"/>
              <a:t>V.3  Sept 2023</a:t>
            </a:r>
            <a:endParaRPr lang="en-GB"/>
          </a:p>
        </p:txBody>
      </p:sp>
      <p:pic>
        <p:nvPicPr>
          <p:cNvPr id="8" name="Picture 2" descr="How And When To Give Your Students With Special Needs A Break - Friendship  Circle - Special Needs Blog : Friendship Circle — Special Needs Blog">
            <a:extLst>
              <a:ext uri="{FF2B5EF4-FFF2-40B4-BE49-F238E27FC236}">
                <a16:creationId xmlns:a16="http://schemas.microsoft.com/office/drawing/2014/main" id="{512F1E91-6135-FFE6-1247-F95A584B9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760" y="803910"/>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9466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A3CD237-DC79-9CF2-FE44-200933CD2650}"/>
              </a:ext>
            </a:extLst>
          </p:cNvPr>
          <p:cNvSpPr>
            <a:spLocks noGrp="1"/>
          </p:cNvSpPr>
          <p:nvPr>
            <p:ph type="title"/>
          </p:nvPr>
        </p:nvSpPr>
        <p:spPr/>
        <p:txBody>
          <a:bodyPr/>
          <a:lstStyle/>
          <a:p>
            <a:r>
              <a:rPr lang="en-GB" dirty="0"/>
              <a:t>How confident are you feeling about being a first aider?</a:t>
            </a:r>
          </a:p>
        </p:txBody>
      </p:sp>
      <p:sp>
        <p:nvSpPr>
          <p:cNvPr id="9" name="Text Placeholder 8">
            <a:extLst>
              <a:ext uri="{FF2B5EF4-FFF2-40B4-BE49-F238E27FC236}">
                <a16:creationId xmlns:a16="http://schemas.microsoft.com/office/drawing/2014/main" id="{25352717-C472-8C44-7D50-29B77BBCCEB8}"/>
              </a:ext>
            </a:extLst>
          </p:cNvPr>
          <p:cNvSpPr>
            <a:spLocks noGrp="1"/>
          </p:cNvSpPr>
          <p:nvPr>
            <p:ph type="body" idx="1"/>
          </p:nvPr>
        </p:nvSpPr>
        <p:spPr/>
        <p:txBody>
          <a:bodyPr/>
          <a:lstStyle/>
          <a:p>
            <a:endParaRPr lang="en-GB" dirty="0"/>
          </a:p>
        </p:txBody>
      </p:sp>
      <p:sp>
        <p:nvSpPr>
          <p:cNvPr id="5" name="Date Placeholder 4">
            <a:extLst>
              <a:ext uri="{FF2B5EF4-FFF2-40B4-BE49-F238E27FC236}">
                <a16:creationId xmlns:a16="http://schemas.microsoft.com/office/drawing/2014/main" id="{ACD489B8-314E-78B8-4B32-AAEF4EC2A7EC}"/>
              </a:ext>
            </a:extLst>
          </p:cNvPr>
          <p:cNvSpPr>
            <a:spLocks noGrp="1"/>
          </p:cNvSpPr>
          <p:nvPr>
            <p:ph type="dt" sz="half" idx="10"/>
          </p:nvPr>
        </p:nvSpPr>
        <p:spPr/>
        <p:txBody>
          <a:bodyPr/>
          <a:lstStyle/>
          <a:p>
            <a:r>
              <a:rPr lang="en-US"/>
              <a:t>V.3  Sept 2023</a:t>
            </a:r>
            <a:endParaRPr lang="en-GB"/>
          </a:p>
        </p:txBody>
      </p:sp>
      <p:sp>
        <p:nvSpPr>
          <p:cNvPr id="10" name="Shape 71">
            <a:extLst>
              <a:ext uri="{FF2B5EF4-FFF2-40B4-BE49-F238E27FC236}">
                <a16:creationId xmlns:a16="http://schemas.microsoft.com/office/drawing/2014/main" id="{78A822A4-0690-D563-B9E1-7C627169B21C}"/>
              </a:ext>
            </a:extLst>
          </p:cNvPr>
          <p:cNvSpPr txBox="1">
            <a:spLocks/>
          </p:cNvSpPr>
          <p:nvPr/>
        </p:nvSpPr>
        <p:spPr>
          <a:xfrm>
            <a:off x="2099556" y="4035449"/>
            <a:ext cx="7992888" cy="1152128"/>
          </a:xfrm>
          <a:prstGeom prst="rect">
            <a:avLst/>
          </a:prstGeom>
          <a:noFill/>
          <a:ln>
            <a:noFill/>
          </a:ln>
        </p:spPr>
        <p:txBody>
          <a:bodyPr wrap="square" lIns="0" tIns="0" rIns="0" bIns="0" anchor="t" anchorCtr="0">
            <a:noAutofit/>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spcBef>
                <a:spcPts val="0"/>
              </a:spcBef>
              <a:spcAft>
                <a:spcPts val="0"/>
              </a:spcAft>
              <a:buSzPct val="25000"/>
            </a:pPr>
            <a:r>
              <a:rPr lang="en-GB" sz="8000" dirty="0">
                <a:solidFill>
                  <a:srgbClr val="C40062"/>
                </a:solidFill>
                <a:latin typeface="Trebuchet MS (Body)"/>
                <a:ea typeface="Trebuchet MS"/>
                <a:cs typeface="Trebuchet MS"/>
                <a:sym typeface="Trebuchet MS"/>
              </a:rPr>
              <a:t>1    2    3    4    5</a:t>
            </a:r>
            <a:endParaRPr lang="en-GB" sz="8800" dirty="0">
              <a:solidFill>
                <a:srgbClr val="C40062"/>
              </a:solidFill>
              <a:latin typeface="Trebuchet MS (Body)"/>
              <a:ea typeface="Trebuchet MS"/>
              <a:cs typeface="Trebuchet MS"/>
              <a:sym typeface="Trebuchet MS"/>
            </a:endParaRPr>
          </a:p>
        </p:txBody>
      </p:sp>
    </p:spTree>
    <p:extLst>
      <p:ext uri="{BB962C8B-B14F-4D97-AF65-F5344CB8AC3E}">
        <p14:creationId xmlns:p14="http://schemas.microsoft.com/office/powerpoint/2010/main" val="415728552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CB0B415-E790-0BAE-8996-98C4E358A07C}"/>
              </a:ext>
            </a:extLst>
          </p:cNvPr>
          <p:cNvSpPr>
            <a:spLocks noGrp="1"/>
          </p:cNvSpPr>
          <p:nvPr>
            <p:ph type="title"/>
          </p:nvPr>
        </p:nvSpPr>
        <p:spPr/>
        <p:txBody>
          <a:bodyPr/>
          <a:lstStyle/>
          <a:p>
            <a:r>
              <a:rPr lang="en-GB" dirty="0"/>
              <a:t>Session 3</a:t>
            </a:r>
            <a:br>
              <a:rPr lang="en-GB" dirty="0"/>
            </a:br>
            <a:br>
              <a:rPr lang="en-GB" dirty="0"/>
            </a:br>
            <a:r>
              <a:rPr lang="en-GB" dirty="0"/>
              <a:t>Major illness</a:t>
            </a:r>
          </a:p>
        </p:txBody>
      </p:sp>
      <p:sp>
        <p:nvSpPr>
          <p:cNvPr id="9" name="Text Placeholder 8">
            <a:extLst>
              <a:ext uri="{FF2B5EF4-FFF2-40B4-BE49-F238E27FC236}">
                <a16:creationId xmlns:a16="http://schemas.microsoft.com/office/drawing/2014/main" id="{80CDD902-870E-3314-FA67-8193B13AE7CB}"/>
              </a:ext>
            </a:extLst>
          </p:cNvPr>
          <p:cNvSpPr>
            <a:spLocks noGrp="1"/>
          </p:cNvSpPr>
          <p:nvPr>
            <p:ph type="body" idx="1"/>
          </p:nvPr>
        </p:nvSpPr>
        <p:spPr>
          <a:xfrm>
            <a:off x="5515831" y="549275"/>
            <a:ext cx="5616638" cy="4229050"/>
          </a:xfrm>
        </p:spPr>
        <p:txBody>
          <a:bodyPr/>
          <a:lstStyle/>
          <a:p>
            <a:pPr marL="342900" lvl="0" indent="-342900" fontAlgn="base">
              <a:buFont typeface="Symbol" panose="05050102010706020507" pitchFamily="18" charset="2"/>
              <a:buChar char=""/>
            </a:pPr>
            <a:r>
              <a:rPr lang="en-GB" sz="2400" dirty="0">
                <a:effectLst/>
                <a:latin typeface="Trebuchet MS" panose="020B0603020202020204" pitchFamily="34" charset="0"/>
                <a:ea typeface="Times New Roman" panose="02020603050405020304" pitchFamily="18" charset="0"/>
              </a:rPr>
              <a:t>Asthma </a:t>
            </a:r>
          </a:p>
          <a:p>
            <a:pPr marL="342900" lvl="0" indent="-342900" fontAlgn="base">
              <a:buFont typeface="Symbol" panose="05050102010706020507" pitchFamily="18" charset="2"/>
              <a:buChar char=""/>
            </a:pPr>
            <a:r>
              <a:rPr lang="en-GB" sz="2400" dirty="0">
                <a:effectLst/>
                <a:latin typeface="Trebuchet MS" panose="020B0603020202020204" pitchFamily="34" charset="0"/>
                <a:ea typeface="Times New Roman" panose="02020603050405020304" pitchFamily="18" charset="0"/>
              </a:rPr>
              <a:t>Anaphylaxis </a:t>
            </a:r>
          </a:p>
          <a:p>
            <a:pPr marL="342900" lvl="0" indent="-342900" fontAlgn="base">
              <a:buFont typeface="Symbol" panose="05050102010706020507" pitchFamily="18" charset="2"/>
              <a:buChar char=""/>
            </a:pPr>
            <a:r>
              <a:rPr lang="en-GB" sz="2400" dirty="0">
                <a:effectLst/>
                <a:latin typeface="Trebuchet MS" panose="020B0603020202020204" pitchFamily="34" charset="0"/>
                <a:ea typeface="Times New Roman" panose="02020603050405020304" pitchFamily="18" charset="0"/>
              </a:rPr>
              <a:t>Heart attack </a:t>
            </a:r>
          </a:p>
          <a:p>
            <a:pPr marL="342900" lvl="0" indent="-342900" fontAlgn="base">
              <a:buFont typeface="Symbol" panose="05050102010706020507" pitchFamily="18" charset="2"/>
              <a:buChar char=""/>
            </a:pPr>
            <a:r>
              <a:rPr lang="en-GB" sz="2400" dirty="0">
                <a:effectLst/>
                <a:latin typeface="Trebuchet MS" panose="020B0603020202020204" pitchFamily="34" charset="0"/>
                <a:ea typeface="Times New Roman" panose="02020603050405020304" pitchFamily="18" charset="0"/>
              </a:rPr>
              <a:t>Stroke </a:t>
            </a:r>
          </a:p>
          <a:p>
            <a:pPr marL="342900" lvl="0" indent="-342900" fontAlgn="base">
              <a:buFont typeface="Symbol" panose="05050102010706020507" pitchFamily="18" charset="2"/>
              <a:buChar char=""/>
            </a:pPr>
            <a:r>
              <a:rPr lang="en-GB" sz="2400" dirty="0">
                <a:effectLst/>
                <a:latin typeface="Trebuchet MS" panose="020B0603020202020204" pitchFamily="34" charset="0"/>
                <a:ea typeface="Times New Roman" panose="02020603050405020304" pitchFamily="18" charset="0"/>
              </a:rPr>
              <a:t>Seizures </a:t>
            </a:r>
          </a:p>
          <a:p>
            <a:pPr marL="342900" lvl="0" indent="-342900" fontAlgn="base">
              <a:buFont typeface="Symbol" panose="05050102010706020507" pitchFamily="18" charset="2"/>
              <a:buChar char=""/>
            </a:pPr>
            <a:r>
              <a:rPr lang="en-GB" sz="2400" dirty="0">
                <a:effectLst/>
                <a:latin typeface="Trebuchet MS" panose="020B0603020202020204" pitchFamily="34" charset="0"/>
                <a:ea typeface="Times New Roman" panose="02020603050405020304" pitchFamily="18" charset="0"/>
              </a:rPr>
              <a:t>Diabetes </a:t>
            </a:r>
            <a:endParaRPr lang="en-GB" sz="2400" dirty="0">
              <a:latin typeface="Trebuchet MS" panose="020B0603020202020204" pitchFamily="34" charset="0"/>
              <a:ea typeface="Times New Roman" panose="02020603050405020304" pitchFamily="18" charset="0"/>
            </a:endParaRPr>
          </a:p>
          <a:p>
            <a:pPr marL="342900" lvl="0" indent="-342900" fontAlgn="base">
              <a:buFont typeface="Symbol" panose="05050102010706020507" pitchFamily="18" charset="2"/>
              <a:buChar char=""/>
            </a:pPr>
            <a:r>
              <a:rPr lang="en-GB" sz="2400" dirty="0">
                <a:effectLst/>
                <a:latin typeface="Trebuchet MS" panose="020B0603020202020204" pitchFamily="34" charset="0"/>
                <a:ea typeface="Calibri" panose="020F0502020204030204" pitchFamily="34" charset="0"/>
                <a:cs typeface="Times New Roman" panose="02020603050405020304" pitchFamily="18" charset="0"/>
              </a:rPr>
              <a:t>Sepsis/Meningitis </a:t>
            </a:r>
            <a:endParaRPr lang="en-GB" sz="2800" dirty="0">
              <a:latin typeface="Trebuchet MS" panose="020B0603020202020204" pitchFamily="34" charset="0"/>
            </a:endParaRPr>
          </a:p>
          <a:p>
            <a:pPr marL="342900" indent="-342900">
              <a:buFont typeface="Arial" panose="020B0604020202020204" pitchFamily="34" charset="0"/>
              <a:buChar char="•"/>
            </a:pPr>
            <a:endParaRPr lang="en-GB" sz="2400" dirty="0">
              <a:latin typeface="Trebuchet MS (Body)"/>
            </a:endParaRPr>
          </a:p>
          <a:p>
            <a:pPr marL="342900" indent="-342900">
              <a:buFont typeface="Arial" panose="020B0604020202020204" pitchFamily="34" charset="0"/>
              <a:buChar char="•"/>
            </a:pPr>
            <a:endParaRPr lang="en-GB" sz="2400" dirty="0">
              <a:solidFill>
                <a:srgbClr val="5087C7"/>
              </a:solidFill>
              <a:latin typeface="Trebuchet MS" panose="020B0603020202020204" pitchFamily="34" charset="0"/>
            </a:endParaRPr>
          </a:p>
          <a:p>
            <a:endParaRPr lang="en-GB" dirty="0"/>
          </a:p>
        </p:txBody>
      </p:sp>
      <p:sp>
        <p:nvSpPr>
          <p:cNvPr id="5" name="Date Placeholder 4">
            <a:extLst>
              <a:ext uri="{FF2B5EF4-FFF2-40B4-BE49-F238E27FC236}">
                <a16:creationId xmlns:a16="http://schemas.microsoft.com/office/drawing/2014/main" id="{0D420544-D638-91E2-4139-41536AB42269}"/>
              </a:ext>
            </a:extLst>
          </p:cNvPr>
          <p:cNvSpPr>
            <a:spLocks noGrp="1"/>
          </p:cNvSpPr>
          <p:nvPr>
            <p:ph type="dt" sz="half" idx="10"/>
          </p:nvPr>
        </p:nvSpPr>
        <p:spPr/>
        <p:txBody>
          <a:bodyPr/>
          <a:lstStyle/>
          <a:p>
            <a:r>
              <a:rPr lang="en-US"/>
              <a:t>V.3  Sept 2023</a:t>
            </a:r>
            <a:endParaRPr lang="en-GB"/>
          </a:p>
        </p:txBody>
      </p:sp>
      <p:pic>
        <p:nvPicPr>
          <p:cNvPr id="11" name="Picture 10" descr="A picture containing drawing&#10;&#10;Description automatically generated">
            <a:extLst>
              <a:ext uri="{FF2B5EF4-FFF2-40B4-BE49-F238E27FC236}">
                <a16:creationId xmlns:a16="http://schemas.microsoft.com/office/drawing/2014/main" id="{814411B1-2A42-8C47-9A4F-A42A777D08AD}"/>
              </a:ext>
            </a:extLst>
          </p:cNvPr>
          <p:cNvPicPr>
            <a:picLocks noChangeAspect="1"/>
          </p:cNvPicPr>
          <p:nvPr/>
        </p:nvPicPr>
        <p:blipFill>
          <a:blip r:embed="rId3"/>
          <a:stretch>
            <a:fillRect/>
          </a:stretch>
        </p:blipFill>
        <p:spPr>
          <a:xfrm>
            <a:off x="9574941" y="4850486"/>
            <a:ext cx="1557528" cy="1557528"/>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AA72F42-F802-9373-1C9D-D5AD1191FBD6}"/>
              </a:ext>
            </a:extLst>
          </p:cNvPr>
          <p:cNvPicPr>
            <a:picLocks noChangeAspect="1"/>
          </p:cNvPicPr>
          <p:nvPr/>
        </p:nvPicPr>
        <p:blipFill>
          <a:blip r:embed="rId4"/>
          <a:stretch>
            <a:fillRect/>
          </a:stretch>
        </p:blipFill>
        <p:spPr>
          <a:xfrm>
            <a:off x="7736586" y="4850486"/>
            <a:ext cx="1557528" cy="1557528"/>
          </a:xfrm>
          <a:prstGeom prst="rect">
            <a:avLst/>
          </a:prstGeom>
        </p:spPr>
      </p:pic>
    </p:spTree>
    <p:extLst>
      <p:ext uri="{BB962C8B-B14F-4D97-AF65-F5344CB8AC3E}">
        <p14:creationId xmlns:p14="http://schemas.microsoft.com/office/powerpoint/2010/main" val="335585304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AAD2E-8B9B-5E93-D0ED-BAD1B0394911}"/>
              </a:ext>
            </a:extLst>
          </p:cNvPr>
          <p:cNvSpPr>
            <a:spLocks noGrp="1"/>
          </p:cNvSpPr>
          <p:nvPr>
            <p:ph type="title"/>
          </p:nvPr>
        </p:nvSpPr>
        <p:spPr/>
        <p:txBody>
          <a:bodyPr/>
          <a:lstStyle/>
          <a:p>
            <a:r>
              <a:rPr lang="en-GB" dirty="0"/>
              <a:t>Asthma</a:t>
            </a:r>
          </a:p>
        </p:txBody>
      </p:sp>
      <p:sp>
        <p:nvSpPr>
          <p:cNvPr id="3" name="Content Placeholder 2">
            <a:extLst>
              <a:ext uri="{FF2B5EF4-FFF2-40B4-BE49-F238E27FC236}">
                <a16:creationId xmlns:a16="http://schemas.microsoft.com/office/drawing/2014/main" id="{AD22319C-163B-24F2-3B89-715AD7B58094}"/>
              </a:ext>
            </a:extLst>
          </p:cNvPr>
          <p:cNvSpPr>
            <a:spLocks noGrp="1"/>
          </p:cNvSpPr>
          <p:nvPr>
            <p:ph sz="half" idx="1"/>
          </p:nvPr>
        </p:nvSpPr>
        <p:spPr/>
        <p:txBody>
          <a:bodyPr/>
          <a:lstStyle/>
          <a:p>
            <a:r>
              <a:rPr lang="en-GB" dirty="0"/>
              <a:t>What is asthma?</a:t>
            </a:r>
          </a:p>
        </p:txBody>
      </p:sp>
      <p:sp>
        <p:nvSpPr>
          <p:cNvPr id="4" name="Content Placeholder 3">
            <a:extLst>
              <a:ext uri="{FF2B5EF4-FFF2-40B4-BE49-F238E27FC236}">
                <a16:creationId xmlns:a16="http://schemas.microsoft.com/office/drawing/2014/main" id="{7223AD77-A2CF-C9C5-A532-1D8D24E81E2A}"/>
              </a:ext>
            </a:extLst>
          </p:cNvPr>
          <p:cNvSpPr>
            <a:spLocks noGrp="1"/>
          </p:cNvSpPr>
          <p:nvPr>
            <p:ph sz="half" idx="2"/>
          </p:nvPr>
        </p:nvSpPr>
        <p:spPr/>
        <p:txBody>
          <a:bodyPr/>
          <a:lstStyle/>
          <a:p>
            <a:r>
              <a:rPr lang="en-GB" dirty="0"/>
              <a:t>What are the signs and symptoms:?</a:t>
            </a:r>
          </a:p>
        </p:txBody>
      </p:sp>
      <p:sp>
        <p:nvSpPr>
          <p:cNvPr id="5" name="Date Placeholder 4">
            <a:extLst>
              <a:ext uri="{FF2B5EF4-FFF2-40B4-BE49-F238E27FC236}">
                <a16:creationId xmlns:a16="http://schemas.microsoft.com/office/drawing/2014/main" id="{7CE6CF03-FCF9-58D2-4089-5C86C1418CCC}"/>
              </a:ext>
            </a:extLst>
          </p:cNvPr>
          <p:cNvSpPr>
            <a:spLocks noGrp="1"/>
          </p:cNvSpPr>
          <p:nvPr>
            <p:ph type="dt" sz="half" idx="10"/>
          </p:nvPr>
        </p:nvSpPr>
        <p:spPr/>
        <p:txBody>
          <a:bodyPr/>
          <a:lstStyle/>
          <a:p>
            <a:r>
              <a:rPr lang="en-US"/>
              <a:t>V.3  Sept 2023</a:t>
            </a:r>
            <a:endParaRPr lang="en-GB"/>
          </a:p>
        </p:txBody>
      </p:sp>
      <p:pic>
        <p:nvPicPr>
          <p:cNvPr id="8" name="Picture 7" descr="The difference between a reliever and preventer inhaler for asthma | First  Aid for Free">
            <a:extLst>
              <a:ext uri="{FF2B5EF4-FFF2-40B4-BE49-F238E27FC236}">
                <a16:creationId xmlns:a16="http://schemas.microsoft.com/office/drawing/2014/main" id="{C4E412EE-949B-0721-7669-E3B2213AB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25" y="3100156"/>
            <a:ext cx="3108870" cy="22172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rawing&#10;&#10;Description automatically generated">
            <a:extLst>
              <a:ext uri="{FF2B5EF4-FFF2-40B4-BE49-F238E27FC236}">
                <a16:creationId xmlns:a16="http://schemas.microsoft.com/office/drawing/2014/main" id="{8FDA74CE-F1F0-8955-D3DA-9087CBB0B750}"/>
              </a:ext>
            </a:extLst>
          </p:cNvPr>
          <p:cNvPicPr>
            <a:picLocks noChangeAspect="1"/>
          </p:cNvPicPr>
          <p:nvPr/>
        </p:nvPicPr>
        <p:blipFill>
          <a:blip r:embed="rId4"/>
          <a:stretch>
            <a:fillRect/>
          </a:stretch>
        </p:blipFill>
        <p:spPr>
          <a:xfrm>
            <a:off x="7455735" y="2879879"/>
            <a:ext cx="2657805" cy="2657805"/>
          </a:xfrm>
          <a:prstGeom prst="rect">
            <a:avLst/>
          </a:prstGeom>
        </p:spPr>
      </p:pic>
    </p:spTree>
    <p:extLst>
      <p:ext uri="{BB962C8B-B14F-4D97-AF65-F5344CB8AC3E}">
        <p14:creationId xmlns:p14="http://schemas.microsoft.com/office/powerpoint/2010/main" val="79161167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F1800-3D55-6F17-554C-30FA983020E6}"/>
              </a:ext>
            </a:extLst>
          </p:cNvPr>
          <p:cNvSpPr>
            <a:spLocks noGrp="1"/>
          </p:cNvSpPr>
          <p:nvPr>
            <p:ph type="title"/>
          </p:nvPr>
        </p:nvSpPr>
        <p:spPr/>
        <p:txBody>
          <a:bodyPr/>
          <a:lstStyle/>
          <a:p>
            <a:r>
              <a:rPr lang="en-GB" dirty="0"/>
              <a:t>Asthma</a:t>
            </a:r>
          </a:p>
        </p:txBody>
      </p:sp>
      <p:sp>
        <p:nvSpPr>
          <p:cNvPr id="3" name="Content Placeholder 2">
            <a:extLst>
              <a:ext uri="{FF2B5EF4-FFF2-40B4-BE49-F238E27FC236}">
                <a16:creationId xmlns:a16="http://schemas.microsoft.com/office/drawing/2014/main" id="{B3C4410C-50BD-35FE-3AEC-0A2078A13776}"/>
              </a:ext>
            </a:extLst>
          </p:cNvPr>
          <p:cNvSpPr>
            <a:spLocks noGrp="1"/>
          </p:cNvSpPr>
          <p:nvPr>
            <p:ph sz="half" idx="1"/>
          </p:nvPr>
        </p:nvSpPr>
        <p:spPr>
          <a:xfrm>
            <a:off x="1260472" y="1937563"/>
            <a:ext cx="5075013" cy="4228286"/>
          </a:xfrm>
        </p:spPr>
        <p:txBody>
          <a:bodyPr/>
          <a:lstStyle/>
          <a:p>
            <a:r>
              <a:rPr lang="en-GB" sz="2400" dirty="0">
                <a:effectLst/>
                <a:latin typeface="+mj-lt"/>
                <a:ea typeface="Calibri" panose="020F0502020204030204" pitchFamily="34" charset="0"/>
                <a:cs typeface="Times New Roman" panose="02020603050405020304" pitchFamily="18" charset="0"/>
              </a:rPr>
              <a:t>One puff of reliever inhaler every 30-60 seconds for up to 10 puffs</a:t>
            </a:r>
          </a:p>
          <a:p>
            <a:endParaRPr lang="en-GB" dirty="0">
              <a:latin typeface="+mj-lt"/>
              <a:cs typeface="Times New Roman" panose="02020603050405020304" pitchFamily="18" charset="0"/>
            </a:endParaRPr>
          </a:p>
          <a:p>
            <a:endParaRPr lang="en-GB" dirty="0">
              <a:latin typeface="+mj-lt"/>
            </a:endParaRPr>
          </a:p>
        </p:txBody>
      </p:sp>
      <p:sp>
        <p:nvSpPr>
          <p:cNvPr id="4" name="Content Placeholder 3">
            <a:extLst>
              <a:ext uri="{FF2B5EF4-FFF2-40B4-BE49-F238E27FC236}">
                <a16:creationId xmlns:a16="http://schemas.microsoft.com/office/drawing/2014/main" id="{E1377599-D137-4CC1-DA9E-8353AA8FA061}"/>
              </a:ext>
            </a:extLst>
          </p:cNvPr>
          <p:cNvSpPr>
            <a:spLocks noGrp="1"/>
          </p:cNvSpPr>
          <p:nvPr>
            <p:ph sz="half" idx="2"/>
          </p:nvPr>
        </p:nvSpPr>
        <p:spPr>
          <a:xfrm>
            <a:off x="3158828" y="4166344"/>
            <a:ext cx="4824000" cy="1816289"/>
          </a:xfrm>
        </p:spPr>
        <p:txBody>
          <a:bodyPr/>
          <a:lstStyle/>
          <a:p>
            <a:r>
              <a:rPr lang="en-GB" sz="2400" dirty="0">
                <a:effectLst/>
                <a:latin typeface="+mj-lt"/>
                <a:ea typeface="Calibri" panose="020F0502020204030204" pitchFamily="34" charset="0"/>
                <a:cs typeface="Times New Roman" panose="02020603050405020304" pitchFamily="18" charset="0"/>
              </a:rPr>
              <a:t>Call for help if no improvement after 10 puffs. The 10 puff routine can be repeated after a few minutes if ambulance hasn’t arrived</a:t>
            </a:r>
            <a:endParaRPr lang="en-GB" dirty="0">
              <a:latin typeface="+mj-lt"/>
            </a:endParaRPr>
          </a:p>
        </p:txBody>
      </p:sp>
      <p:sp>
        <p:nvSpPr>
          <p:cNvPr id="5" name="Date Placeholder 4">
            <a:extLst>
              <a:ext uri="{FF2B5EF4-FFF2-40B4-BE49-F238E27FC236}">
                <a16:creationId xmlns:a16="http://schemas.microsoft.com/office/drawing/2014/main" id="{ED32ECA9-7274-8BCA-93ED-BA8BDB764C9F}"/>
              </a:ext>
            </a:extLst>
          </p:cNvPr>
          <p:cNvSpPr>
            <a:spLocks noGrp="1"/>
          </p:cNvSpPr>
          <p:nvPr>
            <p:ph type="dt" sz="half" idx="10"/>
          </p:nvPr>
        </p:nvSpPr>
        <p:spPr/>
        <p:txBody>
          <a:bodyPr/>
          <a:lstStyle/>
          <a:p>
            <a:r>
              <a:rPr lang="en-US"/>
              <a:t>V.3  Sept 2023</a:t>
            </a:r>
            <a:endParaRPr lang="en-GB"/>
          </a:p>
        </p:txBody>
      </p:sp>
      <p:sp>
        <p:nvSpPr>
          <p:cNvPr id="8" name="Content Placeholder 2">
            <a:extLst>
              <a:ext uri="{FF2B5EF4-FFF2-40B4-BE49-F238E27FC236}">
                <a16:creationId xmlns:a16="http://schemas.microsoft.com/office/drawing/2014/main" id="{ABB8A166-2D3F-4282-9712-116F7885FF93}"/>
              </a:ext>
            </a:extLst>
          </p:cNvPr>
          <p:cNvSpPr txBox="1">
            <a:spLocks/>
          </p:cNvSpPr>
          <p:nvPr/>
        </p:nvSpPr>
        <p:spPr>
          <a:xfrm>
            <a:off x="6756625" y="2594840"/>
            <a:ext cx="5075013" cy="138828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110000"/>
              </a:lnSpc>
              <a:spcBef>
                <a:spcPts val="0"/>
              </a:spcBef>
              <a:spcAft>
                <a:spcPts val="800"/>
              </a:spcAft>
              <a:buFont typeface="Arial" panose="020B0604020202020204" pitchFamily="34" charset="0"/>
              <a:buNone/>
              <a:defRPr sz="2400" b="1" kern="1200">
                <a:solidFill>
                  <a:schemeClr val="tx1"/>
                </a:solidFill>
                <a:latin typeface="+mn-lt"/>
                <a:ea typeface="+mn-ea"/>
                <a:cs typeface="+mn-cs"/>
              </a:defRPr>
            </a:lvl2pPr>
            <a:lvl3pPr marL="358775" indent="-358775" algn="l" defTabSz="914400" rtl="0" eaLnBrk="1" latinLnBrk="0" hangingPunct="1">
              <a:lnSpc>
                <a:spcPct val="110000"/>
              </a:lnSpc>
              <a:spcBef>
                <a:spcPts val="0"/>
              </a:spcBef>
              <a:spcAft>
                <a:spcPts val="800"/>
              </a:spcAft>
              <a:buClr>
                <a:schemeClr val="bg2"/>
              </a:buClr>
              <a:buSzPct val="110000"/>
              <a:buFont typeface="Arial" panose="020B0604020202020204" pitchFamily="34" charset="0"/>
              <a:buChar char="•"/>
              <a:defRPr sz="2400" kern="1200">
                <a:solidFill>
                  <a:schemeClr val="tx1"/>
                </a:solidFill>
                <a:latin typeface="+mn-lt"/>
                <a:ea typeface="+mn-ea"/>
                <a:cs typeface="+mn-cs"/>
              </a:defRPr>
            </a:lvl3pPr>
            <a:lvl4pPr marL="719138" indent="-360363" algn="l" defTabSz="914400" rtl="0" eaLnBrk="1" latinLnBrk="0" hangingPunct="1">
              <a:lnSpc>
                <a:spcPct val="110000"/>
              </a:lnSpc>
              <a:spcBef>
                <a:spcPts val="0"/>
              </a:spcBef>
              <a:spcAft>
                <a:spcPts val="800"/>
              </a:spcAft>
              <a:buClr>
                <a:schemeClr val="bg2"/>
              </a:buClr>
              <a:buSzPct val="110000"/>
              <a:buFont typeface="Arial" panose="020B0604020202020204" pitchFamily="34" charset="0"/>
              <a:buChar char="•"/>
              <a:defRPr sz="2400" kern="1200">
                <a:solidFill>
                  <a:schemeClr val="tx1"/>
                </a:solidFill>
                <a:latin typeface="+mn-lt"/>
                <a:ea typeface="+mn-ea"/>
                <a:cs typeface="+mn-cs"/>
              </a:defRPr>
            </a:lvl4pPr>
            <a:lvl5pPr marL="1077913" indent="-358775" algn="l" defTabSz="914400" rtl="0" eaLnBrk="1" latinLnBrk="0" hangingPunct="1">
              <a:lnSpc>
                <a:spcPct val="110000"/>
              </a:lnSpc>
              <a:spcBef>
                <a:spcPts val="0"/>
              </a:spcBef>
              <a:spcAft>
                <a:spcPts val="800"/>
              </a:spcAft>
              <a:buClr>
                <a:schemeClr val="bg2"/>
              </a:buClr>
              <a:buSzPct val="110000"/>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mj-lt"/>
              <a:cs typeface="Times New Roman" panose="02020603050405020304" pitchFamily="18" charset="0"/>
            </a:endParaRPr>
          </a:p>
          <a:p>
            <a:r>
              <a:rPr lang="en-GB" dirty="0">
                <a:latin typeface="+mj-lt"/>
                <a:ea typeface="Calibri" panose="020F0502020204030204" pitchFamily="34" charset="0"/>
                <a:cs typeface="Times New Roman" panose="02020603050405020304" pitchFamily="18" charset="0"/>
              </a:rPr>
              <a:t>Use spacer device if available</a:t>
            </a:r>
            <a:endParaRPr lang="en-GB" dirty="0">
              <a:latin typeface="+mj-lt"/>
            </a:endParaRPr>
          </a:p>
        </p:txBody>
      </p:sp>
    </p:spTree>
    <p:extLst>
      <p:ext uri="{BB962C8B-B14F-4D97-AF65-F5344CB8AC3E}">
        <p14:creationId xmlns:p14="http://schemas.microsoft.com/office/powerpoint/2010/main" val="110296042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d Flag Templemore - Home | Facebook">
            <a:extLst>
              <a:ext uri="{FF2B5EF4-FFF2-40B4-BE49-F238E27FC236}">
                <a16:creationId xmlns:a16="http://schemas.microsoft.com/office/drawing/2014/main" id="{CA78EC94-9A0C-0EA4-925E-1D131D6C3E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27751" y="1937563"/>
            <a:ext cx="4228285" cy="4228285"/>
          </a:xfrm>
          <a:prstGeom prst="rect">
            <a:avLst/>
          </a:prstGeom>
          <a:solidFill>
            <a:srgbClr val="FFFFFF"/>
          </a:solidFill>
        </p:spPr>
      </p:pic>
      <p:sp>
        <p:nvSpPr>
          <p:cNvPr id="5" name="Date Placeholder 4">
            <a:extLst>
              <a:ext uri="{FF2B5EF4-FFF2-40B4-BE49-F238E27FC236}">
                <a16:creationId xmlns:a16="http://schemas.microsoft.com/office/drawing/2014/main" id="{4823C0F2-9198-7A1F-0FD6-71D37E463D7F}"/>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sp>
        <p:nvSpPr>
          <p:cNvPr id="2" name="Title 1">
            <a:extLst>
              <a:ext uri="{FF2B5EF4-FFF2-40B4-BE49-F238E27FC236}">
                <a16:creationId xmlns:a16="http://schemas.microsoft.com/office/drawing/2014/main" id="{ABF7BA8F-1EF7-E8B1-A81A-5BA6B6ED9C32}"/>
              </a:ext>
            </a:extLst>
          </p:cNvPr>
          <p:cNvSpPr>
            <a:spLocks noGrp="1"/>
          </p:cNvSpPr>
          <p:nvPr>
            <p:ph type="title"/>
          </p:nvPr>
        </p:nvSpPr>
        <p:spPr>
          <a:xfrm>
            <a:off x="719137" y="549276"/>
            <a:ext cx="6840000" cy="1388288"/>
          </a:xfrm>
        </p:spPr>
        <p:txBody>
          <a:bodyPr anchor="t">
            <a:normAutofit/>
          </a:bodyPr>
          <a:lstStyle/>
          <a:p>
            <a:r>
              <a:rPr lang="en-GB" dirty="0"/>
              <a:t>Asthma</a:t>
            </a:r>
          </a:p>
        </p:txBody>
      </p:sp>
      <p:sp>
        <p:nvSpPr>
          <p:cNvPr id="13" name="Text Placeholder 6">
            <a:extLst>
              <a:ext uri="{FF2B5EF4-FFF2-40B4-BE49-F238E27FC236}">
                <a16:creationId xmlns:a16="http://schemas.microsoft.com/office/drawing/2014/main" id="{FC1F46E2-5565-4763-1390-9399F3143EA5}"/>
              </a:ext>
            </a:extLst>
          </p:cNvPr>
          <p:cNvSpPr>
            <a:spLocks noGrp="1"/>
          </p:cNvSpPr>
          <p:nvPr>
            <p:ph type="body" sz="quarter" idx="13"/>
          </p:nvPr>
        </p:nvSpPr>
        <p:spPr>
          <a:xfrm>
            <a:off x="7877175" y="3429000"/>
            <a:ext cx="3960813" cy="2736850"/>
          </a:xfrm>
        </p:spPr>
        <p:txBody>
          <a:bodyPr/>
          <a:lstStyle/>
          <a:p>
            <a:r>
              <a:rPr lang="en-US" dirty="0"/>
              <a:t>Red flags</a:t>
            </a:r>
          </a:p>
        </p:txBody>
      </p:sp>
    </p:spTree>
    <p:extLst>
      <p:ext uri="{BB962C8B-B14F-4D97-AF65-F5344CB8AC3E}">
        <p14:creationId xmlns:p14="http://schemas.microsoft.com/office/powerpoint/2010/main" val="230020165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720BC2-7106-C821-9D90-AE92D2DF211B}"/>
              </a:ext>
            </a:extLst>
          </p:cNvPr>
          <p:cNvSpPr>
            <a:spLocks noGrp="1"/>
          </p:cNvSpPr>
          <p:nvPr>
            <p:ph type="title"/>
          </p:nvPr>
        </p:nvSpPr>
        <p:spPr/>
        <p:txBody>
          <a:bodyPr/>
          <a:lstStyle/>
          <a:p>
            <a:r>
              <a:rPr lang="en-GB" dirty="0"/>
              <a:t>Anaphylaxis</a:t>
            </a:r>
          </a:p>
        </p:txBody>
      </p:sp>
      <p:sp>
        <p:nvSpPr>
          <p:cNvPr id="9" name="Text Placeholder 8">
            <a:extLst>
              <a:ext uri="{FF2B5EF4-FFF2-40B4-BE49-F238E27FC236}">
                <a16:creationId xmlns:a16="http://schemas.microsoft.com/office/drawing/2014/main" id="{B0996DE4-B7E3-66EE-E7CD-75AEFC6FC49B}"/>
              </a:ext>
            </a:extLst>
          </p:cNvPr>
          <p:cNvSpPr>
            <a:spLocks noGrp="1"/>
          </p:cNvSpPr>
          <p:nvPr>
            <p:ph type="body" idx="1"/>
          </p:nvPr>
        </p:nvSpPr>
        <p:spPr/>
        <p:txBody>
          <a:bodyPr/>
          <a:lstStyle/>
          <a:p>
            <a:r>
              <a:rPr lang="en-GB" sz="2800" b="1" dirty="0">
                <a:solidFill>
                  <a:srgbClr val="5087C7"/>
                </a:solidFill>
                <a:effectLst/>
                <a:latin typeface="Trebuchet MS" panose="020B0603020202020204" pitchFamily="34" charset="0"/>
                <a:ea typeface="Calibri" panose="020F0502020204030204" pitchFamily="34" charset="0"/>
                <a:cs typeface="Times New Roman" panose="02020603050405020304" pitchFamily="18" charset="0"/>
              </a:rPr>
              <a:t>Anaphylaxis is a severe allergic reaction affecting the whole body. It may develop within seconds or minutes of coming into contact with a trigger and can be fatal.</a:t>
            </a:r>
          </a:p>
          <a:p>
            <a:endParaRPr lang="en-GB" dirty="0"/>
          </a:p>
        </p:txBody>
      </p:sp>
      <p:sp>
        <p:nvSpPr>
          <p:cNvPr id="5" name="Date Placeholder 4">
            <a:extLst>
              <a:ext uri="{FF2B5EF4-FFF2-40B4-BE49-F238E27FC236}">
                <a16:creationId xmlns:a16="http://schemas.microsoft.com/office/drawing/2014/main" id="{9E785D60-657B-BDA3-0964-183B20AE778C}"/>
              </a:ext>
            </a:extLst>
          </p:cNvPr>
          <p:cNvSpPr>
            <a:spLocks noGrp="1"/>
          </p:cNvSpPr>
          <p:nvPr>
            <p:ph type="dt" sz="half" idx="10"/>
          </p:nvPr>
        </p:nvSpPr>
        <p:spPr/>
        <p:txBody>
          <a:bodyPr/>
          <a:lstStyle/>
          <a:p>
            <a:r>
              <a:rPr lang="en-US"/>
              <a:t>V.3  Sept 2023</a:t>
            </a:r>
            <a:endParaRPr lang="en-GB"/>
          </a:p>
        </p:txBody>
      </p:sp>
    </p:spTree>
    <p:extLst>
      <p:ext uri="{BB962C8B-B14F-4D97-AF65-F5344CB8AC3E}">
        <p14:creationId xmlns:p14="http://schemas.microsoft.com/office/powerpoint/2010/main" val="237931514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2D7EA9E6-655D-C368-6546-7B3057E81C55}"/>
              </a:ext>
            </a:extLst>
          </p:cNvPr>
          <p:cNvPicPr>
            <a:picLocks noChangeAspect="1"/>
          </p:cNvPicPr>
          <p:nvPr/>
        </p:nvPicPr>
        <p:blipFill>
          <a:blip r:embed="rId3"/>
          <a:stretch>
            <a:fillRect/>
          </a:stretch>
        </p:blipFill>
        <p:spPr>
          <a:xfrm>
            <a:off x="1927751" y="1937563"/>
            <a:ext cx="4228285" cy="4228285"/>
          </a:xfrm>
          <a:prstGeom prst="rect">
            <a:avLst/>
          </a:prstGeom>
          <a:noFill/>
        </p:spPr>
      </p:pic>
      <p:sp>
        <p:nvSpPr>
          <p:cNvPr id="5" name="Date Placeholder 4">
            <a:extLst>
              <a:ext uri="{FF2B5EF4-FFF2-40B4-BE49-F238E27FC236}">
                <a16:creationId xmlns:a16="http://schemas.microsoft.com/office/drawing/2014/main" id="{E892FCAF-230E-36FA-2A26-BD23D338A64C}"/>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sp>
        <p:nvSpPr>
          <p:cNvPr id="8" name="Title 7">
            <a:extLst>
              <a:ext uri="{FF2B5EF4-FFF2-40B4-BE49-F238E27FC236}">
                <a16:creationId xmlns:a16="http://schemas.microsoft.com/office/drawing/2014/main" id="{16CDF74C-AD5D-CE6C-E5BA-1B051448F9AF}"/>
              </a:ext>
            </a:extLst>
          </p:cNvPr>
          <p:cNvSpPr>
            <a:spLocks noGrp="1"/>
          </p:cNvSpPr>
          <p:nvPr>
            <p:ph type="title"/>
          </p:nvPr>
        </p:nvSpPr>
        <p:spPr>
          <a:xfrm>
            <a:off x="719137" y="549276"/>
            <a:ext cx="6840000" cy="1388288"/>
          </a:xfrm>
        </p:spPr>
        <p:txBody>
          <a:bodyPr anchor="t">
            <a:normAutofit/>
          </a:bodyPr>
          <a:lstStyle/>
          <a:p>
            <a:r>
              <a:rPr lang="en-GB" dirty="0"/>
              <a:t>Anaphylaxis</a:t>
            </a:r>
          </a:p>
        </p:txBody>
      </p:sp>
      <p:sp>
        <p:nvSpPr>
          <p:cNvPr id="9" name="Text Placeholder 8">
            <a:extLst>
              <a:ext uri="{FF2B5EF4-FFF2-40B4-BE49-F238E27FC236}">
                <a16:creationId xmlns:a16="http://schemas.microsoft.com/office/drawing/2014/main" id="{D0610352-0834-EF56-B8B1-61FDF5146F5E}"/>
              </a:ext>
            </a:extLst>
          </p:cNvPr>
          <p:cNvSpPr>
            <a:spLocks noGrp="1"/>
          </p:cNvSpPr>
          <p:nvPr>
            <p:ph type="body" sz="quarter" idx="13"/>
          </p:nvPr>
        </p:nvSpPr>
        <p:spPr>
          <a:xfrm>
            <a:off x="7870825" y="3008168"/>
            <a:ext cx="3960813" cy="3471832"/>
          </a:xfrm>
        </p:spPr>
        <p:txBody>
          <a:bodyPr anchor="b">
            <a:normAutofit fontScale="92500" lnSpcReduction="20000"/>
          </a:bodyPr>
          <a:lstStyle/>
          <a:p>
            <a:pPr>
              <a:spcAft>
                <a:spcPts val="800"/>
              </a:spcAft>
              <a:buNone/>
            </a:pPr>
            <a:r>
              <a:rPr lang="en-GB" sz="2400" b="1" dirty="0">
                <a:effectLst/>
              </a:rPr>
              <a:t>Treatment</a:t>
            </a:r>
          </a:p>
          <a:p>
            <a:pPr>
              <a:spcAft>
                <a:spcPts val="800"/>
              </a:spcAft>
              <a:buNone/>
            </a:pPr>
            <a:endParaRPr lang="en-GB" sz="2400" dirty="0">
              <a:effectLst/>
            </a:endParaRPr>
          </a:p>
          <a:p>
            <a:pPr>
              <a:spcAft>
                <a:spcPts val="800"/>
              </a:spcAft>
            </a:pPr>
            <a:r>
              <a:rPr lang="en-GB" sz="2400" dirty="0">
                <a:effectLst/>
              </a:rPr>
              <a:t>Patients need emergency treatment with adrenaline</a:t>
            </a:r>
          </a:p>
          <a:p>
            <a:pPr>
              <a:spcAft>
                <a:spcPts val="800"/>
              </a:spcAft>
            </a:pPr>
            <a:r>
              <a:rPr lang="en-GB" sz="2400" dirty="0">
                <a:effectLst/>
              </a:rPr>
              <a:t>Call for help – 999/112</a:t>
            </a:r>
          </a:p>
          <a:p>
            <a:pPr>
              <a:spcAft>
                <a:spcPts val="800"/>
              </a:spcAft>
            </a:pPr>
            <a:r>
              <a:rPr lang="en-GB" sz="2400" dirty="0">
                <a:effectLst/>
                <a:latin typeface="+mj-lt"/>
              </a:rPr>
              <a:t>If the patient has an adrenaline auto-injector – help them to use it</a:t>
            </a:r>
          </a:p>
          <a:p>
            <a:r>
              <a:rPr lang="en-GB" sz="2400" dirty="0">
                <a:effectLst/>
                <a:latin typeface="+mj-lt"/>
                <a:ea typeface="Times New Roman" panose="02020603050405020304" pitchFamily="18" charset="0"/>
              </a:rPr>
              <a:t>If </a:t>
            </a:r>
            <a:r>
              <a:rPr lang="en-GB" sz="2400" dirty="0">
                <a:effectLst/>
                <a:latin typeface="+mj-lt"/>
                <a:ea typeface="Times New Roman" panose="02020603050405020304" pitchFamily="18" charset="0"/>
                <a:cs typeface="Calibri" panose="020F0502020204030204" pitchFamily="34" charset="0"/>
              </a:rPr>
              <a:t>symptoms not improving after 5 mins or they return – give second dose of adrenaline</a:t>
            </a:r>
          </a:p>
          <a:p>
            <a:pPr>
              <a:spcAft>
                <a:spcPts val="800"/>
              </a:spcAft>
            </a:pPr>
            <a:endParaRPr lang="en-GB" sz="2400" dirty="0">
              <a:effectLst/>
              <a:latin typeface="Calibri" panose="020F0502020204030204" pitchFamily="34" charset="0"/>
              <a:cs typeface="Calibri" panose="020F0502020204030204" pitchFamily="34" charset="0"/>
            </a:endParaRPr>
          </a:p>
          <a:p>
            <a:endParaRPr lang="en-GB" sz="2400" dirty="0"/>
          </a:p>
        </p:txBody>
      </p:sp>
    </p:spTree>
    <p:extLst>
      <p:ext uri="{BB962C8B-B14F-4D97-AF65-F5344CB8AC3E}">
        <p14:creationId xmlns:p14="http://schemas.microsoft.com/office/powerpoint/2010/main" val="4144904224"/>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71BE3-36A3-2CF2-E16E-373C572FB4F9}"/>
              </a:ext>
            </a:extLst>
          </p:cNvPr>
          <p:cNvSpPr>
            <a:spLocks noGrp="1"/>
          </p:cNvSpPr>
          <p:nvPr>
            <p:ph type="title"/>
          </p:nvPr>
        </p:nvSpPr>
        <p:spPr>
          <a:xfrm>
            <a:off x="719138" y="549276"/>
            <a:ext cx="10477500" cy="1388288"/>
          </a:xfrm>
        </p:spPr>
        <p:txBody>
          <a:bodyPr anchor="t">
            <a:normAutofit/>
          </a:bodyPr>
          <a:lstStyle/>
          <a:p>
            <a:r>
              <a:rPr lang="en-GB" dirty="0"/>
              <a:t>Heart attack</a:t>
            </a:r>
          </a:p>
        </p:txBody>
      </p:sp>
      <p:sp>
        <p:nvSpPr>
          <p:cNvPr id="3" name="Content Placeholder 2">
            <a:extLst>
              <a:ext uri="{FF2B5EF4-FFF2-40B4-BE49-F238E27FC236}">
                <a16:creationId xmlns:a16="http://schemas.microsoft.com/office/drawing/2014/main" id="{BDB37176-F037-C4C1-9300-D2582F3EFC52}"/>
              </a:ext>
            </a:extLst>
          </p:cNvPr>
          <p:cNvSpPr>
            <a:spLocks noGrp="1"/>
          </p:cNvSpPr>
          <p:nvPr>
            <p:ph sz="half" idx="1"/>
          </p:nvPr>
        </p:nvSpPr>
        <p:spPr>
          <a:xfrm>
            <a:off x="1260473" y="1937563"/>
            <a:ext cx="4824000" cy="4228286"/>
          </a:xfrm>
        </p:spPr>
        <p:txBody>
          <a:bodyPr>
            <a:normAutofit/>
          </a:bodyPr>
          <a:lstStyle/>
          <a:p>
            <a:pPr marL="342900" lvl="0" indent="-342900">
              <a:lnSpc>
                <a:spcPct val="100000"/>
              </a:lnSpc>
              <a:buFont typeface="Symbol" panose="05050102010706020507" pitchFamily="18" charset="2"/>
              <a:buChar char=""/>
            </a:pPr>
            <a:r>
              <a:rPr lang="en-GB">
                <a:effectLst/>
              </a:rPr>
              <a:t>Feeling lightheaded or dizzy</a:t>
            </a:r>
          </a:p>
          <a:p>
            <a:pPr marL="342900" lvl="0" indent="-342900">
              <a:lnSpc>
                <a:spcPct val="100000"/>
              </a:lnSpc>
              <a:buFont typeface="Symbol" panose="05050102010706020507" pitchFamily="18" charset="2"/>
              <a:buChar char=""/>
            </a:pPr>
            <a:r>
              <a:rPr lang="en-GB">
                <a:effectLst/>
              </a:rPr>
              <a:t>Sweating</a:t>
            </a:r>
          </a:p>
          <a:p>
            <a:pPr marL="342900" lvl="0" indent="-342900">
              <a:lnSpc>
                <a:spcPct val="100000"/>
              </a:lnSpc>
              <a:buFont typeface="Symbol" panose="05050102010706020507" pitchFamily="18" charset="2"/>
              <a:buChar char=""/>
            </a:pPr>
            <a:r>
              <a:rPr lang="en-GB">
                <a:effectLst/>
              </a:rPr>
              <a:t>Shortness of breath</a:t>
            </a:r>
          </a:p>
          <a:p>
            <a:pPr marL="342900" lvl="0" indent="-342900">
              <a:lnSpc>
                <a:spcPct val="100000"/>
              </a:lnSpc>
              <a:buFont typeface="Symbol" panose="05050102010706020507" pitchFamily="18" charset="2"/>
              <a:buChar char=""/>
            </a:pPr>
            <a:r>
              <a:rPr lang="en-GB">
                <a:effectLst/>
              </a:rPr>
              <a:t>Feeling sick (nausea) or being sick (vomiting)</a:t>
            </a:r>
          </a:p>
          <a:p>
            <a:pPr marL="342900" lvl="0" indent="-342900">
              <a:lnSpc>
                <a:spcPct val="100000"/>
              </a:lnSpc>
              <a:buFont typeface="Symbol" panose="05050102010706020507" pitchFamily="18" charset="2"/>
              <a:buChar char=""/>
            </a:pPr>
            <a:r>
              <a:rPr lang="en-GB">
                <a:effectLst/>
              </a:rPr>
              <a:t>An overwhelming sense of anxiety (similar to having a panic attack)</a:t>
            </a:r>
          </a:p>
          <a:p>
            <a:pPr marL="342900" lvl="0" indent="-342900">
              <a:lnSpc>
                <a:spcPct val="100000"/>
              </a:lnSpc>
              <a:spcAft>
                <a:spcPts val="800"/>
              </a:spcAft>
              <a:buFont typeface="Symbol" panose="05050102010706020507" pitchFamily="18" charset="2"/>
              <a:buChar char=""/>
            </a:pPr>
            <a:r>
              <a:rPr lang="en-GB"/>
              <a:t>Coughing</a:t>
            </a:r>
            <a:r>
              <a:rPr lang="en-GB">
                <a:effectLst/>
              </a:rPr>
              <a:t> or wheezing</a:t>
            </a:r>
          </a:p>
          <a:p>
            <a:pPr>
              <a:lnSpc>
                <a:spcPct val="100000"/>
              </a:lnSpc>
            </a:pPr>
            <a:endParaRPr lang="en-GB"/>
          </a:p>
        </p:txBody>
      </p:sp>
      <p:pic>
        <p:nvPicPr>
          <p:cNvPr id="8" name="Content Placeholder 7" descr="A drawing of a face&#10;&#10;Description automatically generated">
            <a:extLst>
              <a:ext uri="{FF2B5EF4-FFF2-40B4-BE49-F238E27FC236}">
                <a16:creationId xmlns:a16="http://schemas.microsoft.com/office/drawing/2014/main" id="{C252549E-5FAD-864E-2F2B-E3FF11935C96}"/>
              </a:ext>
            </a:extLst>
          </p:cNvPr>
          <p:cNvPicPr>
            <a:picLocks noGrp="1" noChangeAspect="1"/>
          </p:cNvPicPr>
          <p:nvPr>
            <p:ph sz="half" idx="2"/>
          </p:nvPr>
        </p:nvPicPr>
        <p:blipFill>
          <a:blip r:embed="rId3"/>
          <a:stretch>
            <a:fillRect/>
          </a:stretch>
        </p:blipFill>
        <p:spPr>
          <a:xfrm>
            <a:off x="6670495" y="1937564"/>
            <a:ext cx="4228286" cy="4228286"/>
          </a:xfrm>
          <a:prstGeom prst="rect">
            <a:avLst/>
          </a:prstGeom>
          <a:noFill/>
        </p:spPr>
      </p:pic>
      <p:sp>
        <p:nvSpPr>
          <p:cNvPr id="5" name="Date Placeholder 4">
            <a:extLst>
              <a:ext uri="{FF2B5EF4-FFF2-40B4-BE49-F238E27FC236}">
                <a16:creationId xmlns:a16="http://schemas.microsoft.com/office/drawing/2014/main" id="{E1FEDB9A-EB39-7A55-2DCC-3F2C246BF255}"/>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spTree>
    <p:extLst>
      <p:ext uri="{BB962C8B-B14F-4D97-AF65-F5344CB8AC3E}">
        <p14:creationId xmlns:p14="http://schemas.microsoft.com/office/powerpoint/2010/main" val="285637272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7807-EF06-C3E9-B5C8-D4121E4B78EA}"/>
              </a:ext>
            </a:extLst>
          </p:cNvPr>
          <p:cNvSpPr>
            <a:spLocks noGrp="1"/>
          </p:cNvSpPr>
          <p:nvPr>
            <p:ph type="title"/>
          </p:nvPr>
        </p:nvSpPr>
        <p:spPr>
          <a:xfrm>
            <a:off x="719138" y="549276"/>
            <a:ext cx="10477500" cy="1388288"/>
          </a:xfrm>
        </p:spPr>
        <p:txBody>
          <a:bodyPr anchor="t">
            <a:normAutofit/>
          </a:bodyPr>
          <a:lstStyle/>
          <a:p>
            <a:r>
              <a:rPr lang="en-GB" dirty="0"/>
              <a:t>Stroke</a:t>
            </a:r>
          </a:p>
        </p:txBody>
      </p:sp>
      <p:pic>
        <p:nvPicPr>
          <p:cNvPr id="8" name="Picture 4" descr="Symptoms of stroke | Recognise the signs | Stroke Association">
            <a:extLst>
              <a:ext uri="{FF2B5EF4-FFF2-40B4-BE49-F238E27FC236}">
                <a16:creationId xmlns:a16="http://schemas.microsoft.com/office/drawing/2014/main" id="{4FB535C6-1070-DF2D-4FEE-0CBB0B0476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26041" y="1937564"/>
            <a:ext cx="7805031" cy="3961773"/>
          </a:xfrm>
          <a:prstGeom prst="rect">
            <a:avLst/>
          </a:prstGeom>
          <a:solidFill>
            <a:srgbClr val="FFFFFF"/>
          </a:solidFill>
        </p:spPr>
      </p:pic>
      <p:sp>
        <p:nvSpPr>
          <p:cNvPr id="5" name="Date Placeholder 4">
            <a:extLst>
              <a:ext uri="{FF2B5EF4-FFF2-40B4-BE49-F238E27FC236}">
                <a16:creationId xmlns:a16="http://schemas.microsoft.com/office/drawing/2014/main" id="{A82AC8F2-25E3-EA87-2786-44415E6C5D0F}"/>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spTree>
    <p:extLst>
      <p:ext uri="{BB962C8B-B14F-4D97-AF65-F5344CB8AC3E}">
        <p14:creationId xmlns:p14="http://schemas.microsoft.com/office/powerpoint/2010/main" val="373980650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iagram&#10;&#10;Description automatically generated">
            <a:extLst>
              <a:ext uri="{FF2B5EF4-FFF2-40B4-BE49-F238E27FC236}">
                <a16:creationId xmlns:a16="http://schemas.microsoft.com/office/drawing/2014/main" id="{402D398A-54BB-16BB-0D69-77A0A5336A99}"/>
              </a:ext>
            </a:extLst>
          </p:cNvPr>
          <p:cNvPicPr>
            <a:picLocks noChangeAspect="1"/>
          </p:cNvPicPr>
          <p:nvPr/>
        </p:nvPicPr>
        <p:blipFill>
          <a:blip r:embed="rId3"/>
          <a:stretch>
            <a:fillRect/>
          </a:stretch>
        </p:blipFill>
        <p:spPr>
          <a:xfrm>
            <a:off x="1927751" y="1937563"/>
            <a:ext cx="4228285" cy="4228285"/>
          </a:xfrm>
          <a:prstGeom prst="rect">
            <a:avLst/>
          </a:prstGeom>
          <a:noFill/>
        </p:spPr>
      </p:pic>
      <p:sp>
        <p:nvSpPr>
          <p:cNvPr id="5" name="Date Placeholder 4">
            <a:extLst>
              <a:ext uri="{FF2B5EF4-FFF2-40B4-BE49-F238E27FC236}">
                <a16:creationId xmlns:a16="http://schemas.microsoft.com/office/drawing/2014/main" id="{F7C3EFE6-150A-0261-8666-1D44C03ED046}"/>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sp>
        <p:nvSpPr>
          <p:cNvPr id="2" name="Title 1">
            <a:extLst>
              <a:ext uri="{FF2B5EF4-FFF2-40B4-BE49-F238E27FC236}">
                <a16:creationId xmlns:a16="http://schemas.microsoft.com/office/drawing/2014/main" id="{75A472DD-8148-CDD0-7597-702AFF67F25B}"/>
              </a:ext>
            </a:extLst>
          </p:cNvPr>
          <p:cNvSpPr>
            <a:spLocks noGrp="1"/>
          </p:cNvSpPr>
          <p:nvPr>
            <p:ph type="title"/>
          </p:nvPr>
        </p:nvSpPr>
        <p:spPr>
          <a:xfrm>
            <a:off x="719137" y="549276"/>
            <a:ext cx="6840000" cy="1388288"/>
          </a:xfrm>
        </p:spPr>
        <p:txBody>
          <a:bodyPr anchor="t">
            <a:normAutofit/>
          </a:bodyPr>
          <a:lstStyle/>
          <a:p>
            <a:r>
              <a:rPr lang="en-GB" dirty="0"/>
              <a:t>Seizures</a:t>
            </a:r>
          </a:p>
        </p:txBody>
      </p:sp>
      <p:sp>
        <p:nvSpPr>
          <p:cNvPr id="3" name="Content Placeholder 2">
            <a:extLst>
              <a:ext uri="{FF2B5EF4-FFF2-40B4-BE49-F238E27FC236}">
                <a16:creationId xmlns:a16="http://schemas.microsoft.com/office/drawing/2014/main" id="{F2CC8B7A-F9A3-0798-451E-D284943FAEDA}"/>
              </a:ext>
            </a:extLst>
          </p:cNvPr>
          <p:cNvSpPr>
            <a:spLocks noGrp="1"/>
          </p:cNvSpPr>
          <p:nvPr>
            <p:ph type="body" sz="quarter" idx="13"/>
          </p:nvPr>
        </p:nvSpPr>
        <p:spPr>
          <a:xfrm>
            <a:off x="7877175" y="3429000"/>
            <a:ext cx="3960813" cy="2736850"/>
          </a:xfrm>
        </p:spPr>
        <p:txBody>
          <a:bodyPr anchor="b">
            <a:normAutofit/>
          </a:bodyPr>
          <a:lstStyle/>
          <a:p>
            <a:r>
              <a:rPr lang="en-GB" dirty="0"/>
              <a:t>symptoms and treatment</a:t>
            </a:r>
          </a:p>
        </p:txBody>
      </p:sp>
    </p:spTree>
    <p:extLst>
      <p:ext uri="{BB962C8B-B14F-4D97-AF65-F5344CB8AC3E}">
        <p14:creationId xmlns:p14="http://schemas.microsoft.com/office/powerpoint/2010/main" val="270090953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472DD-8148-CDD0-7597-702AFF67F25B}"/>
              </a:ext>
            </a:extLst>
          </p:cNvPr>
          <p:cNvSpPr>
            <a:spLocks noGrp="1"/>
          </p:cNvSpPr>
          <p:nvPr>
            <p:ph type="title"/>
          </p:nvPr>
        </p:nvSpPr>
        <p:spPr>
          <a:xfrm>
            <a:off x="719138" y="549276"/>
            <a:ext cx="10477500" cy="1388288"/>
          </a:xfrm>
        </p:spPr>
        <p:txBody>
          <a:bodyPr anchor="t">
            <a:normAutofit/>
          </a:bodyPr>
          <a:lstStyle/>
          <a:p>
            <a:r>
              <a:rPr lang="en-GB" dirty="0"/>
              <a:t>Seizures</a:t>
            </a:r>
          </a:p>
        </p:txBody>
      </p:sp>
      <p:sp>
        <p:nvSpPr>
          <p:cNvPr id="3" name="Content Placeholder 2">
            <a:extLst>
              <a:ext uri="{FF2B5EF4-FFF2-40B4-BE49-F238E27FC236}">
                <a16:creationId xmlns:a16="http://schemas.microsoft.com/office/drawing/2014/main" id="{F2CC8B7A-F9A3-0798-451E-D284943FAEDA}"/>
              </a:ext>
            </a:extLst>
          </p:cNvPr>
          <p:cNvSpPr>
            <a:spLocks noGrp="1"/>
          </p:cNvSpPr>
          <p:nvPr>
            <p:ph sz="half" idx="1"/>
          </p:nvPr>
        </p:nvSpPr>
        <p:spPr>
          <a:xfrm>
            <a:off x="1260473" y="1937563"/>
            <a:ext cx="4824000" cy="4228286"/>
          </a:xfrm>
        </p:spPr>
        <p:txBody>
          <a:bodyPr>
            <a:normAutofit/>
          </a:bodyPr>
          <a:lstStyle/>
          <a:p>
            <a:r>
              <a:rPr lang="en-GB" dirty="0">
                <a:effectLst/>
              </a:rPr>
              <a:t>The most common cause of seizures is epilepsy. Epilepsy is a chronic condition and patients often take medication to prevent or reduce seizures. Other causes include head injury, lack of oxygen to the brain, excess of alcohol or drugs, fever in young children</a:t>
            </a:r>
            <a:endParaRPr lang="en-GB" dirty="0"/>
          </a:p>
        </p:txBody>
      </p:sp>
      <p:sp>
        <p:nvSpPr>
          <p:cNvPr id="5" name="Date Placeholder 4">
            <a:extLst>
              <a:ext uri="{FF2B5EF4-FFF2-40B4-BE49-F238E27FC236}">
                <a16:creationId xmlns:a16="http://schemas.microsoft.com/office/drawing/2014/main" id="{F7C3EFE6-150A-0261-8666-1D44C03ED046}"/>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pic>
        <p:nvPicPr>
          <p:cNvPr id="1028" name="Picture 4" descr="Image with no description">
            <a:extLst>
              <a:ext uri="{FF2B5EF4-FFF2-40B4-BE49-F238E27FC236}">
                <a16:creationId xmlns:a16="http://schemas.microsoft.com/office/drawing/2014/main" id="{AEFFAE7A-A407-24C1-D75A-4727238D8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800" y="425449"/>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39490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CB0B415-E790-0BAE-8996-98C4E358A07C}"/>
              </a:ext>
            </a:extLst>
          </p:cNvPr>
          <p:cNvSpPr>
            <a:spLocks noGrp="1"/>
          </p:cNvSpPr>
          <p:nvPr>
            <p:ph type="title"/>
          </p:nvPr>
        </p:nvSpPr>
        <p:spPr/>
        <p:txBody>
          <a:bodyPr/>
          <a:lstStyle/>
          <a:p>
            <a:r>
              <a:rPr lang="en-GB" dirty="0"/>
              <a:t>Session 1</a:t>
            </a:r>
            <a:br>
              <a:rPr lang="en-GB" dirty="0"/>
            </a:br>
            <a:br>
              <a:rPr lang="en-GB" dirty="0"/>
            </a:br>
            <a:r>
              <a:rPr lang="en-GB" dirty="0"/>
              <a:t>Life </a:t>
            </a:r>
            <a:br>
              <a:rPr lang="en-GB" dirty="0"/>
            </a:br>
            <a:r>
              <a:rPr lang="en-GB" dirty="0"/>
              <a:t>Support</a:t>
            </a:r>
          </a:p>
        </p:txBody>
      </p:sp>
      <p:sp>
        <p:nvSpPr>
          <p:cNvPr id="9" name="Text Placeholder 8">
            <a:extLst>
              <a:ext uri="{FF2B5EF4-FFF2-40B4-BE49-F238E27FC236}">
                <a16:creationId xmlns:a16="http://schemas.microsoft.com/office/drawing/2014/main" id="{80CDD902-870E-3314-FA67-8193B13AE7CB}"/>
              </a:ext>
            </a:extLst>
          </p:cNvPr>
          <p:cNvSpPr>
            <a:spLocks noGrp="1"/>
          </p:cNvSpPr>
          <p:nvPr>
            <p:ph type="body" idx="1"/>
          </p:nvPr>
        </p:nvSpPr>
        <p:spPr>
          <a:xfrm>
            <a:off x="5515831" y="549275"/>
            <a:ext cx="5616638" cy="4229050"/>
          </a:xfrm>
        </p:spPr>
        <p:txBody>
          <a:bodyPr/>
          <a:lstStyle/>
          <a:p>
            <a:pPr marL="342900" indent="-342900">
              <a:buFont typeface="Arial" panose="020B0604020202020204" pitchFamily="34" charset="0"/>
              <a:buChar char="•"/>
            </a:pPr>
            <a:r>
              <a:rPr lang="en-GB" sz="2400" dirty="0">
                <a:latin typeface="Trebuchet MS (Body)"/>
              </a:rPr>
              <a:t>Safe Approach</a:t>
            </a:r>
          </a:p>
          <a:p>
            <a:pPr marL="342900" indent="-342900">
              <a:buFont typeface="Arial" panose="020B0604020202020204" pitchFamily="34" charset="0"/>
              <a:buChar char="•"/>
            </a:pPr>
            <a:r>
              <a:rPr lang="en-GB" sz="2400" dirty="0">
                <a:latin typeface="Trebuchet MS (Body)"/>
              </a:rPr>
              <a:t>Primary Survey and ABC assessment</a:t>
            </a:r>
          </a:p>
          <a:p>
            <a:pPr marL="342900" indent="-342900">
              <a:buFont typeface="Arial" panose="020B0604020202020204" pitchFamily="34" charset="0"/>
              <a:buChar char="•"/>
            </a:pPr>
            <a:r>
              <a:rPr lang="en-GB" sz="2400" dirty="0">
                <a:latin typeface="Trebuchet MS (Body)"/>
              </a:rPr>
              <a:t>Adult CPR</a:t>
            </a:r>
          </a:p>
          <a:p>
            <a:pPr marL="342900" indent="-342900">
              <a:buFont typeface="Arial" panose="020B0604020202020204" pitchFamily="34" charset="0"/>
              <a:buChar char="•"/>
            </a:pPr>
            <a:r>
              <a:rPr lang="en-GB" sz="2400" dirty="0">
                <a:latin typeface="Trebuchet MS (Body)"/>
              </a:rPr>
              <a:t>Child CPR </a:t>
            </a:r>
          </a:p>
          <a:p>
            <a:pPr marL="342900" indent="-342900">
              <a:buFont typeface="Arial" panose="020B0604020202020204" pitchFamily="34" charset="0"/>
              <a:buChar char="•"/>
            </a:pPr>
            <a:r>
              <a:rPr lang="en-GB" sz="2400" dirty="0">
                <a:latin typeface="Trebuchet MS (Body)"/>
              </a:rPr>
              <a:t>AED</a:t>
            </a:r>
          </a:p>
          <a:p>
            <a:pPr marL="342900" indent="-342900">
              <a:buFont typeface="Arial" panose="020B0604020202020204" pitchFamily="34" charset="0"/>
              <a:buChar char="•"/>
            </a:pPr>
            <a:r>
              <a:rPr lang="en-GB" sz="2400" dirty="0">
                <a:latin typeface="Trebuchet MS (Body)"/>
              </a:rPr>
              <a:t>Choking</a:t>
            </a:r>
          </a:p>
          <a:p>
            <a:pPr marL="342900" indent="-342900">
              <a:buFont typeface="Arial" panose="020B0604020202020204" pitchFamily="34" charset="0"/>
              <a:buChar char="•"/>
            </a:pPr>
            <a:r>
              <a:rPr lang="en-GB" sz="2400" dirty="0">
                <a:latin typeface="Trebuchet MS (Body)"/>
              </a:rPr>
              <a:t>Unresponsiveness</a:t>
            </a:r>
          </a:p>
          <a:p>
            <a:pPr marL="342900" indent="-342900">
              <a:buFont typeface="Arial" panose="020B0604020202020204" pitchFamily="34" charset="0"/>
              <a:buChar char="•"/>
            </a:pPr>
            <a:r>
              <a:rPr lang="en-GB" sz="2400" dirty="0">
                <a:latin typeface="Trebuchet MS (Body)"/>
              </a:rPr>
              <a:t>Recovery position</a:t>
            </a:r>
          </a:p>
          <a:p>
            <a:pPr marL="342900" indent="-342900">
              <a:buFont typeface="Arial" panose="020B0604020202020204" pitchFamily="34" charset="0"/>
              <a:buChar char="•"/>
            </a:pPr>
            <a:endParaRPr lang="en-GB" sz="2400" dirty="0">
              <a:solidFill>
                <a:srgbClr val="5087C7"/>
              </a:solidFill>
              <a:latin typeface="Trebuchet MS" panose="020B0603020202020204" pitchFamily="34" charset="0"/>
            </a:endParaRPr>
          </a:p>
          <a:p>
            <a:endParaRPr lang="en-GB" dirty="0"/>
          </a:p>
        </p:txBody>
      </p:sp>
      <p:sp>
        <p:nvSpPr>
          <p:cNvPr id="5" name="Date Placeholder 4">
            <a:extLst>
              <a:ext uri="{FF2B5EF4-FFF2-40B4-BE49-F238E27FC236}">
                <a16:creationId xmlns:a16="http://schemas.microsoft.com/office/drawing/2014/main" id="{0D420544-D638-91E2-4139-41536AB42269}"/>
              </a:ext>
            </a:extLst>
          </p:cNvPr>
          <p:cNvSpPr>
            <a:spLocks noGrp="1"/>
          </p:cNvSpPr>
          <p:nvPr>
            <p:ph type="dt" sz="half" idx="10"/>
          </p:nvPr>
        </p:nvSpPr>
        <p:spPr/>
        <p:txBody>
          <a:bodyPr/>
          <a:lstStyle/>
          <a:p>
            <a:r>
              <a:rPr lang="en-US"/>
              <a:t>V.3  Sept 2023</a:t>
            </a:r>
            <a:endParaRPr lang="en-GB"/>
          </a:p>
        </p:txBody>
      </p:sp>
      <p:pic>
        <p:nvPicPr>
          <p:cNvPr id="10" name="Picture 9" descr="A picture containing drawing&#10;&#10;Description automatically generated">
            <a:extLst>
              <a:ext uri="{FF2B5EF4-FFF2-40B4-BE49-F238E27FC236}">
                <a16:creationId xmlns:a16="http://schemas.microsoft.com/office/drawing/2014/main" id="{537F79EC-B1E3-F353-81A9-5A17D8ABD8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23969" y="3797970"/>
            <a:ext cx="2096836" cy="296601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7FE78A6-346B-D848-8FC2-AAC53C485B66}"/>
              </a:ext>
            </a:extLst>
          </p:cNvPr>
          <p:cNvPicPr>
            <a:picLocks noChangeAspect="1"/>
          </p:cNvPicPr>
          <p:nvPr/>
        </p:nvPicPr>
        <p:blipFill>
          <a:blip r:embed="rId5"/>
          <a:stretch>
            <a:fillRect/>
          </a:stretch>
        </p:blipFill>
        <p:spPr>
          <a:xfrm>
            <a:off x="8822755" y="2854488"/>
            <a:ext cx="2540883" cy="3594119"/>
          </a:xfrm>
          <a:prstGeom prst="rect">
            <a:avLst/>
          </a:prstGeom>
        </p:spPr>
      </p:pic>
    </p:spTree>
    <p:extLst>
      <p:ext uri="{BB962C8B-B14F-4D97-AF65-F5344CB8AC3E}">
        <p14:creationId xmlns:p14="http://schemas.microsoft.com/office/powerpoint/2010/main" val="402744930"/>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5980AB-5709-27E7-0762-30E8AC6D1B70}"/>
              </a:ext>
            </a:extLst>
          </p:cNvPr>
          <p:cNvSpPr>
            <a:spLocks noGrp="1"/>
          </p:cNvSpPr>
          <p:nvPr>
            <p:ph type="title"/>
          </p:nvPr>
        </p:nvSpPr>
        <p:spPr/>
        <p:txBody>
          <a:bodyPr/>
          <a:lstStyle/>
          <a:p>
            <a:r>
              <a:rPr lang="en-GB" dirty="0"/>
              <a:t>Diabetes</a:t>
            </a:r>
          </a:p>
        </p:txBody>
      </p:sp>
      <p:sp>
        <p:nvSpPr>
          <p:cNvPr id="9" name="Text Placeholder 8">
            <a:extLst>
              <a:ext uri="{FF2B5EF4-FFF2-40B4-BE49-F238E27FC236}">
                <a16:creationId xmlns:a16="http://schemas.microsoft.com/office/drawing/2014/main" id="{C5BEFFE1-ACEF-72AE-C4B9-2DAA84F77009}"/>
              </a:ext>
            </a:extLst>
          </p:cNvPr>
          <p:cNvSpPr>
            <a:spLocks noGrp="1"/>
          </p:cNvSpPr>
          <p:nvPr>
            <p:ph type="body" idx="1"/>
          </p:nvPr>
        </p:nvSpPr>
        <p:spPr/>
        <p:txBody>
          <a:bodyPr/>
          <a:lstStyle/>
          <a:p>
            <a:r>
              <a:rPr lang="en-GB" sz="2400" b="1" dirty="0">
                <a:solidFill>
                  <a:srgbClr val="5087C7"/>
                </a:solidFill>
                <a:latin typeface="Trebuchet MS" panose="020B0603020202020204" pitchFamily="34" charset="0"/>
                <a:ea typeface="Calibri" panose="020F0502020204030204" pitchFamily="34" charset="0"/>
                <a:cs typeface="Times New Roman" panose="02020603050405020304" pitchFamily="18" charset="0"/>
              </a:rPr>
              <a:t>A</a:t>
            </a:r>
            <a:r>
              <a:rPr lang="en-GB" sz="2400" b="1" dirty="0">
                <a:solidFill>
                  <a:srgbClr val="5087C7"/>
                </a:solidFill>
                <a:effectLst/>
                <a:latin typeface="Trebuchet MS" panose="020B0603020202020204" pitchFamily="34" charset="0"/>
                <a:ea typeface="Calibri" panose="020F0502020204030204" pitchFamily="34" charset="0"/>
                <a:cs typeface="Times New Roman" panose="02020603050405020304" pitchFamily="18" charset="0"/>
              </a:rPr>
              <a:t> chronic (long-term) condition in which the body fails to produce sufficient insulin, which is a hormone that controls blood sugar level. This can result in higher than normal blood sugar (hyperglycaemia) or lower than normal blood sugar (hypoglycaemia or hypo)</a:t>
            </a:r>
          </a:p>
          <a:p>
            <a:endParaRPr lang="en-GB" dirty="0"/>
          </a:p>
        </p:txBody>
      </p:sp>
      <p:sp>
        <p:nvSpPr>
          <p:cNvPr id="5" name="Date Placeholder 4">
            <a:extLst>
              <a:ext uri="{FF2B5EF4-FFF2-40B4-BE49-F238E27FC236}">
                <a16:creationId xmlns:a16="http://schemas.microsoft.com/office/drawing/2014/main" id="{99608CB6-F006-9DA4-F5BC-F01143E754D3}"/>
              </a:ext>
            </a:extLst>
          </p:cNvPr>
          <p:cNvSpPr>
            <a:spLocks noGrp="1"/>
          </p:cNvSpPr>
          <p:nvPr>
            <p:ph type="dt" sz="half" idx="10"/>
          </p:nvPr>
        </p:nvSpPr>
        <p:spPr/>
        <p:txBody>
          <a:bodyPr/>
          <a:lstStyle/>
          <a:p>
            <a:r>
              <a:rPr lang="en-US"/>
              <a:t>V.3  Sept 2023</a:t>
            </a:r>
            <a:endParaRPr lang="en-GB"/>
          </a:p>
        </p:txBody>
      </p:sp>
    </p:spTree>
    <p:extLst>
      <p:ext uri="{BB962C8B-B14F-4D97-AF65-F5344CB8AC3E}">
        <p14:creationId xmlns:p14="http://schemas.microsoft.com/office/powerpoint/2010/main" val="403793788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B2B439A0-3FD4-CF62-9140-BBA3AB504A48}"/>
              </a:ext>
            </a:extLst>
          </p:cNvPr>
          <p:cNvPicPr>
            <a:picLocks noChangeAspect="1"/>
          </p:cNvPicPr>
          <p:nvPr/>
        </p:nvPicPr>
        <p:blipFill>
          <a:blip r:embed="rId3"/>
          <a:stretch>
            <a:fillRect/>
          </a:stretch>
        </p:blipFill>
        <p:spPr>
          <a:xfrm>
            <a:off x="2441099" y="3057352"/>
            <a:ext cx="3422648" cy="3422648"/>
          </a:xfrm>
          <a:prstGeom prst="rect">
            <a:avLst/>
          </a:prstGeom>
          <a:noFill/>
        </p:spPr>
      </p:pic>
      <p:sp>
        <p:nvSpPr>
          <p:cNvPr id="5" name="Date Placeholder 4">
            <a:extLst>
              <a:ext uri="{FF2B5EF4-FFF2-40B4-BE49-F238E27FC236}">
                <a16:creationId xmlns:a16="http://schemas.microsoft.com/office/drawing/2014/main" id="{1F00755E-AC90-F936-BDA7-93A6959A8A46}"/>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sp>
        <p:nvSpPr>
          <p:cNvPr id="2" name="Title 1">
            <a:extLst>
              <a:ext uri="{FF2B5EF4-FFF2-40B4-BE49-F238E27FC236}">
                <a16:creationId xmlns:a16="http://schemas.microsoft.com/office/drawing/2014/main" id="{5E233611-8BCF-C28C-993C-7B752BF0ECE7}"/>
              </a:ext>
            </a:extLst>
          </p:cNvPr>
          <p:cNvSpPr>
            <a:spLocks noGrp="1"/>
          </p:cNvSpPr>
          <p:nvPr>
            <p:ph type="title"/>
          </p:nvPr>
        </p:nvSpPr>
        <p:spPr>
          <a:xfrm>
            <a:off x="719137" y="549276"/>
            <a:ext cx="6840000" cy="1388288"/>
          </a:xfrm>
        </p:spPr>
        <p:txBody>
          <a:bodyPr anchor="t">
            <a:normAutofit/>
          </a:bodyPr>
          <a:lstStyle/>
          <a:p>
            <a:r>
              <a:rPr lang="en-GB" dirty="0"/>
              <a:t>Diabetes</a:t>
            </a:r>
          </a:p>
        </p:txBody>
      </p:sp>
      <p:sp>
        <p:nvSpPr>
          <p:cNvPr id="3" name="Content Placeholder 2">
            <a:extLst>
              <a:ext uri="{FF2B5EF4-FFF2-40B4-BE49-F238E27FC236}">
                <a16:creationId xmlns:a16="http://schemas.microsoft.com/office/drawing/2014/main" id="{77722B1A-D640-64FB-B9D7-F0C1235DC0FB}"/>
              </a:ext>
            </a:extLst>
          </p:cNvPr>
          <p:cNvSpPr>
            <a:spLocks noGrp="1"/>
          </p:cNvSpPr>
          <p:nvPr>
            <p:ph type="body" sz="quarter" idx="13"/>
          </p:nvPr>
        </p:nvSpPr>
        <p:spPr>
          <a:xfrm>
            <a:off x="7877175" y="3429000"/>
            <a:ext cx="3960813" cy="2736850"/>
          </a:xfrm>
        </p:spPr>
        <p:txBody>
          <a:bodyPr anchor="b">
            <a:normAutofit/>
          </a:bodyPr>
          <a:lstStyle/>
          <a:p>
            <a:endParaRPr lang="en-GB" dirty="0"/>
          </a:p>
        </p:txBody>
      </p:sp>
      <p:sp>
        <p:nvSpPr>
          <p:cNvPr id="9" name="TextBox 8">
            <a:extLst>
              <a:ext uri="{FF2B5EF4-FFF2-40B4-BE49-F238E27FC236}">
                <a16:creationId xmlns:a16="http://schemas.microsoft.com/office/drawing/2014/main" id="{44FB0627-C5D7-2569-8096-78083CF30806}"/>
              </a:ext>
            </a:extLst>
          </p:cNvPr>
          <p:cNvSpPr txBox="1"/>
          <p:nvPr/>
        </p:nvSpPr>
        <p:spPr>
          <a:xfrm>
            <a:off x="1077520" y="1588168"/>
            <a:ext cx="5900796" cy="962527"/>
          </a:xfrm>
          <a:prstGeom prst="rect">
            <a:avLst/>
          </a:prstGeom>
          <a:noFill/>
        </p:spPr>
        <p:txBody>
          <a:bodyPr wrap="square" rtlCol="0">
            <a:noAutofit/>
          </a:bodyPr>
          <a:lstStyle/>
          <a:p>
            <a:pPr>
              <a:lnSpc>
                <a:spcPct val="119000"/>
              </a:lnSpc>
              <a:spcAft>
                <a:spcPts val="600"/>
              </a:spcAft>
            </a:pPr>
            <a:r>
              <a:rPr lang="en-GB" b="1" dirty="0">
                <a:effectLst/>
                <a:latin typeface="Trebuchet MS" panose="020B0603020202020204" pitchFamily="34" charset="0"/>
                <a:ea typeface="Calibri" panose="020F0502020204030204" pitchFamily="34" charset="0"/>
                <a:cs typeface="Times New Roman" panose="02020603050405020304" pitchFamily="18" charset="0"/>
              </a:rPr>
              <a:t>Hypoglycaemia is the emergency. If a patient with diabetes is unwell giving them sugar will rapidly restore blood sugar, and is unlikely to do harm in hyperglycaemia. The need is to act urgently rather than trying to decide.</a:t>
            </a:r>
          </a:p>
          <a:p>
            <a:pPr algn="l">
              <a:lnSpc>
                <a:spcPct val="119000"/>
              </a:lnSpc>
              <a:spcAft>
                <a:spcPts val="600"/>
              </a:spcAft>
            </a:pPr>
            <a:endParaRPr lang="en-GB" sz="2700" dirty="0" err="1"/>
          </a:p>
        </p:txBody>
      </p:sp>
    </p:spTree>
    <p:extLst>
      <p:ext uri="{BB962C8B-B14F-4D97-AF65-F5344CB8AC3E}">
        <p14:creationId xmlns:p14="http://schemas.microsoft.com/office/powerpoint/2010/main" val="286673729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E6DA5-74B2-9050-4BA1-0E198CE06C5E}"/>
              </a:ext>
            </a:extLst>
          </p:cNvPr>
          <p:cNvSpPr>
            <a:spLocks noGrp="1"/>
          </p:cNvSpPr>
          <p:nvPr>
            <p:ph type="title"/>
          </p:nvPr>
        </p:nvSpPr>
        <p:spPr>
          <a:xfrm>
            <a:off x="719138" y="549276"/>
            <a:ext cx="10477500" cy="1388288"/>
          </a:xfrm>
        </p:spPr>
        <p:txBody>
          <a:bodyPr anchor="t">
            <a:normAutofit/>
          </a:bodyPr>
          <a:lstStyle/>
          <a:p>
            <a:r>
              <a:rPr lang="en-GB" dirty="0"/>
              <a:t>Sepsis</a:t>
            </a:r>
          </a:p>
        </p:txBody>
      </p:sp>
      <p:pic>
        <p:nvPicPr>
          <p:cNvPr id="4" name="Picture 3" descr="Diagram&#10;&#10;Description automatically generated">
            <a:extLst>
              <a:ext uri="{FF2B5EF4-FFF2-40B4-BE49-F238E27FC236}">
                <a16:creationId xmlns:a16="http://schemas.microsoft.com/office/drawing/2014/main" id="{7EA83919-9E47-C246-A30B-0E0FBB2C8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712" y="279675"/>
            <a:ext cx="8612926" cy="6029049"/>
          </a:xfrm>
          <a:prstGeom prst="rect">
            <a:avLst/>
          </a:prstGeom>
          <a:noFill/>
        </p:spPr>
      </p:pic>
      <p:sp>
        <p:nvSpPr>
          <p:cNvPr id="5" name="Date Placeholder 4">
            <a:extLst>
              <a:ext uri="{FF2B5EF4-FFF2-40B4-BE49-F238E27FC236}">
                <a16:creationId xmlns:a16="http://schemas.microsoft.com/office/drawing/2014/main" id="{7DBDAB01-8243-5572-43D8-AA57E6607C1A}"/>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spTree>
    <p:extLst>
      <p:ext uri="{BB962C8B-B14F-4D97-AF65-F5344CB8AC3E}">
        <p14:creationId xmlns:p14="http://schemas.microsoft.com/office/powerpoint/2010/main" val="184277555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4905763-3929-9F2C-0712-D93507BA45E2}"/>
              </a:ext>
            </a:extLst>
          </p:cNvPr>
          <p:cNvSpPr>
            <a:spLocks noGrp="1"/>
          </p:cNvSpPr>
          <p:nvPr>
            <p:ph type="title"/>
          </p:nvPr>
        </p:nvSpPr>
        <p:spPr>
          <a:xfrm>
            <a:off x="1618981" y="156273"/>
            <a:ext cx="9576638" cy="1455988"/>
          </a:xfrm>
        </p:spPr>
        <p:txBody>
          <a:bodyPr/>
          <a:lstStyle/>
          <a:p>
            <a:r>
              <a:rPr lang="en-GB" dirty="0">
                <a:solidFill>
                  <a:srgbClr val="6D9DD1"/>
                </a:solidFill>
              </a:rPr>
              <a:t>Meningitis</a:t>
            </a:r>
          </a:p>
        </p:txBody>
      </p:sp>
      <p:sp>
        <p:nvSpPr>
          <p:cNvPr id="11" name="Text Placeholder 10">
            <a:extLst>
              <a:ext uri="{FF2B5EF4-FFF2-40B4-BE49-F238E27FC236}">
                <a16:creationId xmlns:a16="http://schemas.microsoft.com/office/drawing/2014/main" id="{861E7030-27E1-7DEE-AF4F-75E8F7EF8FD7}"/>
              </a:ext>
            </a:extLst>
          </p:cNvPr>
          <p:cNvSpPr>
            <a:spLocks noGrp="1"/>
          </p:cNvSpPr>
          <p:nvPr>
            <p:ph type="body" idx="1"/>
          </p:nvPr>
        </p:nvSpPr>
        <p:spPr>
          <a:xfrm>
            <a:off x="848960" y="1949213"/>
            <a:ext cx="9576638" cy="3296526"/>
          </a:xfrm>
        </p:spPr>
        <p:txBody>
          <a:bodyPr/>
          <a:lstStyle/>
          <a:p>
            <a:pPr>
              <a:lnSpc>
                <a:spcPct val="117000"/>
              </a:lnSpc>
              <a:spcAft>
                <a:spcPts val="800"/>
              </a:spcAft>
              <a:buNone/>
            </a:pPr>
            <a:r>
              <a:rPr lang="en-GB" sz="2000" b="1" dirty="0">
                <a:effectLst/>
                <a:latin typeface="Trebuchet MS" panose="020B0603020202020204" pitchFamily="34" charset="0"/>
                <a:ea typeface="Calibri" panose="020F0502020204030204" pitchFamily="34" charset="0"/>
                <a:cs typeface="Times New Roman" panose="02020603050405020304" pitchFamily="18" charset="0"/>
              </a:rPr>
              <a:t>Signs and symptoms </a:t>
            </a:r>
          </a:p>
          <a:p>
            <a:pPr marL="342900" lvl="0" indent="-342900">
              <a:lnSpc>
                <a:spcPct val="117000"/>
              </a:lnSpc>
              <a:buFont typeface="Symbol" panose="05050102010706020507" pitchFamily="18" charset="2"/>
              <a:buChar char=""/>
            </a:pPr>
            <a:r>
              <a:rPr lang="en-GB" sz="16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raised body temperature</a:t>
            </a:r>
          </a:p>
          <a:p>
            <a:pPr marL="342900" lvl="0" indent="-342900">
              <a:lnSpc>
                <a:spcPct val="117000"/>
              </a:lnSpc>
              <a:buFont typeface="Symbol" panose="05050102010706020507" pitchFamily="18" charset="2"/>
              <a:buChar char=""/>
            </a:pPr>
            <a:r>
              <a:rPr lang="en-GB" sz="16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vomiting</a:t>
            </a:r>
          </a:p>
          <a:p>
            <a:pPr marL="342900" lvl="0" indent="-342900">
              <a:lnSpc>
                <a:spcPct val="117000"/>
              </a:lnSpc>
              <a:buFont typeface="Symbol" panose="05050102010706020507" pitchFamily="18" charset="2"/>
              <a:buChar char=""/>
            </a:pPr>
            <a:r>
              <a:rPr lang="en-GB" sz="16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feeling very unwell</a:t>
            </a:r>
          </a:p>
          <a:p>
            <a:pPr marL="342900" lvl="0" indent="-342900">
              <a:lnSpc>
                <a:spcPct val="117000"/>
              </a:lnSpc>
              <a:buFont typeface="Symbol" panose="05050102010706020507" pitchFamily="18" charset="2"/>
              <a:buChar char=""/>
            </a:pPr>
            <a:r>
              <a:rPr lang="en-GB" sz="16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severe headache</a:t>
            </a:r>
          </a:p>
          <a:p>
            <a:pPr marL="342900" lvl="0" indent="-342900">
              <a:lnSpc>
                <a:spcPct val="117000"/>
              </a:lnSpc>
              <a:buFont typeface="Symbol" panose="05050102010706020507" pitchFamily="18" charset="2"/>
              <a:buChar char=""/>
            </a:pPr>
            <a:r>
              <a:rPr lang="en-GB" sz="16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photophobia (dislike of light)</a:t>
            </a:r>
          </a:p>
          <a:p>
            <a:pPr marL="342900" lvl="0" indent="-342900">
              <a:lnSpc>
                <a:spcPct val="117000"/>
              </a:lnSpc>
              <a:buFont typeface="Symbol" panose="05050102010706020507" pitchFamily="18" charset="2"/>
              <a:buChar char=""/>
            </a:pPr>
            <a:r>
              <a:rPr lang="en-GB" sz="16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stiff or rigid neck</a:t>
            </a:r>
          </a:p>
          <a:p>
            <a:pPr marL="342900" lvl="0" indent="-342900">
              <a:lnSpc>
                <a:spcPct val="117000"/>
              </a:lnSpc>
              <a:buFont typeface="Symbol" panose="05050102010706020507" pitchFamily="18" charset="2"/>
              <a:buChar char=""/>
            </a:pPr>
            <a:r>
              <a:rPr lang="en-GB" sz="16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a lowering level of consciousness if untreated</a:t>
            </a:r>
          </a:p>
          <a:p>
            <a:pPr marL="342900" lvl="0" indent="-342900">
              <a:lnSpc>
                <a:spcPct val="117000"/>
              </a:lnSpc>
              <a:spcAft>
                <a:spcPts val="800"/>
              </a:spcAft>
              <a:buFont typeface="Symbol" panose="05050102010706020507" pitchFamily="18" charset="2"/>
              <a:buChar char=""/>
            </a:pPr>
            <a:r>
              <a:rPr lang="en-GB" sz="16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rash of small purple spots or bruises (when pressed against a glass they do not disappear). This is a late sign and may not even </a:t>
            </a:r>
            <a:r>
              <a:rPr lang="en-GB" sz="18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appear</a:t>
            </a:r>
            <a:r>
              <a:rPr lang="en-GB" sz="28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a:t>
            </a:r>
          </a:p>
          <a:p>
            <a:endParaRPr lang="en-GB" dirty="0"/>
          </a:p>
        </p:txBody>
      </p:sp>
      <p:sp>
        <p:nvSpPr>
          <p:cNvPr id="5" name="Date Placeholder 4">
            <a:extLst>
              <a:ext uri="{FF2B5EF4-FFF2-40B4-BE49-F238E27FC236}">
                <a16:creationId xmlns:a16="http://schemas.microsoft.com/office/drawing/2014/main" id="{5073795F-B82A-84CF-77C4-22C3769CABE7}"/>
              </a:ext>
            </a:extLst>
          </p:cNvPr>
          <p:cNvSpPr>
            <a:spLocks noGrp="1"/>
          </p:cNvSpPr>
          <p:nvPr>
            <p:ph type="dt" sz="half" idx="10"/>
          </p:nvPr>
        </p:nvSpPr>
        <p:spPr/>
        <p:txBody>
          <a:bodyPr/>
          <a:lstStyle/>
          <a:p>
            <a:r>
              <a:rPr lang="en-US"/>
              <a:t>V.3  Sept 2023</a:t>
            </a:r>
            <a:endParaRPr lang="en-GB"/>
          </a:p>
        </p:txBody>
      </p:sp>
    </p:spTree>
    <p:extLst>
      <p:ext uri="{BB962C8B-B14F-4D97-AF65-F5344CB8AC3E}">
        <p14:creationId xmlns:p14="http://schemas.microsoft.com/office/powerpoint/2010/main" val="2939828779"/>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6BB4-9B7E-B801-30C1-D716C7C8C2F7}"/>
              </a:ext>
            </a:extLst>
          </p:cNvPr>
          <p:cNvSpPr>
            <a:spLocks noGrp="1"/>
          </p:cNvSpPr>
          <p:nvPr>
            <p:ph type="title"/>
          </p:nvPr>
        </p:nvSpPr>
        <p:spPr/>
        <p:txBody>
          <a:bodyPr/>
          <a:lstStyle/>
          <a:p>
            <a:r>
              <a:rPr lang="en-GB" dirty="0"/>
              <a:t>Q + A</a:t>
            </a:r>
          </a:p>
        </p:txBody>
      </p:sp>
      <p:sp>
        <p:nvSpPr>
          <p:cNvPr id="5" name="Date Placeholder 4">
            <a:extLst>
              <a:ext uri="{FF2B5EF4-FFF2-40B4-BE49-F238E27FC236}">
                <a16:creationId xmlns:a16="http://schemas.microsoft.com/office/drawing/2014/main" id="{535897F3-4B05-FF6D-3106-67F2D0C2C361}"/>
              </a:ext>
            </a:extLst>
          </p:cNvPr>
          <p:cNvSpPr>
            <a:spLocks noGrp="1"/>
          </p:cNvSpPr>
          <p:nvPr>
            <p:ph type="dt" sz="half" idx="10"/>
          </p:nvPr>
        </p:nvSpPr>
        <p:spPr/>
        <p:txBody>
          <a:bodyPr/>
          <a:lstStyle/>
          <a:p>
            <a:r>
              <a:rPr lang="en-US"/>
              <a:t>V.3  Sept 2023</a:t>
            </a:r>
            <a:endParaRPr lang="en-GB"/>
          </a:p>
        </p:txBody>
      </p:sp>
      <p:pic>
        <p:nvPicPr>
          <p:cNvPr id="8" name="Picture 2" descr="How to Handle a Q &amp; A Session">
            <a:extLst>
              <a:ext uri="{FF2B5EF4-FFF2-40B4-BE49-F238E27FC236}">
                <a16:creationId xmlns:a16="http://schemas.microsoft.com/office/drawing/2014/main" id="{76CE3481-D27B-BCD0-F0D9-99E6C4017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810" y="1937564"/>
            <a:ext cx="9720379" cy="364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016338"/>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A3CD237-DC79-9CF2-FE44-200933CD2650}"/>
              </a:ext>
            </a:extLst>
          </p:cNvPr>
          <p:cNvSpPr>
            <a:spLocks noGrp="1"/>
          </p:cNvSpPr>
          <p:nvPr>
            <p:ph type="title"/>
          </p:nvPr>
        </p:nvSpPr>
        <p:spPr/>
        <p:txBody>
          <a:bodyPr/>
          <a:lstStyle/>
          <a:p>
            <a:r>
              <a:rPr lang="en-GB" dirty="0"/>
              <a:t>How confident are you feeling about being a first aider?</a:t>
            </a:r>
          </a:p>
        </p:txBody>
      </p:sp>
      <p:sp>
        <p:nvSpPr>
          <p:cNvPr id="9" name="Text Placeholder 8">
            <a:extLst>
              <a:ext uri="{FF2B5EF4-FFF2-40B4-BE49-F238E27FC236}">
                <a16:creationId xmlns:a16="http://schemas.microsoft.com/office/drawing/2014/main" id="{25352717-C472-8C44-7D50-29B77BBCCEB8}"/>
              </a:ext>
            </a:extLst>
          </p:cNvPr>
          <p:cNvSpPr>
            <a:spLocks noGrp="1"/>
          </p:cNvSpPr>
          <p:nvPr>
            <p:ph type="body" idx="1"/>
          </p:nvPr>
        </p:nvSpPr>
        <p:spPr/>
        <p:txBody>
          <a:bodyPr/>
          <a:lstStyle/>
          <a:p>
            <a:endParaRPr lang="en-GB" dirty="0"/>
          </a:p>
        </p:txBody>
      </p:sp>
      <p:sp>
        <p:nvSpPr>
          <p:cNvPr id="5" name="Date Placeholder 4">
            <a:extLst>
              <a:ext uri="{FF2B5EF4-FFF2-40B4-BE49-F238E27FC236}">
                <a16:creationId xmlns:a16="http://schemas.microsoft.com/office/drawing/2014/main" id="{ACD489B8-314E-78B8-4B32-AAEF4EC2A7EC}"/>
              </a:ext>
            </a:extLst>
          </p:cNvPr>
          <p:cNvSpPr>
            <a:spLocks noGrp="1"/>
          </p:cNvSpPr>
          <p:nvPr>
            <p:ph type="dt" sz="half" idx="10"/>
          </p:nvPr>
        </p:nvSpPr>
        <p:spPr/>
        <p:txBody>
          <a:bodyPr/>
          <a:lstStyle/>
          <a:p>
            <a:r>
              <a:rPr lang="en-US"/>
              <a:t>V.3  Sept 2023</a:t>
            </a:r>
            <a:endParaRPr lang="en-GB"/>
          </a:p>
        </p:txBody>
      </p:sp>
      <p:sp>
        <p:nvSpPr>
          <p:cNvPr id="10" name="Shape 71">
            <a:extLst>
              <a:ext uri="{FF2B5EF4-FFF2-40B4-BE49-F238E27FC236}">
                <a16:creationId xmlns:a16="http://schemas.microsoft.com/office/drawing/2014/main" id="{78A822A4-0690-D563-B9E1-7C627169B21C}"/>
              </a:ext>
            </a:extLst>
          </p:cNvPr>
          <p:cNvSpPr txBox="1">
            <a:spLocks/>
          </p:cNvSpPr>
          <p:nvPr/>
        </p:nvSpPr>
        <p:spPr>
          <a:xfrm>
            <a:off x="2099556" y="4035449"/>
            <a:ext cx="7992888" cy="1152128"/>
          </a:xfrm>
          <a:prstGeom prst="rect">
            <a:avLst/>
          </a:prstGeom>
          <a:noFill/>
          <a:ln>
            <a:noFill/>
          </a:ln>
        </p:spPr>
        <p:txBody>
          <a:bodyPr wrap="square" lIns="0" tIns="0" rIns="0" bIns="0" anchor="t" anchorCtr="0">
            <a:noAutofit/>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spcBef>
                <a:spcPts val="0"/>
              </a:spcBef>
              <a:spcAft>
                <a:spcPts val="0"/>
              </a:spcAft>
              <a:buSzPct val="25000"/>
            </a:pPr>
            <a:r>
              <a:rPr lang="en-GB" sz="8000" dirty="0">
                <a:solidFill>
                  <a:srgbClr val="C40062"/>
                </a:solidFill>
                <a:latin typeface="Trebuchet MS (Body)"/>
                <a:ea typeface="Trebuchet MS"/>
                <a:cs typeface="Trebuchet MS"/>
                <a:sym typeface="Trebuchet MS"/>
              </a:rPr>
              <a:t>1    2    3    4    5</a:t>
            </a:r>
            <a:endParaRPr lang="en-GB" sz="8800" dirty="0">
              <a:solidFill>
                <a:srgbClr val="C40062"/>
              </a:solidFill>
              <a:latin typeface="Trebuchet MS (Body)"/>
              <a:ea typeface="Trebuchet MS"/>
              <a:cs typeface="Trebuchet MS"/>
              <a:sym typeface="Trebuchet MS"/>
            </a:endParaRPr>
          </a:p>
        </p:txBody>
      </p:sp>
    </p:spTree>
    <p:extLst>
      <p:ext uri="{BB962C8B-B14F-4D97-AF65-F5344CB8AC3E}">
        <p14:creationId xmlns:p14="http://schemas.microsoft.com/office/powerpoint/2010/main" val="2505756853"/>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Using Reflections in Landscape Photography">
            <a:extLst>
              <a:ext uri="{FF2B5EF4-FFF2-40B4-BE49-F238E27FC236}">
                <a16:creationId xmlns:a16="http://schemas.microsoft.com/office/drawing/2014/main" id="{A2891297-57A2-92C0-08EE-2ABF512423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84" r="-1" b="-1"/>
          <a:stretch/>
        </p:blipFill>
        <p:spPr bwMode="auto">
          <a:xfrm>
            <a:off x="4319138" y="10"/>
            <a:ext cx="7984707" cy="6857990"/>
          </a:xfrm>
          <a:custGeom>
            <a:avLst/>
            <a:gdLst>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0 w 7980000"/>
              <a:gd name="connsiteY7" fmla="*/ 1143023 h 6858000"/>
              <a:gd name="connsiteX8" fmla="*/ 1143023 w 7980000"/>
              <a:gd name="connsiteY8" fmla="*/ 0 h 6858000"/>
              <a:gd name="connsiteX0" fmla="*/ 1143023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143023 w 7980000"/>
              <a:gd name="connsiteY7" fmla="*/ 0 h 6858000"/>
              <a:gd name="connsiteX0" fmla="*/ 1054736 w 7980000"/>
              <a:gd name="connsiteY0" fmla="*/ 0 h 6858000"/>
              <a:gd name="connsiteX1" fmla="*/ 6836977 w 7980000"/>
              <a:gd name="connsiteY1" fmla="*/ 0 h 6858000"/>
              <a:gd name="connsiteX2" fmla="*/ 7980000 w 7980000"/>
              <a:gd name="connsiteY2" fmla="*/ 1143023 h 6858000"/>
              <a:gd name="connsiteX3" fmla="*/ 7980000 w 7980000"/>
              <a:gd name="connsiteY3" fmla="*/ 6858000 h 6858000"/>
              <a:gd name="connsiteX4" fmla="*/ 7980000 w 7980000"/>
              <a:gd name="connsiteY4" fmla="*/ 6858000 h 6858000"/>
              <a:gd name="connsiteX5" fmla="*/ 0 w 7980000"/>
              <a:gd name="connsiteY5" fmla="*/ 6858000 h 6858000"/>
              <a:gd name="connsiteX6" fmla="*/ 0 w 7980000"/>
              <a:gd name="connsiteY6" fmla="*/ 6858000 h 6858000"/>
              <a:gd name="connsiteX7" fmla="*/ 1054736 w 7980000"/>
              <a:gd name="connsiteY7" fmla="*/ 0 h 6858000"/>
              <a:gd name="connsiteX0" fmla="*/ 1054736 w 7980000"/>
              <a:gd name="connsiteY0" fmla="*/ 0 h 6858000"/>
              <a:gd name="connsiteX1" fmla="*/ 6836977 w 7980000"/>
              <a:gd name="connsiteY1" fmla="*/ 0 h 6858000"/>
              <a:gd name="connsiteX2" fmla="*/ 7980000 w 7980000"/>
              <a:gd name="connsiteY2" fmla="*/ 6858000 h 6858000"/>
              <a:gd name="connsiteX3" fmla="*/ 7980000 w 7980000"/>
              <a:gd name="connsiteY3" fmla="*/ 6858000 h 6858000"/>
              <a:gd name="connsiteX4" fmla="*/ 0 w 7980000"/>
              <a:gd name="connsiteY4" fmla="*/ 6858000 h 6858000"/>
              <a:gd name="connsiteX5" fmla="*/ 0 w 7980000"/>
              <a:gd name="connsiteY5" fmla="*/ 6858000 h 6858000"/>
              <a:gd name="connsiteX6" fmla="*/ 1054736 w 7980000"/>
              <a:gd name="connsiteY6" fmla="*/ 0 h 6858000"/>
              <a:gd name="connsiteX0" fmla="*/ 1054736 w 7984707"/>
              <a:gd name="connsiteY0" fmla="*/ 0 h 6858000"/>
              <a:gd name="connsiteX1" fmla="*/ 7984707 w 7984707"/>
              <a:gd name="connsiteY1" fmla="*/ 0 h 6858000"/>
              <a:gd name="connsiteX2" fmla="*/ 7980000 w 7984707"/>
              <a:gd name="connsiteY2" fmla="*/ 6858000 h 6858000"/>
              <a:gd name="connsiteX3" fmla="*/ 7980000 w 7984707"/>
              <a:gd name="connsiteY3" fmla="*/ 6858000 h 6858000"/>
              <a:gd name="connsiteX4" fmla="*/ 0 w 7984707"/>
              <a:gd name="connsiteY4" fmla="*/ 6858000 h 6858000"/>
              <a:gd name="connsiteX5" fmla="*/ 0 w 7984707"/>
              <a:gd name="connsiteY5" fmla="*/ 6858000 h 6858000"/>
              <a:gd name="connsiteX6" fmla="*/ 1054736 w 798470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4707" h="6858000">
                <a:moveTo>
                  <a:pt x="1054736" y="0"/>
                </a:moveTo>
                <a:lnTo>
                  <a:pt x="7984707" y="0"/>
                </a:lnTo>
                <a:lnTo>
                  <a:pt x="7980000" y="6858000"/>
                </a:lnTo>
                <a:lnTo>
                  <a:pt x="7980000" y="6858000"/>
                </a:lnTo>
                <a:lnTo>
                  <a:pt x="0" y="6858000"/>
                </a:lnTo>
                <a:lnTo>
                  <a:pt x="0" y="6858000"/>
                </a:lnTo>
                <a:lnTo>
                  <a:pt x="1054736" y="0"/>
                </a:lnTo>
                <a:close/>
              </a:path>
            </a:pathLst>
          </a:custGeom>
          <a:solidFill>
            <a:srgbClr val="FFFFFF"/>
          </a:solidFill>
          <a:ln>
            <a:noFill/>
          </a:ln>
        </p:spPr>
      </p:pic>
      <p:sp>
        <p:nvSpPr>
          <p:cNvPr id="24" name="Title 2">
            <a:extLst>
              <a:ext uri="{FF2B5EF4-FFF2-40B4-BE49-F238E27FC236}">
                <a16:creationId xmlns:a16="http://schemas.microsoft.com/office/drawing/2014/main" id="{17E47F70-3A03-29F7-AE0D-68E4B12D66C8}"/>
              </a:ext>
            </a:extLst>
          </p:cNvPr>
          <p:cNvSpPr>
            <a:spLocks noGrp="1"/>
          </p:cNvSpPr>
          <p:nvPr>
            <p:ph type="ctrTitle"/>
          </p:nvPr>
        </p:nvSpPr>
        <p:spPr>
          <a:xfrm>
            <a:off x="719138" y="1961228"/>
            <a:ext cx="3780000" cy="2520000"/>
          </a:xfrm>
        </p:spPr>
        <p:txBody>
          <a:bodyPr/>
          <a:lstStyle/>
          <a:p>
            <a:r>
              <a:rPr lang="en-US" dirty="0"/>
              <a:t>Summary and reflection</a:t>
            </a:r>
          </a:p>
        </p:txBody>
      </p:sp>
      <p:sp>
        <p:nvSpPr>
          <p:cNvPr id="5" name="Date Placeholder 4">
            <a:extLst>
              <a:ext uri="{FF2B5EF4-FFF2-40B4-BE49-F238E27FC236}">
                <a16:creationId xmlns:a16="http://schemas.microsoft.com/office/drawing/2014/main" id="{5B55A707-9193-86B7-F230-59D4560BE825}"/>
              </a:ext>
            </a:extLst>
          </p:cNvPr>
          <p:cNvSpPr>
            <a:spLocks noGrp="1"/>
          </p:cNvSpPr>
          <p:nvPr>
            <p:ph type="dt" sz="half" idx="10"/>
          </p:nvPr>
        </p:nvSpPr>
        <p:spPr>
          <a:xfrm>
            <a:off x="2035310" y="6480000"/>
            <a:ext cx="1092901" cy="252000"/>
          </a:xfrm>
        </p:spPr>
        <p:txBody>
          <a:bodyPr anchor="t">
            <a:normAutofit/>
          </a:bodyPr>
          <a:lstStyle/>
          <a:p>
            <a:pPr>
              <a:spcAft>
                <a:spcPts val="600"/>
              </a:spcAft>
            </a:pPr>
            <a:r>
              <a:rPr lang="en-US"/>
              <a:t>V.3  Sept 2023</a:t>
            </a:r>
            <a:endParaRPr lang="en-GB"/>
          </a:p>
        </p:txBody>
      </p:sp>
      <p:pic>
        <p:nvPicPr>
          <p:cNvPr id="20" name="Picture 19">
            <a:extLst>
              <a:ext uri="{FF2B5EF4-FFF2-40B4-BE49-F238E27FC236}">
                <a16:creationId xmlns:a16="http://schemas.microsoft.com/office/drawing/2014/main" id="{ECC712C2-A19E-8D7C-8D33-C6C650D3261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639866" y="692149"/>
            <a:ext cx="1144270" cy="868998"/>
          </a:xfrm>
          <a:prstGeom prst="rect">
            <a:avLst/>
          </a:prstGeom>
        </p:spPr>
      </p:pic>
    </p:spTree>
    <p:extLst>
      <p:ext uri="{BB962C8B-B14F-4D97-AF65-F5344CB8AC3E}">
        <p14:creationId xmlns:p14="http://schemas.microsoft.com/office/powerpoint/2010/main" val="3028751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C49B-DB7C-FDB0-3D37-BCEF8CA8F081}"/>
              </a:ext>
            </a:extLst>
          </p:cNvPr>
          <p:cNvSpPr>
            <a:spLocks noGrp="1"/>
          </p:cNvSpPr>
          <p:nvPr>
            <p:ph type="title"/>
          </p:nvPr>
        </p:nvSpPr>
        <p:spPr/>
        <p:txBody>
          <a:bodyPr/>
          <a:lstStyle/>
          <a:p>
            <a:r>
              <a:rPr lang="en-GB" dirty="0"/>
              <a:t>Safe approach</a:t>
            </a:r>
          </a:p>
        </p:txBody>
      </p:sp>
      <p:sp>
        <p:nvSpPr>
          <p:cNvPr id="5" name="Date Placeholder 4">
            <a:extLst>
              <a:ext uri="{FF2B5EF4-FFF2-40B4-BE49-F238E27FC236}">
                <a16:creationId xmlns:a16="http://schemas.microsoft.com/office/drawing/2014/main" id="{B4D96AAB-0C1F-AB8B-5344-20D81BC1259E}"/>
              </a:ext>
            </a:extLst>
          </p:cNvPr>
          <p:cNvSpPr>
            <a:spLocks noGrp="1"/>
          </p:cNvSpPr>
          <p:nvPr>
            <p:ph type="dt" sz="half" idx="10"/>
          </p:nvPr>
        </p:nvSpPr>
        <p:spPr/>
        <p:txBody>
          <a:bodyPr/>
          <a:lstStyle/>
          <a:p>
            <a:r>
              <a:rPr lang="en-US"/>
              <a:t>V.3  Sept 2023</a:t>
            </a:r>
            <a:endParaRPr lang="en-GB"/>
          </a:p>
        </p:txBody>
      </p:sp>
      <p:pic>
        <p:nvPicPr>
          <p:cNvPr id="9" name="Content Placeholder 8" descr="A drawing of a cartoon character&#10;&#10;Description automatically generated">
            <a:extLst>
              <a:ext uri="{FF2B5EF4-FFF2-40B4-BE49-F238E27FC236}">
                <a16:creationId xmlns:a16="http://schemas.microsoft.com/office/drawing/2014/main" id="{857522A5-085A-C57A-489C-04CE8C86B781}"/>
              </a:ext>
            </a:extLst>
          </p:cNvPr>
          <p:cNvPicPr>
            <a:picLocks noGrp="1" noChangeAspect="1"/>
          </p:cNvPicPr>
          <p:nvPr>
            <p:ph idx="1"/>
          </p:nvPr>
        </p:nvPicPr>
        <p:blipFill>
          <a:blip r:embed="rId3"/>
          <a:stretch>
            <a:fillRect/>
          </a:stretch>
        </p:blipFill>
        <p:spPr>
          <a:xfrm>
            <a:off x="6961294" y="415011"/>
            <a:ext cx="4636344" cy="6558186"/>
          </a:xfrm>
          <a:prstGeom prst="rect">
            <a:avLst/>
          </a:prstGeom>
        </p:spPr>
      </p:pic>
      <p:sp>
        <p:nvSpPr>
          <p:cNvPr id="11" name="TextBox 10">
            <a:extLst>
              <a:ext uri="{FF2B5EF4-FFF2-40B4-BE49-F238E27FC236}">
                <a16:creationId xmlns:a16="http://schemas.microsoft.com/office/drawing/2014/main" id="{DB59E28A-F848-93B5-5E82-EFB20BC43F0A}"/>
              </a:ext>
            </a:extLst>
          </p:cNvPr>
          <p:cNvSpPr txBox="1"/>
          <p:nvPr/>
        </p:nvSpPr>
        <p:spPr>
          <a:xfrm rot="1280379">
            <a:off x="607513" y="2499234"/>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087C7"/>
                </a:solidFill>
                <a:latin typeface="Trebuchet MS" panose="020B0603020202020204" pitchFamily="34" charset="0"/>
                <a:ea typeface="ＭＳ Ｐゴシック"/>
              </a:rPr>
              <a:t>Call for help</a:t>
            </a:r>
          </a:p>
        </p:txBody>
      </p:sp>
      <p:sp>
        <p:nvSpPr>
          <p:cNvPr id="12" name="TextBox 11">
            <a:extLst>
              <a:ext uri="{FF2B5EF4-FFF2-40B4-BE49-F238E27FC236}">
                <a16:creationId xmlns:a16="http://schemas.microsoft.com/office/drawing/2014/main" id="{B43DD77D-6395-F15B-84AE-FCD55E153064}"/>
              </a:ext>
            </a:extLst>
          </p:cNvPr>
          <p:cNvSpPr txBox="1"/>
          <p:nvPr/>
        </p:nvSpPr>
        <p:spPr>
          <a:xfrm rot="20231946">
            <a:off x="3382455" y="2099325"/>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rebuchet MS" panose="020B0603020202020204" pitchFamily="34" charset="0"/>
                <a:ea typeface="ＭＳ Ｐゴシック"/>
              </a:rPr>
              <a:t> </a:t>
            </a:r>
            <a:r>
              <a:rPr lang="en-US" dirty="0">
                <a:solidFill>
                  <a:srgbClr val="5087C7"/>
                </a:solidFill>
                <a:latin typeface="Trebuchet MS" panose="020B0603020202020204" pitchFamily="34" charset="0"/>
                <a:ea typeface="ＭＳ Ｐゴシック"/>
              </a:rPr>
              <a:t>Infection control</a:t>
            </a:r>
          </a:p>
        </p:txBody>
      </p:sp>
      <p:sp>
        <p:nvSpPr>
          <p:cNvPr id="13" name="TextBox 12">
            <a:extLst>
              <a:ext uri="{FF2B5EF4-FFF2-40B4-BE49-F238E27FC236}">
                <a16:creationId xmlns:a16="http://schemas.microsoft.com/office/drawing/2014/main" id="{D550E2A9-29A8-141A-D98F-511B004ED0C2}"/>
              </a:ext>
            </a:extLst>
          </p:cNvPr>
          <p:cNvSpPr txBox="1"/>
          <p:nvPr/>
        </p:nvSpPr>
        <p:spPr>
          <a:xfrm rot="21428130">
            <a:off x="2006870" y="2702526"/>
            <a:ext cx="274319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a:p>
            <a:r>
              <a:rPr lang="en-US" dirty="0">
                <a:solidFill>
                  <a:srgbClr val="5087C7"/>
                </a:solidFill>
                <a:latin typeface="Trebuchet MS" panose="020B0603020202020204" pitchFamily="34" charset="0"/>
                <a:ea typeface="ＭＳ Ｐゴシック"/>
              </a:rPr>
              <a:t> </a:t>
            </a:r>
          </a:p>
          <a:p>
            <a:r>
              <a:rPr lang="en-US" dirty="0">
                <a:solidFill>
                  <a:srgbClr val="5087C7"/>
                </a:solidFill>
                <a:latin typeface="Trebuchet MS" panose="020B0603020202020204" pitchFamily="34" charset="0"/>
                <a:ea typeface="ＭＳ Ｐゴシック"/>
              </a:rPr>
              <a:t>Electricity</a:t>
            </a:r>
          </a:p>
          <a:p>
            <a:endParaRPr lang="en-US" dirty="0">
              <a:solidFill>
                <a:srgbClr val="5087C7"/>
              </a:solidFill>
              <a:latin typeface="Trebuchet MS" panose="020B0603020202020204" pitchFamily="34" charset="0"/>
            </a:endParaRPr>
          </a:p>
          <a:p>
            <a:endParaRPr lang="en-US" dirty="0"/>
          </a:p>
        </p:txBody>
      </p:sp>
      <p:sp>
        <p:nvSpPr>
          <p:cNvPr id="14" name="TextBox 13">
            <a:extLst>
              <a:ext uri="{FF2B5EF4-FFF2-40B4-BE49-F238E27FC236}">
                <a16:creationId xmlns:a16="http://schemas.microsoft.com/office/drawing/2014/main" id="{7D057726-4260-E9CD-6B6B-B5137C1C4C42}"/>
              </a:ext>
            </a:extLst>
          </p:cNvPr>
          <p:cNvSpPr txBox="1"/>
          <p:nvPr/>
        </p:nvSpPr>
        <p:spPr>
          <a:xfrm rot="1280379">
            <a:off x="3343351" y="4058171"/>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087C7"/>
                </a:solidFill>
                <a:latin typeface="Trebuchet MS" panose="020B0603020202020204" pitchFamily="34" charset="0"/>
                <a:ea typeface="ＭＳ Ｐゴシック"/>
              </a:rPr>
              <a:t>Stay calm</a:t>
            </a:r>
          </a:p>
        </p:txBody>
      </p:sp>
      <p:sp>
        <p:nvSpPr>
          <p:cNvPr id="15" name="TextBox 14">
            <a:extLst>
              <a:ext uri="{FF2B5EF4-FFF2-40B4-BE49-F238E27FC236}">
                <a16:creationId xmlns:a16="http://schemas.microsoft.com/office/drawing/2014/main" id="{C7A65215-ABB9-2220-ACAD-E2F06E13AACF}"/>
              </a:ext>
            </a:extLst>
          </p:cNvPr>
          <p:cNvSpPr txBox="1"/>
          <p:nvPr/>
        </p:nvSpPr>
        <p:spPr>
          <a:xfrm rot="719894">
            <a:off x="323833" y="4631634"/>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087C7"/>
                </a:solidFill>
                <a:latin typeface="Trebuchet MS" panose="020B0603020202020204" pitchFamily="34" charset="0"/>
                <a:ea typeface="ＭＳ Ｐゴシック"/>
              </a:rPr>
              <a:t> "shake and shout"</a:t>
            </a:r>
          </a:p>
        </p:txBody>
      </p:sp>
      <p:sp>
        <p:nvSpPr>
          <p:cNvPr id="16" name="TextBox 15">
            <a:extLst>
              <a:ext uri="{FF2B5EF4-FFF2-40B4-BE49-F238E27FC236}">
                <a16:creationId xmlns:a16="http://schemas.microsoft.com/office/drawing/2014/main" id="{22D3384C-6DFF-2C47-E5AC-995154CFF58B}"/>
              </a:ext>
            </a:extLst>
          </p:cNvPr>
          <p:cNvSpPr txBox="1"/>
          <p:nvPr/>
        </p:nvSpPr>
        <p:spPr>
          <a:xfrm rot="20807217">
            <a:off x="3945872" y="4731799"/>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087C7"/>
                </a:solidFill>
                <a:latin typeface="Trebuchet MS" panose="020B0603020202020204" pitchFamily="34" charset="0"/>
                <a:ea typeface="ＭＳ Ｐゴシック"/>
              </a:rPr>
              <a:t>Reassure others</a:t>
            </a:r>
            <a:endParaRPr lang="en-US" dirty="0">
              <a:solidFill>
                <a:srgbClr val="5087C7"/>
              </a:solidFill>
              <a:latin typeface="Trebuchet MS" panose="020B0603020202020204" pitchFamily="34" charset="0"/>
            </a:endParaRPr>
          </a:p>
        </p:txBody>
      </p:sp>
      <p:sp>
        <p:nvSpPr>
          <p:cNvPr id="17" name="TextBox 16">
            <a:extLst>
              <a:ext uri="{FF2B5EF4-FFF2-40B4-BE49-F238E27FC236}">
                <a16:creationId xmlns:a16="http://schemas.microsoft.com/office/drawing/2014/main" id="{148F5012-4F15-70CD-2338-CC5157112010}"/>
              </a:ext>
            </a:extLst>
          </p:cNvPr>
          <p:cNvSpPr txBox="1"/>
          <p:nvPr/>
        </p:nvSpPr>
        <p:spPr>
          <a:xfrm>
            <a:off x="1756611" y="5681320"/>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087C7"/>
                </a:solidFill>
                <a:latin typeface="Trebuchet MS" panose="020B0603020202020204" pitchFamily="34" charset="0"/>
                <a:ea typeface="ＭＳ Ｐゴシック"/>
              </a:rPr>
              <a:t>Initial assessment </a:t>
            </a:r>
          </a:p>
        </p:txBody>
      </p:sp>
      <p:sp>
        <p:nvSpPr>
          <p:cNvPr id="18" name="TextBox 17">
            <a:extLst>
              <a:ext uri="{FF2B5EF4-FFF2-40B4-BE49-F238E27FC236}">
                <a16:creationId xmlns:a16="http://schemas.microsoft.com/office/drawing/2014/main" id="{44AEF049-C560-F9D0-8222-7A591663A4BE}"/>
              </a:ext>
            </a:extLst>
          </p:cNvPr>
          <p:cNvSpPr txBox="1"/>
          <p:nvPr/>
        </p:nvSpPr>
        <p:spPr>
          <a:xfrm rot="21428130">
            <a:off x="5385248" y="2702526"/>
            <a:ext cx="274319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a:p>
            <a:r>
              <a:rPr lang="en-US" dirty="0">
                <a:solidFill>
                  <a:srgbClr val="5087C7"/>
                </a:solidFill>
                <a:latin typeface="Trebuchet MS" panose="020B0603020202020204" pitchFamily="34" charset="0"/>
                <a:ea typeface="ＭＳ Ｐゴシック"/>
              </a:rPr>
              <a:t>Traffic </a:t>
            </a:r>
          </a:p>
          <a:p>
            <a:endParaRPr lang="en-US" dirty="0">
              <a:solidFill>
                <a:srgbClr val="5087C7"/>
              </a:solidFill>
              <a:latin typeface="Trebuchet MS" panose="020B0603020202020204" pitchFamily="34" charset="0"/>
              <a:ea typeface="ＭＳ Ｐゴシック"/>
            </a:endParaRPr>
          </a:p>
          <a:p>
            <a:endParaRPr lang="en-US" dirty="0">
              <a:solidFill>
                <a:srgbClr val="5087C7"/>
              </a:solidFill>
              <a:latin typeface="Trebuchet MS" panose="020B0603020202020204" pitchFamily="34" charset="0"/>
            </a:endParaRPr>
          </a:p>
          <a:p>
            <a:endParaRPr lang="en-US" dirty="0"/>
          </a:p>
        </p:txBody>
      </p:sp>
    </p:spTree>
    <p:extLst>
      <p:ext uri="{BB962C8B-B14F-4D97-AF65-F5344CB8AC3E}">
        <p14:creationId xmlns:p14="http://schemas.microsoft.com/office/powerpoint/2010/main" val="33962576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2B4F-F5B7-DDDE-5FB5-EE749744D5BD}"/>
              </a:ext>
            </a:extLst>
          </p:cNvPr>
          <p:cNvSpPr>
            <a:spLocks noGrp="1"/>
          </p:cNvSpPr>
          <p:nvPr>
            <p:ph type="title"/>
          </p:nvPr>
        </p:nvSpPr>
        <p:spPr>
          <a:xfrm>
            <a:off x="642938" y="1879600"/>
            <a:ext cx="10477500" cy="1388288"/>
          </a:xfrm>
        </p:spPr>
        <p:txBody>
          <a:bodyPr/>
          <a:lstStyle/>
          <a:p>
            <a:r>
              <a:rPr lang="en-GB" sz="13800" dirty="0"/>
              <a:t>D  R   A  B  C</a:t>
            </a:r>
          </a:p>
        </p:txBody>
      </p:sp>
      <p:sp>
        <p:nvSpPr>
          <p:cNvPr id="4" name="Date Placeholder 3">
            <a:extLst>
              <a:ext uri="{FF2B5EF4-FFF2-40B4-BE49-F238E27FC236}">
                <a16:creationId xmlns:a16="http://schemas.microsoft.com/office/drawing/2014/main" id="{B085F2B5-44D4-14CD-3D26-0F741A4FADE3}"/>
              </a:ext>
            </a:extLst>
          </p:cNvPr>
          <p:cNvSpPr>
            <a:spLocks noGrp="1"/>
          </p:cNvSpPr>
          <p:nvPr>
            <p:ph type="dt" sz="half" idx="10"/>
          </p:nvPr>
        </p:nvSpPr>
        <p:spPr/>
        <p:txBody>
          <a:bodyPr/>
          <a:lstStyle/>
          <a:p>
            <a:r>
              <a:rPr lang="en-US"/>
              <a:t>V.3  Sept 2023</a:t>
            </a:r>
            <a:endParaRPr lang="en-GB"/>
          </a:p>
        </p:txBody>
      </p:sp>
      <p:sp>
        <p:nvSpPr>
          <p:cNvPr id="6" name="TextBox 5">
            <a:extLst>
              <a:ext uri="{FF2B5EF4-FFF2-40B4-BE49-F238E27FC236}">
                <a16:creationId xmlns:a16="http://schemas.microsoft.com/office/drawing/2014/main" id="{F36A14EA-7EAF-1B20-AC23-8046AB32AE35}"/>
              </a:ext>
            </a:extLst>
          </p:cNvPr>
          <p:cNvSpPr txBox="1"/>
          <p:nvPr/>
        </p:nvSpPr>
        <p:spPr>
          <a:xfrm>
            <a:off x="945820" y="3429000"/>
            <a:ext cx="889000" cy="2235200"/>
          </a:xfrm>
          <a:prstGeom prst="rect">
            <a:avLst/>
          </a:prstGeom>
          <a:noFill/>
        </p:spPr>
        <p:txBody>
          <a:bodyPr wrap="square" rtlCol="0">
            <a:noAutofit/>
          </a:bodyPr>
          <a:lstStyle/>
          <a:p>
            <a:pPr algn="l">
              <a:lnSpc>
                <a:spcPct val="119000"/>
              </a:lnSpc>
              <a:spcAft>
                <a:spcPts val="600"/>
              </a:spcAft>
            </a:pPr>
            <a:r>
              <a:rPr lang="en-GB" sz="2300" dirty="0"/>
              <a:t>A</a:t>
            </a:r>
            <a:br>
              <a:rPr lang="en-GB" sz="2300" dirty="0"/>
            </a:br>
            <a:r>
              <a:rPr lang="en-GB" sz="2300" dirty="0"/>
              <a:t>N</a:t>
            </a:r>
            <a:br>
              <a:rPr lang="en-GB" sz="2300" dirty="0"/>
            </a:br>
            <a:r>
              <a:rPr lang="en-GB" sz="2300" dirty="0"/>
              <a:t>G</a:t>
            </a:r>
            <a:br>
              <a:rPr lang="en-GB" sz="2300" dirty="0"/>
            </a:br>
            <a:r>
              <a:rPr lang="en-GB" sz="2300" dirty="0"/>
              <a:t>E</a:t>
            </a:r>
          </a:p>
          <a:p>
            <a:pPr algn="l">
              <a:lnSpc>
                <a:spcPct val="119000"/>
              </a:lnSpc>
              <a:spcAft>
                <a:spcPts val="600"/>
              </a:spcAft>
            </a:pPr>
            <a:r>
              <a:rPr lang="en-GB" sz="2300" dirty="0"/>
              <a:t>R</a:t>
            </a:r>
          </a:p>
        </p:txBody>
      </p:sp>
      <p:sp>
        <p:nvSpPr>
          <p:cNvPr id="7" name="TextBox 6">
            <a:extLst>
              <a:ext uri="{FF2B5EF4-FFF2-40B4-BE49-F238E27FC236}">
                <a16:creationId xmlns:a16="http://schemas.microsoft.com/office/drawing/2014/main" id="{D930D845-2A90-CDCC-DB09-AD63D1C6F619}"/>
              </a:ext>
            </a:extLst>
          </p:cNvPr>
          <p:cNvSpPr txBox="1"/>
          <p:nvPr/>
        </p:nvSpPr>
        <p:spPr>
          <a:xfrm>
            <a:off x="9944100" y="-127000"/>
            <a:ext cx="889000" cy="2235200"/>
          </a:xfrm>
          <a:prstGeom prst="rect">
            <a:avLst/>
          </a:prstGeom>
          <a:noFill/>
        </p:spPr>
        <p:txBody>
          <a:bodyPr wrap="square" rtlCol="0">
            <a:noAutofit/>
          </a:bodyPr>
          <a:lstStyle/>
          <a:p>
            <a:pPr algn="l">
              <a:lnSpc>
                <a:spcPct val="119000"/>
              </a:lnSpc>
              <a:spcAft>
                <a:spcPts val="600"/>
              </a:spcAft>
            </a:pPr>
            <a:r>
              <a:rPr lang="en-GB" sz="2700" dirty="0"/>
              <a:t>S</a:t>
            </a:r>
            <a:br>
              <a:rPr lang="en-GB" sz="2300" dirty="0"/>
            </a:br>
            <a:r>
              <a:rPr lang="en-GB" sz="2300" dirty="0"/>
              <a:t>T</a:t>
            </a:r>
            <a:br>
              <a:rPr lang="en-GB" sz="2300" dirty="0"/>
            </a:br>
            <a:r>
              <a:rPr lang="en-GB" sz="2300" dirty="0"/>
              <a:t>A</a:t>
            </a:r>
            <a:br>
              <a:rPr lang="en-GB" sz="2300" dirty="0"/>
            </a:br>
            <a:r>
              <a:rPr lang="en-GB" sz="2300" dirty="0"/>
              <a:t>R</a:t>
            </a:r>
            <a:br>
              <a:rPr lang="en-GB" sz="2300" dirty="0"/>
            </a:br>
            <a:r>
              <a:rPr lang="en-GB" sz="2300" dirty="0"/>
              <a:t>T</a:t>
            </a:r>
          </a:p>
        </p:txBody>
      </p:sp>
      <p:sp>
        <p:nvSpPr>
          <p:cNvPr id="8" name="TextBox 7">
            <a:extLst>
              <a:ext uri="{FF2B5EF4-FFF2-40B4-BE49-F238E27FC236}">
                <a16:creationId xmlns:a16="http://schemas.microsoft.com/office/drawing/2014/main" id="{19051C64-89FF-B17B-CD91-02471C5D7E64}"/>
              </a:ext>
            </a:extLst>
          </p:cNvPr>
          <p:cNvSpPr txBox="1"/>
          <p:nvPr/>
        </p:nvSpPr>
        <p:spPr>
          <a:xfrm>
            <a:off x="3167650" y="3429000"/>
            <a:ext cx="889000" cy="2235200"/>
          </a:xfrm>
          <a:prstGeom prst="rect">
            <a:avLst/>
          </a:prstGeom>
          <a:noFill/>
        </p:spPr>
        <p:txBody>
          <a:bodyPr wrap="square" rtlCol="0">
            <a:noAutofit/>
          </a:bodyPr>
          <a:lstStyle/>
          <a:p>
            <a:pPr algn="l">
              <a:lnSpc>
                <a:spcPct val="119000"/>
              </a:lnSpc>
              <a:spcAft>
                <a:spcPts val="600"/>
              </a:spcAft>
            </a:pPr>
            <a:r>
              <a:rPr lang="en-GB" sz="2300" dirty="0"/>
              <a:t>E</a:t>
            </a:r>
            <a:br>
              <a:rPr lang="en-GB" sz="2300" dirty="0"/>
            </a:br>
            <a:r>
              <a:rPr lang="en-GB" sz="2300" dirty="0"/>
              <a:t>S</a:t>
            </a:r>
            <a:br>
              <a:rPr lang="en-GB" sz="2300" dirty="0"/>
            </a:br>
            <a:r>
              <a:rPr lang="en-GB" sz="2300" dirty="0"/>
              <a:t>P</a:t>
            </a:r>
            <a:br>
              <a:rPr lang="en-GB" sz="2300" dirty="0"/>
            </a:br>
            <a:r>
              <a:rPr lang="en-GB" sz="2300" dirty="0"/>
              <a:t>O</a:t>
            </a:r>
            <a:br>
              <a:rPr lang="en-GB" sz="2300" dirty="0"/>
            </a:br>
            <a:r>
              <a:rPr lang="en-GB" sz="2300" dirty="0"/>
              <a:t>N</a:t>
            </a:r>
            <a:br>
              <a:rPr lang="en-GB" sz="2300" dirty="0"/>
            </a:br>
            <a:r>
              <a:rPr lang="en-GB" sz="2300" dirty="0"/>
              <a:t>S</a:t>
            </a:r>
          </a:p>
          <a:p>
            <a:pPr algn="l">
              <a:lnSpc>
                <a:spcPct val="119000"/>
              </a:lnSpc>
              <a:spcAft>
                <a:spcPts val="600"/>
              </a:spcAft>
            </a:pPr>
            <a:r>
              <a:rPr lang="en-GB" sz="2300" dirty="0"/>
              <a:t>E</a:t>
            </a:r>
          </a:p>
        </p:txBody>
      </p:sp>
      <p:sp>
        <p:nvSpPr>
          <p:cNvPr id="9" name="TextBox 8">
            <a:extLst>
              <a:ext uri="{FF2B5EF4-FFF2-40B4-BE49-F238E27FC236}">
                <a16:creationId xmlns:a16="http://schemas.microsoft.com/office/drawing/2014/main" id="{EE3DAFB2-3CFB-E39A-BEB3-4C111CDA0067}"/>
              </a:ext>
            </a:extLst>
          </p:cNvPr>
          <p:cNvSpPr txBox="1"/>
          <p:nvPr/>
        </p:nvSpPr>
        <p:spPr>
          <a:xfrm>
            <a:off x="5652839" y="3429000"/>
            <a:ext cx="889000" cy="2235200"/>
          </a:xfrm>
          <a:prstGeom prst="rect">
            <a:avLst/>
          </a:prstGeom>
          <a:noFill/>
        </p:spPr>
        <p:txBody>
          <a:bodyPr wrap="square" rtlCol="0">
            <a:noAutofit/>
          </a:bodyPr>
          <a:lstStyle/>
          <a:p>
            <a:pPr algn="l">
              <a:lnSpc>
                <a:spcPct val="119000"/>
              </a:lnSpc>
              <a:spcAft>
                <a:spcPts val="600"/>
              </a:spcAft>
            </a:pPr>
            <a:r>
              <a:rPr lang="en-GB" sz="2300" dirty="0"/>
              <a:t>I</a:t>
            </a:r>
            <a:br>
              <a:rPr lang="en-GB" sz="2300" dirty="0"/>
            </a:br>
            <a:r>
              <a:rPr lang="en-GB" sz="2300" dirty="0"/>
              <a:t>R</a:t>
            </a:r>
            <a:br>
              <a:rPr lang="en-GB" sz="2300" dirty="0"/>
            </a:br>
            <a:r>
              <a:rPr lang="en-GB" sz="2300" dirty="0"/>
              <a:t>W</a:t>
            </a:r>
            <a:br>
              <a:rPr lang="en-GB" sz="2300" dirty="0"/>
            </a:br>
            <a:r>
              <a:rPr lang="en-GB" sz="2300" dirty="0"/>
              <a:t>A</a:t>
            </a:r>
            <a:br>
              <a:rPr lang="en-GB" sz="2300" dirty="0"/>
            </a:br>
            <a:r>
              <a:rPr lang="en-GB" sz="2300" dirty="0"/>
              <a:t>Y</a:t>
            </a:r>
          </a:p>
        </p:txBody>
      </p:sp>
      <p:sp>
        <p:nvSpPr>
          <p:cNvPr id="10" name="TextBox 9">
            <a:extLst>
              <a:ext uri="{FF2B5EF4-FFF2-40B4-BE49-F238E27FC236}">
                <a16:creationId xmlns:a16="http://schemas.microsoft.com/office/drawing/2014/main" id="{5A3E610C-BA65-ED3E-429F-94F3ACB2165D}"/>
              </a:ext>
            </a:extLst>
          </p:cNvPr>
          <p:cNvSpPr txBox="1"/>
          <p:nvPr/>
        </p:nvSpPr>
        <p:spPr>
          <a:xfrm>
            <a:off x="7611311" y="3429000"/>
            <a:ext cx="889000" cy="2235200"/>
          </a:xfrm>
          <a:prstGeom prst="rect">
            <a:avLst/>
          </a:prstGeom>
          <a:noFill/>
        </p:spPr>
        <p:txBody>
          <a:bodyPr wrap="square" rtlCol="0">
            <a:noAutofit/>
          </a:bodyPr>
          <a:lstStyle/>
          <a:p>
            <a:pPr algn="l">
              <a:lnSpc>
                <a:spcPct val="119000"/>
              </a:lnSpc>
              <a:spcAft>
                <a:spcPts val="600"/>
              </a:spcAft>
            </a:pPr>
            <a:r>
              <a:rPr lang="en-GB" sz="2300" dirty="0"/>
              <a:t>R</a:t>
            </a:r>
            <a:br>
              <a:rPr lang="en-GB" sz="2300" dirty="0"/>
            </a:br>
            <a:r>
              <a:rPr lang="en-GB" sz="2300" dirty="0"/>
              <a:t>E</a:t>
            </a:r>
            <a:br>
              <a:rPr lang="en-GB" sz="2300" dirty="0"/>
            </a:br>
            <a:r>
              <a:rPr lang="en-GB" sz="2300" dirty="0"/>
              <a:t>A</a:t>
            </a:r>
            <a:br>
              <a:rPr lang="en-GB" sz="2300" dirty="0"/>
            </a:br>
            <a:r>
              <a:rPr lang="en-GB" sz="2300" dirty="0"/>
              <a:t>T</a:t>
            </a:r>
            <a:br>
              <a:rPr lang="en-GB" sz="2300" dirty="0"/>
            </a:br>
            <a:r>
              <a:rPr lang="en-GB" sz="2300" dirty="0"/>
              <a:t>H</a:t>
            </a:r>
            <a:br>
              <a:rPr lang="en-GB" sz="2300" dirty="0"/>
            </a:br>
            <a:r>
              <a:rPr lang="en-GB" sz="2300" dirty="0"/>
              <a:t>I</a:t>
            </a:r>
            <a:br>
              <a:rPr lang="en-GB" sz="2300" dirty="0"/>
            </a:br>
            <a:r>
              <a:rPr lang="en-GB" sz="2300" dirty="0"/>
              <a:t>N</a:t>
            </a:r>
            <a:br>
              <a:rPr lang="en-GB" sz="2300" dirty="0"/>
            </a:br>
            <a:r>
              <a:rPr lang="en-GB" sz="2300" dirty="0"/>
              <a:t>G</a:t>
            </a:r>
          </a:p>
        </p:txBody>
      </p:sp>
      <p:sp>
        <p:nvSpPr>
          <p:cNvPr id="11" name="TextBox 10">
            <a:extLst>
              <a:ext uri="{FF2B5EF4-FFF2-40B4-BE49-F238E27FC236}">
                <a16:creationId xmlns:a16="http://schemas.microsoft.com/office/drawing/2014/main" id="{663064DC-AF74-7B41-E031-52764CA86544}"/>
              </a:ext>
            </a:extLst>
          </p:cNvPr>
          <p:cNvSpPr txBox="1"/>
          <p:nvPr/>
        </p:nvSpPr>
        <p:spPr>
          <a:xfrm>
            <a:off x="9944100" y="3429000"/>
            <a:ext cx="889000" cy="2235200"/>
          </a:xfrm>
          <a:prstGeom prst="rect">
            <a:avLst/>
          </a:prstGeom>
          <a:noFill/>
        </p:spPr>
        <p:txBody>
          <a:bodyPr wrap="square" rtlCol="0">
            <a:noAutofit/>
          </a:bodyPr>
          <a:lstStyle/>
          <a:p>
            <a:pPr algn="l">
              <a:lnSpc>
                <a:spcPct val="119000"/>
              </a:lnSpc>
              <a:spcAft>
                <a:spcPts val="600"/>
              </a:spcAft>
            </a:pPr>
            <a:r>
              <a:rPr lang="en-GB" sz="2300" dirty="0"/>
              <a:t>P </a:t>
            </a:r>
          </a:p>
          <a:p>
            <a:pPr algn="l">
              <a:lnSpc>
                <a:spcPct val="119000"/>
              </a:lnSpc>
              <a:spcAft>
                <a:spcPts val="600"/>
              </a:spcAft>
            </a:pPr>
            <a:r>
              <a:rPr lang="en-GB" sz="2300" dirty="0"/>
              <a:t>R</a:t>
            </a:r>
          </a:p>
        </p:txBody>
      </p:sp>
    </p:spTree>
    <p:extLst>
      <p:ext uri="{BB962C8B-B14F-4D97-AF65-F5344CB8AC3E}">
        <p14:creationId xmlns:p14="http://schemas.microsoft.com/office/powerpoint/2010/main" val="96056741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4CB6D37-A03B-C540-93D2-567303FEA3F7}"/>
              </a:ext>
            </a:extLst>
          </p:cNvPr>
          <p:cNvSpPr>
            <a:spLocks noGrp="1"/>
          </p:cNvSpPr>
          <p:nvPr>
            <p:ph type="dt" sz="half" idx="10"/>
          </p:nvPr>
        </p:nvSpPr>
        <p:spPr/>
        <p:txBody>
          <a:bodyPr/>
          <a:lstStyle/>
          <a:p>
            <a:r>
              <a:rPr lang="en-US"/>
              <a:t>V.3  Sept 2023</a:t>
            </a:r>
            <a:endParaRPr lang="en-GB"/>
          </a:p>
        </p:txBody>
      </p:sp>
      <p:sp>
        <p:nvSpPr>
          <p:cNvPr id="10" name="Text Placeholder 9">
            <a:extLst>
              <a:ext uri="{FF2B5EF4-FFF2-40B4-BE49-F238E27FC236}">
                <a16:creationId xmlns:a16="http://schemas.microsoft.com/office/drawing/2014/main" id="{8D801703-5742-8341-DB25-456946012AEE}"/>
              </a:ext>
            </a:extLst>
          </p:cNvPr>
          <p:cNvSpPr>
            <a:spLocks noGrp="1"/>
          </p:cNvSpPr>
          <p:nvPr>
            <p:ph type="body" sz="quarter" idx="13"/>
          </p:nvPr>
        </p:nvSpPr>
        <p:spPr/>
        <p:txBody>
          <a:bodyPr/>
          <a:lstStyle/>
          <a:p>
            <a:r>
              <a:rPr lang="en-GB" dirty="0"/>
              <a:t>Primary survey and initial assessment</a:t>
            </a:r>
          </a:p>
        </p:txBody>
      </p:sp>
      <p:pic>
        <p:nvPicPr>
          <p:cNvPr id="11" name="Picture 10" descr="A close up of a toy&#10;&#10;Description automatically generated">
            <a:extLst>
              <a:ext uri="{FF2B5EF4-FFF2-40B4-BE49-F238E27FC236}">
                <a16:creationId xmlns:a16="http://schemas.microsoft.com/office/drawing/2014/main" id="{133D3105-0464-AD73-3ACF-DEF9584073E0}"/>
              </a:ext>
            </a:extLst>
          </p:cNvPr>
          <p:cNvPicPr>
            <a:picLocks noChangeAspect="1"/>
          </p:cNvPicPr>
          <p:nvPr/>
        </p:nvPicPr>
        <p:blipFill rotWithShape="1">
          <a:blip r:embed="rId3"/>
          <a:srcRect t="52014" b="19815"/>
          <a:stretch/>
        </p:blipFill>
        <p:spPr>
          <a:xfrm>
            <a:off x="354012" y="4574571"/>
            <a:ext cx="3993475" cy="1591279"/>
          </a:xfrm>
          <a:prstGeom prst="rect">
            <a:avLst/>
          </a:prstGeom>
        </p:spPr>
      </p:pic>
      <p:sp>
        <p:nvSpPr>
          <p:cNvPr id="12" name="TextBox 11">
            <a:extLst>
              <a:ext uri="{FF2B5EF4-FFF2-40B4-BE49-F238E27FC236}">
                <a16:creationId xmlns:a16="http://schemas.microsoft.com/office/drawing/2014/main" id="{1EC52DD6-8852-F304-B5E0-CC977709234C}"/>
              </a:ext>
            </a:extLst>
          </p:cNvPr>
          <p:cNvSpPr txBox="1"/>
          <p:nvPr/>
        </p:nvSpPr>
        <p:spPr>
          <a:xfrm>
            <a:off x="-790215" y="2083374"/>
            <a:ext cx="6281928" cy="400110"/>
          </a:xfrm>
          <a:prstGeom prst="rect">
            <a:avLst/>
          </a:prstGeom>
          <a:noFill/>
        </p:spPr>
        <p:txBody>
          <a:bodyPr wrap="square" rtlCol="0">
            <a:spAutoFit/>
          </a:bodyPr>
          <a:lstStyle/>
          <a:p>
            <a:pPr algn="ctr"/>
            <a:r>
              <a:rPr lang="en-GB" dirty="0">
                <a:latin typeface="Trebuchet MS" panose="020B0603020202020204" pitchFamily="34" charset="0"/>
              </a:rPr>
              <a:t>Is their airway open and clear?</a:t>
            </a:r>
          </a:p>
        </p:txBody>
      </p:sp>
      <p:sp>
        <p:nvSpPr>
          <p:cNvPr id="13" name="TextBox 12">
            <a:extLst>
              <a:ext uri="{FF2B5EF4-FFF2-40B4-BE49-F238E27FC236}">
                <a16:creationId xmlns:a16="http://schemas.microsoft.com/office/drawing/2014/main" id="{866B4CFC-B16C-F95A-AB9C-51DA480417FD}"/>
              </a:ext>
            </a:extLst>
          </p:cNvPr>
          <p:cNvSpPr txBox="1"/>
          <p:nvPr/>
        </p:nvSpPr>
        <p:spPr>
          <a:xfrm>
            <a:off x="1173862" y="3244758"/>
            <a:ext cx="6281928" cy="1015663"/>
          </a:xfrm>
          <a:prstGeom prst="rect">
            <a:avLst/>
          </a:prstGeom>
          <a:noFill/>
        </p:spPr>
        <p:txBody>
          <a:bodyPr wrap="square" rtlCol="0">
            <a:spAutoFit/>
          </a:bodyPr>
          <a:lstStyle/>
          <a:p>
            <a:pPr lvl="0" algn="ctr">
              <a:buNone/>
            </a:pPr>
            <a:r>
              <a:rPr lang="en-GB" dirty="0">
                <a:latin typeface="Trebuchet MS"/>
              </a:rPr>
              <a:t>Are they breathing normally? Look, listen and feel to check they’re breathing- do this for no more than 10 seconds </a:t>
            </a:r>
            <a:r>
              <a:rPr lang="en-US" dirty="0">
                <a:latin typeface="Trebuchet MS"/>
              </a:rPr>
              <a:t> </a:t>
            </a:r>
            <a:endParaRPr lang="en-GB" dirty="0"/>
          </a:p>
        </p:txBody>
      </p:sp>
      <p:sp>
        <p:nvSpPr>
          <p:cNvPr id="14" name="TextBox 13">
            <a:extLst>
              <a:ext uri="{FF2B5EF4-FFF2-40B4-BE49-F238E27FC236}">
                <a16:creationId xmlns:a16="http://schemas.microsoft.com/office/drawing/2014/main" id="{3F0AEE0C-B270-5BE1-1BBB-8522A38641D4}"/>
              </a:ext>
            </a:extLst>
          </p:cNvPr>
          <p:cNvSpPr txBox="1"/>
          <p:nvPr/>
        </p:nvSpPr>
        <p:spPr>
          <a:xfrm>
            <a:off x="4827789" y="5370210"/>
            <a:ext cx="2404872" cy="1046440"/>
          </a:xfrm>
          <a:prstGeom prst="rect">
            <a:avLst/>
          </a:prstGeom>
          <a:noFill/>
        </p:spPr>
        <p:txBody>
          <a:bodyPr wrap="square" rtlCol="0">
            <a:spAutoFit/>
          </a:bodyPr>
          <a:lstStyle/>
          <a:p>
            <a:pPr algn="ctr"/>
            <a:r>
              <a:rPr lang="en-GB" dirty="0">
                <a:latin typeface="Trebuchet MS" panose="020B0603020202020204" pitchFamily="34" charset="0"/>
              </a:rPr>
              <a:t>Are there any signs of severe bleeding?</a:t>
            </a:r>
          </a:p>
          <a:p>
            <a:endParaRPr lang="en-GB" dirty="0"/>
          </a:p>
        </p:txBody>
      </p:sp>
      <p:cxnSp>
        <p:nvCxnSpPr>
          <p:cNvPr id="15" name="Straight Arrow Connector 14">
            <a:extLst>
              <a:ext uri="{FF2B5EF4-FFF2-40B4-BE49-F238E27FC236}">
                <a16:creationId xmlns:a16="http://schemas.microsoft.com/office/drawing/2014/main" id="{605611C9-4D38-C8E6-17C1-9D1BB1AFC3D2}"/>
              </a:ext>
            </a:extLst>
          </p:cNvPr>
          <p:cNvCxnSpPr/>
          <p:nvPr/>
        </p:nvCxnSpPr>
        <p:spPr bwMode="auto">
          <a:xfrm>
            <a:off x="354012" y="2723822"/>
            <a:ext cx="0" cy="2345659"/>
          </a:xfrm>
          <a:prstGeom prst="straightConnector1">
            <a:avLst/>
          </a:prstGeom>
          <a:noFill/>
          <a:ln w="88900">
            <a:solidFill>
              <a:srgbClr val="5087C7"/>
            </a:solid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35691098"/>
      </p:ext>
    </p:extLst>
  </p:cSld>
  <p:clrMapOvr>
    <a:masterClrMapping/>
  </p:clrMapOvr>
  <p:transition>
    <p:fade/>
  </p:transition>
</p:sld>
</file>

<file path=ppt/theme/theme1.xml><?xml version="1.0" encoding="utf-8"?>
<a:theme xmlns:a="http://schemas.openxmlformats.org/drawingml/2006/main" name="Girlguiding PPT Theme">
  <a:themeElements>
    <a:clrScheme name="GirlGuiding Colour Theme">
      <a:dk1>
        <a:sysClr val="windowText" lastClr="000000"/>
      </a:dk1>
      <a:lt1>
        <a:sysClr val="window" lastClr="FFFFFF"/>
      </a:lt1>
      <a:dk2>
        <a:srgbClr val="000000"/>
      </a:dk2>
      <a:lt2>
        <a:srgbClr val="4E88C7"/>
      </a:lt2>
      <a:accent1>
        <a:srgbClr val="009DAD"/>
      </a:accent1>
      <a:accent2>
        <a:srgbClr val="F78E1E"/>
      </a:accent2>
      <a:accent3>
        <a:srgbClr val="C40063"/>
      </a:accent3>
      <a:accent4>
        <a:srgbClr val="FFD400"/>
      </a:accent4>
      <a:accent5>
        <a:srgbClr val="8B52A1"/>
      </a:accent5>
      <a:accent6>
        <a:srgbClr val="72BF44"/>
      </a:accent6>
      <a:hlink>
        <a:srgbClr val="0563C1"/>
      </a:hlink>
      <a:folHlink>
        <a:srgbClr val="954F72"/>
      </a:folHlink>
    </a:clrScheme>
    <a:fontScheme name="GirlGuiding Font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lnSpc>
            <a:spcPct val="119000"/>
          </a:lnSpc>
          <a:spcAft>
            <a:spcPts val="600"/>
          </a:spcAft>
          <a:defRPr sz="27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lnSpc>
            <a:spcPct val="119000"/>
          </a:lnSpc>
          <a:spcAft>
            <a:spcPts val="600"/>
          </a:spcAft>
          <a:defRPr sz="2700" dirty="0" err="1" smtClean="0"/>
        </a:defPPr>
      </a:lstStyle>
    </a:txDef>
  </a:objectDefaults>
  <a:extraClrSchemeLst/>
  <a:extLst>
    <a:ext uri="{05A4C25C-085E-4340-85A3-A5531E510DB2}">
      <thm15:themeFamily xmlns:thm15="http://schemas.microsoft.com/office/thememl/2012/main" name="Girlguiding_PowerPoint template.potx" id="{73843762-5C56-4F34-BE56-6F21EFE3DB94}" vid="{9E5FB0B2-F0BA-4B72-8F33-4E890DA9CC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C7DC3707ACB44C9E286D8864613DFE" ma:contentTypeVersion="17" ma:contentTypeDescription="Create a new document." ma:contentTypeScope="" ma:versionID="ebdbc0c731194fb285186dd48ea40764">
  <xsd:schema xmlns:xsd="http://www.w3.org/2001/XMLSchema" xmlns:xs="http://www.w3.org/2001/XMLSchema" xmlns:p="http://schemas.microsoft.com/office/2006/metadata/properties" xmlns:ns2="49fde611-e198-4fea-aed6-42640448d568" xmlns:ns3="5e387442-bd21-4513-8f35-97c730ab325a" targetNamespace="http://schemas.microsoft.com/office/2006/metadata/properties" ma:root="true" ma:fieldsID="22dcf3c851e2bf04c836b140c308205c" ns2:_="" ns3:_="">
    <xsd:import namespace="49fde611-e198-4fea-aed6-42640448d568"/>
    <xsd:import namespace="5e387442-bd21-4513-8f35-97c730ab325a"/>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fde611-e198-4fea-aed6-42640448d5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68c7b42-a934-412a-b4e1-1b3c5af28e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387442-bd21-4513-8f35-97c730ab325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61643e8-c840-4576-990f-31f82682186e}" ma:internalName="TaxCatchAll" ma:showField="CatchAllData" ma:web="5e387442-bd21-4513-8f35-97c730ab32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e387442-bd21-4513-8f35-97c730ab325a" xsi:nil="true"/>
    <lcf76f155ced4ddcb4097134ff3c332f xmlns="49fde611-e198-4fea-aed6-42640448d56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E5C77A-D3D0-45FD-84D6-9DAF9AD2F4DC}"/>
</file>

<file path=customXml/itemProps2.xml><?xml version="1.0" encoding="utf-8"?>
<ds:datastoreItem xmlns:ds="http://schemas.openxmlformats.org/officeDocument/2006/customXml" ds:itemID="{7B418D08-85E4-45A8-8782-5E40919E2218}">
  <ds:schemaRefs>
    <ds:schemaRef ds:uri="http://schemas.microsoft.com/office/2006/metadata/properties"/>
    <ds:schemaRef ds:uri="http://schemas.microsoft.com/office/infopath/2007/PartnerControls"/>
    <ds:schemaRef ds:uri="52341435-2ae1-497e-b3b3-35c701422b45"/>
    <ds:schemaRef ds:uri="5e387442-bd21-4513-8f35-97c730ab325a"/>
    <ds:schemaRef ds:uri="49fde611-e198-4fea-aed6-42640448d568"/>
  </ds:schemaRefs>
</ds:datastoreItem>
</file>

<file path=customXml/itemProps3.xml><?xml version="1.0" encoding="utf-8"?>
<ds:datastoreItem xmlns:ds="http://schemas.openxmlformats.org/officeDocument/2006/customXml" ds:itemID="{A1D0372B-BAEE-491A-B0FC-562DECC3FD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Girlguiding_Corporate PowerPoint template</Template>
  <TotalTime>0</TotalTime>
  <Words>10902</Words>
  <Application>Microsoft Office PowerPoint</Application>
  <PresentationFormat>Widescreen</PresentationFormat>
  <Paragraphs>1255</Paragraphs>
  <Slides>66</Slides>
  <Notes>64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66</vt:i4>
      </vt:variant>
    </vt:vector>
  </HeadingPairs>
  <TitlesOfParts>
    <vt:vector size="80" baseType="lpstr">
      <vt:lpstr>Arial</vt:lpstr>
      <vt:lpstr>Calibri</vt:lpstr>
      <vt:lpstr>Courier New</vt:lpstr>
      <vt:lpstr>Frutiger W01</vt:lpstr>
      <vt:lpstr>Nunito Sans</vt:lpstr>
      <vt:lpstr>Poppins</vt:lpstr>
      <vt:lpstr>Roboto</vt:lpstr>
      <vt:lpstr>Segoe UI</vt:lpstr>
      <vt:lpstr>Symbol</vt:lpstr>
      <vt:lpstr>Times New Roman</vt:lpstr>
      <vt:lpstr>Trebuchet MS</vt:lpstr>
      <vt:lpstr>Trebuchet MS (Body)</vt:lpstr>
      <vt:lpstr>Whitney Book</vt:lpstr>
      <vt:lpstr>Girlguiding PPT Theme</vt:lpstr>
      <vt:lpstr>1st Response</vt:lpstr>
      <vt:lpstr>Aim</vt:lpstr>
      <vt:lpstr>Objectives</vt:lpstr>
      <vt:lpstr>Learning Outcomes</vt:lpstr>
      <vt:lpstr>How confident are you feeling about being a first aider?</vt:lpstr>
      <vt:lpstr>Session 1  Life  Support</vt:lpstr>
      <vt:lpstr>Safe approach</vt:lpstr>
      <vt:lpstr>D  R   A  B  C</vt:lpstr>
      <vt:lpstr>PowerPoint Presentation</vt:lpstr>
      <vt:lpstr>CPR- Adult</vt:lpstr>
      <vt:lpstr>PowerPoint Presentation</vt:lpstr>
      <vt:lpstr>Airway</vt:lpstr>
      <vt:lpstr>Rescue breaths</vt:lpstr>
      <vt:lpstr>Chest compressions</vt:lpstr>
      <vt:lpstr>CPR - children</vt:lpstr>
      <vt:lpstr>Use of AED</vt:lpstr>
      <vt:lpstr>PowerPoint Presentation</vt:lpstr>
      <vt:lpstr>Choking</vt:lpstr>
      <vt:lpstr>Choking</vt:lpstr>
      <vt:lpstr>What are the causes of unresponsiveness?</vt:lpstr>
      <vt:lpstr>Causes of Unresponsiveness </vt:lpstr>
      <vt:lpstr>Recovery position</vt:lpstr>
      <vt:lpstr>Q + A</vt:lpstr>
      <vt:lpstr>Next steps</vt:lpstr>
      <vt:lpstr>Summary and reflection</vt:lpstr>
      <vt:lpstr>PowerPoint Presentation</vt:lpstr>
      <vt:lpstr>Session 2  Trauma and injury </vt:lpstr>
      <vt:lpstr>Where to get help and how to get there</vt:lpstr>
      <vt:lpstr>Shock</vt:lpstr>
      <vt:lpstr>Causes of shock</vt:lpstr>
      <vt:lpstr>Symptoms of shock </vt:lpstr>
      <vt:lpstr>Treatment of shock</vt:lpstr>
      <vt:lpstr>Severe bleeding treatment</vt:lpstr>
      <vt:lpstr>Bleeding – nose </vt:lpstr>
      <vt:lpstr>Internal bleeding</vt:lpstr>
      <vt:lpstr>Tourniquets</vt:lpstr>
      <vt:lpstr>    Burns</vt:lpstr>
      <vt:lpstr>Burns</vt:lpstr>
      <vt:lpstr>Fractures</vt:lpstr>
      <vt:lpstr>Fractures</vt:lpstr>
      <vt:lpstr>Spinal injuries</vt:lpstr>
      <vt:lpstr>Sprains</vt:lpstr>
      <vt:lpstr>Ticks and Lyme disease  Ticks bites can cause Lyme disease. It is important to know how to avoid ticks know how to check yourself or others what action to take if you have been bitten know the symptoms to look out for.  </vt:lpstr>
      <vt:lpstr>Head injury </vt:lpstr>
      <vt:lpstr>Head injury </vt:lpstr>
      <vt:lpstr>Dental</vt:lpstr>
      <vt:lpstr>Q + A</vt:lpstr>
      <vt:lpstr>Summary and reflection</vt:lpstr>
      <vt:lpstr>PowerPoint Presentation</vt:lpstr>
      <vt:lpstr>Session 3  Major illness</vt:lpstr>
      <vt:lpstr>Asthma</vt:lpstr>
      <vt:lpstr>Asthma</vt:lpstr>
      <vt:lpstr>Asthma</vt:lpstr>
      <vt:lpstr>Anaphylaxis</vt:lpstr>
      <vt:lpstr>Anaphylaxis</vt:lpstr>
      <vt:lpstr>Heart attack</vt:lpstr>
      <vt:lpstr>Stroke</vt:lpstr>
      <vt:lpstr>Seizures</vt:lpstr>
      <vt:lpstr>Seizures</vt:lpstr>
      <vt:lpstr>Diabetes</vt:lpstr>
      <vt:lpstr>Diabetes</vt:lpstr>
      <vt:lpstr>Sepsis</vt:lpstr>
      <vt:lpstr>Meningitis</vt:lpstr>
      <vt:lpstr>Q + A</vt:lpstr>
      <vt:lpstr>How confident are you feeling about being a first aider?</vt:lpstr>
      <vt:lpstr>Summary and 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Sarah Webber</dc:creator>
  <cp:lastModifiedBy>Sarah Webber</cp:lastModifiedBy>
  <cp:revision>4</cp:revision>
  <dcterms:created xsi:type="dcterms:W3CDTF">2022-05-06T07:57:33Z</dcterms:created>
  <dcterms:modified xsi:type="dcterms:W3CDTF">2023-11-03T11:21:09Z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0x010100BEC7DC3707ACB44C9E286D8864613DFE</vt:lpwstr>
  </property>
  <property fmtid="{D5CDD505-2E9C-101B-9397-08002B2CF9AE}" pid="3" name="MediaServiceImageTags">
    <vt:lpwstr/>
  </property>
</Properties>
</file>