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6" r:id="rId5"/>
    <p:sldMasterId id="2147483648" r:id="rId6"/>
  </p:sldMasterIdLst>
  <p:notesMasterIdLst>
    <p:notesMasterId r:id="rId44"/>
  </p:notesMasterIdLst>
  <p:sldIdLst>
    <p:sldId id="2147479818" r:id="rId7"/>
    <p:sldId id="2147479819" r:id="rId8"/>
    <p:sldId id="2147479820" r:id="rId9"/>
    <p:sldId id="2147479797" r:id="rId10"/>
    <p:sldId id="2147479790" r:id="rId11"/>
    <p:sldId id="2147479787" r:id="rId12"/>
    <p:sldId id="2147479794" r:id="rId13"/>
    <p:sldId id="2147479791" r:id="rId14"/>
    <p:sldId id="2147479789" r:id="rId15"/>
    <p:sldId id="2147479807" r:id="rId16"/>
    <p:sldId id="2147479809" r:id="rId17"/>
    <p:sldId id="2147479808" r:id="rId18"/>
    <p:sldId id="2147479764" r:id="rId19"/>
    <p:sldId id="2147479811" r:id="rId20"/>
    <p:sldId id="2147479796" r:id="rId21"/>
    <p:sldId id="2147479766" r:id="rId22"/>
    <p:sldId id="2147479798" r:id="rId23"/>
    <p:sldId id="2147479799" r:id="rId24"/>
    <p:sldId id="2147479788" r:id="rId25"/>
    <p:sldId id="2147479812" r:id="rId26"/>
    <p:sldId id="2147479816" r:id="rId27"/>
    <p:sldId id="2147479792" r:id="rId28"/>
    <p:sldId id="2147479767" r:id="rId29"/>
    <p:sldId id="2147479802" r:id="rId30"/>
    <p:sldId id="2147479803" r:id="rId31"/>
    <p:sldId id="2147479805" r:id="rId32"/>
    <p:sldId id="2147479804" r:id="rId33"/>
    <p:sldId id="2147479815" r:id="rId34"/>
    <p:sldId id="2147479806" r:id="rId35"/>
    <p:sldId id="2147479769" r:id="rId36"/>
    <p:sldId id="2147479770" r:id="rId37"/>
    <p:sldId id="2147479784" r:id="rId38"/>
    <p:sldId id="2147479785" r:id="rId39"/>
    <p:sldId id="2147479814" r:id="rId40"/>
    <p:sldId id="2147479813" r:id="rId41"/>
    <p:sldId id="2147479786" r:id="rId42"/>
    <p:sldId id="21474798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9B09429-08AE-4C85-BE3A-5783DBF63C2E}">
          <p14:sldIdLst>
            <p14:sldId id="2147479818"/>
            <p14:sldId id="2147479819"/>
            <p14:sldId id="2147479820"/>
            <p14:sldId id="2147479797"/>
            <p14:sldId id="2147479790"/>
            <p14:sldId id="2147479787"/>
            <p14:sldId id="2147479794"/>
            <p14:sldId id="2147479791"/>
            <p14:sldId id="2147479789"/>
            <p14:sldId id="2147479807"/>
            <p14:sldId id="2147479809"/>
            <p14:sldId id="2147479808"/>
            <p14:sldId id="2147479764"/>
            <p14:sldId id="2147479811"/>
            <p14:sldId id="2147479796"/>
            <p14:sldId id="2147479766"/>
            <p14:sldId id="2147479798"/>
            <p14:sldId id="2147479799"/>
            <p14:sldId id="2147479788"/>
            <p14:sldId id="2147479812"/>
            <p14:sldId id="2147479816"/>
            <p14:sldId id="2147479792"/>
            <p14:sldId id="2147479767"/>
            <p14:sldId id="2147479802"/>
            <p14:sldId id="2147479803"/>
            <p14:sldId id="2147479805"/>
            <p14:sldId id="2147479804"/>
            <p14:sldId id="2147479815"/>
            <p14:sldId id="2147479806"/>
            <p14:sldId id="2147479769"/>
            <p14:sldId id="2147479770"/>
            <p14:sldId id="2147479784"/>
            <p14:sldId id="2147479785"/>
            <p14:sldId id="2147479814"/>
            <p14:sldId id="2147479813"/>
            <p14:sldId id="2147479786"/>
            <p14:sldId id="2147479817"/>
          </p14:sldIdLst>
        </p14:section>
      </p14:section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954B71E-CAFA-75DD-D184-ED2C99EF84DE}" name="Catherine Bartlett" initials="CB" userId="S::catherine.bartlett@girlguiding.org.uk::7aaa97c1-1b37-4fe5-b9b6-9b7e000f830a" providerId="AD"/>
  <p188:author id="{7BD99057-74DF-EDBE-4FB8-E512729D7BD0}" name="Kiran Bansal" initials="" userId="S::kiran.bansal@girlguiding.org.uk::3e942a16-f8df-4fb5-9c11-bb3693bc38a7" providerId="AD"/>
  <p188:author id="{75949B70-B2F7-95FB-2182-8654ECCC90FE}" name="Lola Odutayo" initials="LO" userId="S::lola.odutayo@girlguiding.org.uk::8bddc84f-f97b-4b39-bb84-d11e4266b7fe" providerId="AD"/>
  <p188:author id="{4454EE86-BC14-EE84-DAFD-3925AAAA9DB3}" name="Holly Hawkins" initials="HH" userId="S::holly.hawkins@girlguiding.org.uk::cd6d81e0-da8c-400e-87a2-0b5d48a853c3" providerId="AD"/>
  <p188:author id="{0386F2AB-AA9D-F52A-1743-389632D47831}" name="Becca Smith" initials="BS" userId="S::becca.smith@girlguiding.org.uk::e97ee61f-44d3-4bd7-b6b7-b3ff1bdbe689" providerId="AD"/>
  <p188:author id="{0B542FCB-F6F6-FB09-898E-B23B5A74E041}" name="Cathy Fryer" initials="CF" userId="S::cathy.fryer@girlguiding.org.uk::35bdc2c5-abb2-4bc3-b758-8212e42e8020" providerId="AD"/>
  <p188:author id="{750DCAEA-04F3-9320-BA8F-E356C62DDE97}" name="Anita Stevens" initials="AS" userId="S::Anita.Stevens@girlguiding.org.uk::7dbbf7fa-10c8-44ea-9169-708d43a9be64" providerId="AD"/>
  <p188:author id="{9AFD7AFF-F984-D16E-205D-E1C6E199CCBF}" name="Jenna Mehdi" initials="JM" userId="S::jenna.mehdi@girlguiding.org.uk::b1819edf-7034-46c7-81c9-f490cdfd6cd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EFEF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FBF249-A71F-3ED7-554C-9AFE4A980065}" v="2" dt="2026-05-06T15:00:13.981"/>
    <p1510:client id="{E1145492-B353-DF6A-E87F-951776395EE3}" v="1550" dt="2026-05-05T16:19:33.5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F8B4A8-7530-4C97-A3C9-93A7B4F630C9}" type="datetimeFigureOut">
              <a:rPr lang="en-GB" smtClean="0"/>
              <a:t>06/05/2026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D76998-09EB-4837-9D1D-DB0521890DE9}" type="slidenum">
              <a:rPr lang="en-GB" smtClean="0"/>
              <a:t>‹#›</a:t>
            </a:fld>
            <a:endParaRPr lang="en-GB"/>
          </a:p>
        </p:txBody>
      </p:sp>
    </p:spTree>
    <p:extLst>
      <p:ext uri="{BB962C8B-B14F-4D97-AF65-F5344CB8AC3E}">
        <p14:creationId xmlns:p14="http://schemas.microsoft.com/office/powerpoint/2010/main" val="3335197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a:p>
            <a:r>
              <a:rPr lang="en-US">
                <a:ea typeface="Calibri"/>
                <a:cs typeface="Calibri"/>
              </a:rPr>
              <a:t>Wanted to share a quick reminder of the agenda today:</a:t>
            </a:r>
          </a:p>
          <a:p>
            <a:endParaRPr lang="en-US"/>
          </a:p>
          <a:p>
            <a:r>
              <a:rPr lang="en-US" b="1"/>
              <a:t>Agenda from 3pm to 3:30pm </a:t>
            </a:r>
            <a:endParaRPr lang="en-US"/>
          </a:p>
          <a:p>
            <a:r>
              <a:rPr lang="en-US"/>
              <a:t>·Insights on paid volunteer recruitment activity and volunteers’ week - Lisa</a:t>
            </a:r>
            <a:endParaRPr lang="en-US">
              <a:ea typeface="Calibri"/>
              <a:cs typeface="Calibri"/>
            </a:endParaRPr>
          </a:p>
          <a:p>
            <a:r>
              <a:rPr lang="en-US"/>
              <a:t>·Present the 2025 top level communications plan - Becca</a:t>
            </a:r>
            <a:endParaRPr lang="en-US">
              <a:ea typeface="Calibri"/>
              <a:cs typeface="Calibri"/>
            </a:endParaRPr>
          </a:p>
          <a:p>
            <a:r>
              <a:rPr lang="en-US"/>
              <a:t>·Gather feedback - all</a:t>
            </a:r>
            <a:endParaRPr lang="en-US">
              <a:ea typeface="Calibri"/>
              <a:cs typeface="Calibri"/>
            </a:endParaRPr>
          </a:p>
          <a:p>
            <a:r>
              <a:rPr lang="en-US"/>
              <a:t>·Update on the Girlguiding on your cv resources, timings and how this will be shared – Becca</a:t>
            </a:r>
            <a:endParaRPr lang="en-US">
              <a:ea typeface="Calibri"/>
              <a:cs typeface="Calibri"/>
            </a:endParaRPr>
          </a:p>
          <a:p>
            <a:endParaRPr lang="en-US">
              <a:ea typeface="Calibri"/>
              <a:cs typeface="Calibri"/>
            </a:endParaRPr>
          </a:p>
          <a:p>
            <a:r>
              <a:rPr lang="en-US"/>
              <a:t>Can I get a quick feel of how people are feeling today before we start the call. Put a 1 to 5 in the chat about how you are feeling? 1 is – Yeah I am feeling fabulous and loving life in the sun . 5 is - I am here but my digital battery for calls is running low...</a:t>
            </a:r>
          </a:p>
          <a:p>
            <a:endParaRPr lang="en-US">
              <a:ea typeface="Calibri"/>
              <a:cs typeface="Calibri"/>
            </a:endParaRPr>
          </a:p>
          <a:p>
            <a:r>
              <a:rPr lang="en-US"/>
              <a:t> </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AE65042A-08D6-43F4-9209-7C0BF31FE522}" type="slidenum">
              <a:rPr lang="en-GB" smtClean="0"/>
              <a:t>1</a:t>
            </a:fld>
            <a:endParaRPr lang="en-GB"/>
          </a:p>
        </p:txBody>
      </p:sp>
    </p:spTree>
    <p:extLst>
      <p:ext uri="{BB962C8B-B14F-4D97-AF65-F5344CB8AC3E}">
        <p14:creationId xmlns:p14="http://schemas.microsoft.com/office/powerpoint/2010/main" val="2551176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7A6829-9D6C-4CF3-8146-163DFABDAC7A}" type="slidenum">
              <a:rPr lang="en-GB" smtClean="0"/>
              <a:t>4</a:t>
            </a:fld>
            <a:endParaRPr lang="en-GB"/>
          </a:p>
        </p:txBody>
      </p:sp>
    </p:spTree>
    <p:extLst>
      <p:ext uri="{BB962C8B-B14F-4D97-AF65-F5344CB8AC3E}">
        <p14:creationId xmlns:p14="http://schemas.microsoft.com/office/powerpoint/2010/main" val="1680786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646E5-8618-8D92-3494-623A16EA34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E880C4-FD67-F00D-788A-8DE3EF3ECF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2DFC46-56B9-F3F5-031B-D9391C9C94C5}"/>
              </a:ext>
            </a:extLst>
          </p:cNvPr>
          <p:cNvSpPr>
            <a:spLocks noGrp="1"/>
          </p:cNvSpPr>
          <p:nvPr>
            <p:ph type="body" idx="1"/>
          </p:nvPr>
        </p:nvSpPr>
        <p:spPr/>
        <p:txBody>
          <a:bodyPr/>
          <a:lstStyle/>
          <a:p>
            <a:pPr>
              <a:spcAft>
                <a:spcPts val="0"/>
              </a:spcAft>
            </a:pPr>
            <a:endParaRPr lang="en-US" b="1">
              <a:solidFill>
                <a:schemeClr val="tx1"/>
              </a:solidFill>
              <a:cs typeface="Poppins"/>
            </a:endParaRPr>
          </a:p>
          <a:p>
            <a:endParaRPr lang="en-GB"/>
          </a:p>
        </p:txBody>
      </p:sp>
      <p:sp>
        <p:nvSpPr>
          <p:cNvPr id="4" name="Slide Number Placeholder 3">
            <a:extLst>
              <a:ext uri="{FF2B5EF4-FFF2-40B4-BE49-F238E27FC236}">
                <a16:creationId xmlns:a16="http://schemas.microsoft.com/office/drawing/2014/main" id="{1398DE57-957F-AB96-E81A-DDE4005AFE7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7A6829-9D6C-4CF3-8146-163DFABDAC7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63221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1D92E-7D37-BDB7-C285-97599AF2C0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06CD73-EEE5-A34F-100D-684044AFA4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7BCCBB-F10D-C4FE-6DE3-BA770BA3AC9B}"/>
              </a:ext>
            </a:extLst>
          </p:cNvPr>
          <p:cNvSpPr>
            <a:spLocks noGrp="1"/>
          </p:cNvSpPr>
          <p:nvPr>
            <p:ph type="body" idx="1"/>
          </p:nvPr>
        </p:nvSpPr>
        <p:spPr/>
        <p:txBody>
          <a:bodyPr/>
          <a:lstStyle/>
          <a:p>
            <a:pPr>
              <a:spcAft>
                <a:spcPts val="0"/>
              </a:spcAft>
            </a:pPr>
            <a:endParaRPr lang="en-US" b="1">
              <a:solidFill>
                <a:schemeClr val="tx1"/>
              </a:solidFill>
              <a:cs typeface="Poppins"/>
            </a:endParaRPr>
          </a:p>
          <a:p>
            <a:endParaRPr lang="en-GB"/>
          </a:p>
        </p:txBody>
      </p:sp>
      <p:sp>
        <p:nvSpPr>
          <p:cNvPr id="4" name="Slide Number Placeholder 3">
            <a:extLst>
              <a:ext uri="{FF2B5EF4-FFF2-40B4-BE49-F238E27FC236}">
                <a16:creationId xmlns:a16="http://schemas.microsoft.com/office/drawing/2014/main" id="{666DB84D-8DCD-0672-DE9C-59E66CB51FF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7A6829-9D6C-4CF3-8146-163DFABDAC7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63208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1D76998-09EB-4837-9D1D-DB0521890DE9}" type="slidenum">
              <a:rPr lang="en-GB" smtClean="0"/>
              <a:t>9</a:t>
            </a:fld>
            <a:endParaRPr lang="en-GB"/>
          </a:p>
        </p:txBody>
      </p:sp>
    </p:spTree>
    <p:extLst>
      <p:ext uri="{BB962C8B-B14F-4D97-AF65-F5344CB8AC3E}">
        <p14:creationId xmlns:p14="http://schemas.microsoft.com/office/powerpoint/2010/main" val="38360274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2454729" y="1666843"/>
            <a:ext cx="7282542" cy="2008414"/>
          </a:xfrm>
        </p:spPr>
        <p:txBody>
          <a:bodyPr anchor="b"/>
          <a:lstStyle>
            <a:lvl1pPr algn="ctr">
              <a:defRPr sz="48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D4E0DA90-2FF2-F36C-F9FF-CD7A192F009A}"/>
              </a:ext>
            </a:extLst>
          </p:cNvPr>
          <p:cNvSpPr>
            <a:spLocks noGrp="1"/>
          </p:cNvSpPr>
          <p:nvPr>
            <p:ph type="subTitle" idx="1"/>
          </p:nvPr>
        </p:nvSpPr>
        <p:spPr>
          <a:xfrm>
            <a:off x="2454729" y="3729685"/>
            <a:ext cx="7282542" cy="139095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4" name="Picture 3">
            <a:extLst>
              <a:ext uri="{FF2B5EF4-FFF2-40B4-BE49-F238E27FC236}">
                <a16:creationId xmlns:a16="http://schemas.microsoft.com/office/drawing/2014/main" id="{70842AB8-1D50-D466-88E4-208FD15A8E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68580" y="5494800"/>
            <a:ext cx="854840" cy="850438"/>
          </a:xfrm>
          <a:prstGeom prst="rect">
            <a:avLst/>
          </a:prstGeom>
        </p:spPr>
      </p:pic>
    </p:spTree>
    <p:extLst>
      <p:ext uri="{BB962C8B-B14F-4D97-AF65-F5344CB8AC3E}">
        <p14:creationId xmlns:p14="http://schemas.microsoft.com/office/powerpoint/2010/main" val="650877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7" y="1412875"/>
            <a:ext cx="3600000"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4296000" y="1412875"/>
            <a:ext cx="3600000"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US"/>
              <a:t>Volunteer recruitment tool (Project Welcome) Engagement resources</a:t>
            </a:r>
            <a:endParaRPr lang="en-GB"/>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
        <p:nvSpPr>
          <p:cNvPr id="9" name="Content Placeholder 3">
            <a:extLst>
              <a:ext uri="{FF2B5EF4-FFF2-40B4-BE49-F238E27FC236}">
                <a16:creationId xmlns:a16="http://schemas.microsoft.com/office/drawing/2014/main" id="{442FE734-AFE0-B1F3-CC1B-3E3E2CF01EDC}"/>
              </a:ext>
            </a:extLst>
          </p:cNvPr>
          <p:cNvSpPr>
            <a:spLocks noGrp="1"/>
          </p:cNvSpPr>
          <p:nvPr>
            <p:ph sz="half" idx="14"/>
          </p:nvPr>
        </p:nvSpPr>
        <p:spPr>
          <a:xfrm>
            <a:off x="8184012" y="1412875"/>
            <a:ext cx="3600000"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5967361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Images and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8" y="3428999"/>
            <a:ext cx="2520000" cy="2447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3359996" y="3428999"/>
            <a:ext cx="2520000" cy="2447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US"/>
              <a:t>Volunteer recruitment tool (Project Welcome) Engagement resources</a:t>
            </a:r>
            <a:endParaRPr lang="en-GB"/>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
        <p:nvSpPr>
          <p:cNvPr id="9" name="Content Placeholder 3">
            <a:extLst>
              <a:ext uri="{FF2B5EF4-FFF2-40B4-BE49-F238E27FC236}">
                <a16:creationId xmlns:a16="http://schemas.microsoft.com/office/drawing/2014/main" id="{442FE734-AFE0-B1F3-CC1B-3E3E2CF01EDC}"/>
              </a:ext>
            </a:extLst>
          </p:cNvPr>
          <p:cNvSpPr>
            <a:spLocks noGrp="1"/>
          </p:cNvSpPr>
          <p:nvPr>
            <p:ph sz="half" idx="14"/>
          </p:nvPr>
        </p:nvSpPr>
        <p:spPr>
          <a:xfrm>
            <a:off x="6312004" y="3428999"/>
            <a:ext cx="2520000" cy="2447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FE114FC7-0CEF-78EA-81D5-13F904439817}"/>
              </a:ext>
            </a:extLst>
          </p:cNvPr>
          <p:cNvSpPr>
            <a:spLocks noGrp="1"/>
          </p:cNvSpPr>
          <p:nvPr>
            <p:ph sz="half" idx="15"/>
          </p:nvPr>
        </p:nvSpPr>
        <p:spPr>
          <a:xfrm>
            <a:off x="9264012" y="3439947"/>
            <a:ext cx="2520000" cy="2447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Picture Placeholder 11">
            <a:extLst>
              <a:ext uri="{FF2B5EF4-FFF2-40B4-BE49-F238E27FC236}">
                <a16:creationId xmlns:a16="http://schemas.microsoft.com/office/drawing/2014/main" id="{3D6E4806-EF51-7738-5081-35DBFB7F26B5}"/>
              </a:ext>
            </a:extLst>
          </p:cNvPr>
          <p:cNvSpPr>
            <a:spLocks noGrp="1"/>
          </p:cNvSpPr>
          <p:nvPr>
            <p:ph type="pic" sz="quarter" idx="16"/>
          </p:nvPr>
        </p:nvSpPr>
        <p:spPr>
          <a:xfrm>
            <a:off x="407988" y="1412875"/>
            <a:ext cx="2519362" cy="1670050"/>
          </a:xfrm>
          <a:solidFill>
            <a:schemeClr val="bg1">
              <a:lumMod val="85000"/>
            </a:schemeClr>
          </a:solidFill>
        </p:spPr>
        <p:txBody>
          <a:bodyPr/>
          <a:lstStyle/>
          <a:p>
            <a:r>
              <a:rPr lang="en-US"/>
              <a:t>Click icon to add picture</a:t>
            </a:r>
            <a:endParaRPr lang="en-GB"/>
          </a:p>
        </p:txBody>
      </p:sp>
      <p:sp>
        <p:nvSpPr>
          <p:cNvPr id="13" name="Picture Placeholder 11">
            <a:extLst>
              <a:ext uri="{FF2B5EF4-FFF2-40B4-BE49-F238E27FC236}">
                <a16:creationId xmlns:a16="http://schemas.microsoft.com/office/drawing/2014/main" id="{985B9A86-D016-E2F8-6DC8-3EC679C890CE}"/>
              </a:ext>
            </a:extLst>
          </p:cNvPr>
          <p:cNvSpPr>
            <a:spLocks noGrp="1"/>
          </p:cNvSpPr>
          <p:nvPr>
            <p:ph type="pic" sz="quarter" idx="17"/>
          </p:nvPr>
        </p:nvSpPr>
        <p:spPr>
          <a:xfrm>
            <a:off x="3359996" y="1412875"/>
            <a:ext cx="2519362" cy="1670050"/>
          </a:xfrm>
          <a:solidFill>
            <a:schemeClr val="bg1">
              <a:lumMod val="85000"/>
            </a:schemeClr>
          </a:solidFill>
        </p:spPr>
        <p:txBody>
          <a:bodyPr/>
          <a:lstStyle/>
          <a:p>
            <a:r>
              <a:rPr lang="en-US"/>
              <a:t>Click icon to add picture</a:t>
            </a:r>
            <a:endParaRPr lang="en-GB"/>
          </a:p>
        </p:txBody>
      </p:sp>
      <p:sp>
        <p:nvSpPr>
          <p:cNvPr id="14" name="Picture Placeholder 11">
            <a:extLst>
              <a:ext uri="{FF2B5EF4-FFF2-40B4-BE49-F238E27FC236}">
                <a16:creationId xmlns:a16="http://schemas.microsoft.com/office/drawing/2014/main" id="{A036BBBE-770C-5CC6-080F-DD0A384DE652}"/>
              </a:ext>
            </a:extLst>
          </p:cNvPr>
          <p:cNvSpPr>
            <a:spLocks noGrp="1"/>
          </p:cNvSpPr>
          <p:nvPr>
            <p:ph type="pic" sz="quarter" idx="18"/>
          </p:nvPr>
        </p:nvSpPr>
        <p:spPr>
          <a:xfrm>
            <a:off x="6312004" y="1412875"/>
            <a:ext cx="2519362" cy="1670050"/>
          </a:xfrm>
          <a:solidFill>
            <a:schemeClr val="bg1">
              <a:lumMod val="85000"/>
            </a:schemeClr>
          </a:solidFill>
        </p:spPr>
        <p:txBody>
          <a:bodyPr/>
          <a:lstStyle/>
          <a:p>
            <a:r>
              <a:rPr lang="en-US"/>
              <a:t>Click icon to add picture</a:t>
            </a:r>
            <a:endParaRPr lang="en-GB"/>
          </a:p>
        </p:txBody>
      </p:sp>
      <p:sp>
        <p:nvSpPr>
          <p:cNvPr id="15" name="Picture Placeholder 11">
            <a:extLst>
              <a:ext uri="{FF2B5EF4-FFF2-40B4-BE49-F238E27FC236}">
                <a16:creationId xmlns:a16="http://schemas.microsoft.com/office/drawing/2014/main" id="{855CEC3F-086A-C921-AB4B-5EBE1EABAD13}"/>
              </a:ext>
            </a:extLst>
          </p:cNvPr>
          <p:cNvSpPr>
            <a:spLocks noGrp="1"/>
          </p:cNvSpPr>
          <p:nvPr>
            <p:ph type="pic" sz="quarter" idx="19"/>
          </p:nvPr>
        </p:nvSpPr>
        <p:spPr>
          <a:xfrm>
            <a:off x="9264012" y="1412875"/>
            <a:ext cx="2519362" cy="1670050"/>
          </a:xfrm>
          <a:solidFill>
            <a:schemeClr val="bg1">
              <a:lumMod val="85000"/>
            </a:schemeClr>
          </a:solidFill>
        </p:spPr>
        <p:txBody>
          <a:bodyPr/>
          <a:lstStyle/>
          <a:p>
            <a:r>
              <a:rPr lang="en-US"/>
              <a:t>Click icon to add picture</a:t>
            </a:r>
            <a:endParaRPr lang="en-GB"/>
          </a:p>
        </p:txBody>
      </p:sp>
    </p:spTree>
    <p:extLst>
      <p:ext uri="{BB962C8B-B14F-4D97-AF65-F5344CB8AC3E}">
        <p14:creationId xmlns:p14="http://schemas.microsoft.com/office/powerpoint/2010/main" val="60042541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C9216FF-057F-8EAE-8162-02FB4659A5D4}"/>
              </a:ext>
            </a:extLst>
          </p:cNvPr>
          <p:cNvSpPr>
            <a:spLocks noGrp="1"/>
          </p:cNvSpPr>
          <p:nvPr>
            <p:ph type="pic" sz="quarter" idx="14"/>
          </p:nvPr>
        </p:nvSpPr>
        <p:spPr>
          <a:xfrm>
            <a:off x="6096001" y="0"/>
            <a:ext cx="6096000" cy="6165850"/>
          </a:xfrm>
          <a:solidFill>
            <a:schemeClr val="bg1">
              <a:lumMod val="85000"/>
            </a:schemeClr>
          </a:solidFill>
        </p:spPr>
        <p:txBody>
          <a:bodyPr/>
          <a:lstStyle/>
          <a:p>
            <a:r>
              <a:rPr lang="en-US"/>
              <a:t>Click icon to add picture</a:t>
            </a:r>
            <a:endParaRPr lang="en-GB"/>
          </a:p>
        </p:txBody>
      </p:sp>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407988" y="404813"/>
            <a:ext cx="5383212" cy="39528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8" y="1412875"/>
            <a:ext cx="5383212"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US"/>
              <a:t>Volunteer recruitment tool (Project Welcome) Engagement resources</a:t>
            </a:r>
            <a:endParaRPr lang="en-GB"/>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9" y="800100"/>
            <a:ext cx="5383212" cy="395287"/>
          </a:xfrm>
        </p:spPr>
        <p:txBody>
          <a:bodyPr/>
          <a:lstStyle>
            <a:lvl1pPr>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401155557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and Large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C9216FF-057F-8EAE-8162-02FB4659A5D4}"/>
              </a:ext>
            </a:extLst>
          </p:cNvPr>
          <p:cNvSpPr>
            <a:spLocks noGrp="1"/>
          </p:cNvSpPr>
          <p:nvPr>
            <p:ph type="pic" sz="quarter" idx="14"/>
          </p:nvPr>
        </p:nvSpPr>
        <p:spPr>
          <a:xfrm>
            <a:off x="4063200" y="0"/>
            <a:ext cx="8128800" cy="6165850"/>
          </a:xfrm>
          <a:solidFill>
            <a:schemeClr val="bg1">
              <a:lumMod val="85000"/>
            </a:schemeClr>
          </a:solidFill>
        </p:spPr>
        <p:txBody>
          <a:bodyPr/>
          <a:lstStyle/>
          <a:p>
            <a:r>
              <a:rPr lang="en-US"/>
              <a:t>Click icon to add picture</a:t>
            </a:r>
            <a:endParaRPr lang="en-GB"/>
          </a:p>
        </p:txBody>
      </p:sp>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407987" y="404813"/>
            <a:ext cx="3250800" cy="39528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7" y="1412875"/>
            <a:ext cx="3250800"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US"/>
              <a:t>Volunteer recruitment tool (Project Welcome) Engagement resources</a:t>
            </a:r>
            <a:endParaRPr lang="en-GB"/>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8" y="800100"/>
            <a:ext cx="3250800" cy="395287"/>
          </a:xfrm>
        </p:spPr>
        <p:txBody>
          <a:bodyPr/>
          <a:lstStyle>
            <a:lvl1pPr>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55761992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and Four Images">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C9216FF-057F-8EAE-8162-02FB4659A5D4}"/>
              </a:ext>
            </a:extLst>
          </p:cNvPr>
          <p:cNvSpPr>
            <a:spLocks noGrp="1"/>
          </p:cNvSpPr>
          <p:nvPr>
            <p:ph type="pic" sz="quarter" idx="14"/>
          </p:nvPr>
        </p:nvSpPr>
        <p:spPr>
          <a:xfrm>
            <a:off x="4064401" y="0"/>
            <a:ext cx="4064400" cy="3085200"/>
          </a:xfrm>
          <a:solidFill>
            <a:schemeClr val="bg1">
              <a:lumMod val="85000"/>
            </a:schemeClr>
          </a:solidFill>
        </p:spPr>
        <p:txBody>
          <a:bodyPr/>
          <a:lstStyle/>
          <a:p>
            <a:r>
              <a:rPr lang="en-US"/>
              <a:t>Click icon to add picture</a:t>
            </a:r>
            <a:endParaRPr lang="en-GB"/>
          </a:p>
        </p:txBody>
      </p:sp>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407987" y="404813"/>
            <a:ext cx="3250800" cy="39528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7" y="1412875"/>
            <a:ext cx="3250800"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US"/>
              <a:t>Volunteer recruitment tool (Project Welcome) Engagement resources</a:t>
            </a:r>
            <a:endParaRPr lang="en-GB"/>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8" y="800100"/>
            <a:ext cx="3250800" cy="395287"/>
          </a:xfrm>
        </p:spPr>
        <p:txBody>
          <a:bodyPr/>
          <a:lstStyle>
            <a:lvl1pPr>
              <a:defRPr sz="2400">
                <a:solidFill>
                  <a:schemeClr val="accent1"/>
                </a:solidFill>
              </a:defRPr>
            </a:lvl1pPr>
          </a:lstStyle>
          <a:p>
            <a:pPr lvl="0"/>
            <a:r>
              <a:rPr lang="en-US"/>
              <a:t>Click to edit Master text styles</a:t>
            </a:r>
          </a:p>
        </p:txBody>
      </p:sp>
      <p:sp>
        <p:nvSpPr>
          <p:cNvPr id="4" name="Picture Placeholder 10">
            <a:extLst>
              <a:ext uri="{FF2B5EF4-FFF2-40B4-BE49-F238E27FC236}">
                <a16:creationId xmlns:a16="http://schemas.microsoft.com/office/drawing/2014/main" id="{91705A0C-7A0E-6607-8870-DDEFC81BF963}"/>
              </a:ext>
            </a:extLst>
          </p:cNvPr>
          <p:cNvSpPr>
            <a:spLocks noGrp="1"/>
          </p:cNvSpPr>
          <p:nvPr>
            <p:ph type="pic" sz="quarter" idx="15"/>
          </p:nvPr>
        </p:nvSpPr>
        <p:spPr>
          <a:xfrm>
            <a:off x="8127600" y="0"/>
            <a:ext cx="4064400" cy="3085200"/>
          </a:xfrm>
          <a:solidFill>
            <a:schemeClr val="bg1">
              <a:lumMod val="95000"/>
            </a:schemeClr>
          </a:solidFill>
        </p:spPr>
        <p:txBody>
          <a:bodyPr/>
          <a:lstStyle/>
          <a:p>
            <a:r>
              <a:rPr lang="en-US"/>
              <a:t>Click icon to add picture</a:t>
            </a:r>
            <a:endParaRPr lang="en-GB"/>
          </a:p>
        </p:txBody>
      </p:sp>
      <p:sp>
        <p:nvSpPr>
          <p:cNvPr id="9" name="Picture Placeholder 10">
            <a:extLst>
              <a:ext uri="{FF2B5EF4-FFF2-40B4-BE49-F238E27FC236}">
                <a16:creationId xmlns:a16="http://schemas.microsoft.com/office/drawing/2014/main" id="{43AC78D3-BC67-6E65-8CC6-FA23B778A625}"/>
              </a:ext>
            </a:extLst>
          </p:cNvPr>
          <p:cNvSpPr>
            <a:spLocks noGrp="1"/>
          </p:cNvSpPr>
          <p:nvPr>
            <p:ph type="pic" sz="quarter" idx="16"/>
          </p:nvPr>
        </p:nvSpPr>
        <p:spPr>
          <a:xfrm>
            <a:off x="4064401" y="3080649"/>
            <a:ext cx="4064400" cy="3085201"/>
          </a:xfrm>
          <a:solidFill>
            <a:schemeClr val="bg1">
              <a:lumMod val="95000"/>
            </a:schemeClr>
          </a:solidFill>
        </p:spPr>
        <p:txBody>
          <a:bodyPr/>
          <a:lstStyle/>
          <a:p>
            <a:r>
              <a:rPr lang="en-US"/>
              <a:t>Click icon to add picture</a:t>
            </a:r>
            <a:endParaRPr lang="en-GB"/>
          </a:p>
        </p:txBody>
      </p:sp>
      <p:sp>
        <p:nvSpPr>
          <p:cNvPr id="10" name="Picture Placeholder 10">
            <a:extLst>
              <a:ext uri="{FF2B5EF4-FFF2-40B4-BE49-F238E27FC236}">
                <a16:creationId xmlns:a16="http://schemas.microsoft.com/office/drawing/2014/main" id="{49D3DEDB-3F21-2EEC-B1F9-33EF96CEA455}"/>
              </a:ext>
            </a:extLst>
          </p:cNvPr>
          <p:cNvSpPr>
            <a:spLocks noGrp="1"/>
          </p:cNvSpPr>
          <p:nvPr>
            <p:ph type="pic" sz="quarter" idx="17"/>
          </p:nvPr>
        </p:nvSpPr>
        <p:spPr>
          <a:xfrm>
            <a:off x="8127600" y="3080649"/>
            <a:ext cx="4064400" cy="3085201"/>
          </a:xfrm>
          <a:solidFill>
            <a:schemeClr val="bg1">
              <a:lumMod val="85000"/>
            </a:schemeClr>
          </a:solidFill>
        </p:spPr>
        <p:txBody>
          <a:bodyPr/>
          <a:lstStyle/>
          <a:p>
            <a:r>
              <a:rPr lang="en-US"/>
              <a:t>Click icon to add picture</a:t>
            </a:r>
            <a:endParaRPr lang="en-GB"/>
          </a:p>
        </p:txBody>
      </p:sp>
    </p:spTree>
    <p:extLst>
      <p:ext uri="{BB962C8B-B14F-4D97-AF65-F5344CB8AC3E}">
        <p14:creationId xmlns:p14="http://schemas.microsoft.com/office/powerpoint/2010/main" val="18109236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234F8-2641-2C85-C24D-73F6519BA7C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2E0890B-4FD4-B03A-C10B-4677DD53557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460A4E0-7E5C-2243-D0D1-122F0A8B700B}"/>
              </a:ext>
            </a:extLst>
          </p:cNvPr>
          <p:cNvSpPr>
            <a:spLocks noGrp="1"/>
          </p:cNvSpPr>
          <p:nvPr>
            <p:ph type="ftr" sz="quarter" idx="11"/>
          </p:nvPr>
        </p:nvSpPr>
        <p:spPr/>
        <p:txBody>
          <a:bodyPr/>
          <a:lstStyle/>
          <a:p>
            <a:r>
              <a:rPr lang="en-US"/>
              <a:t>Volunteer recruitment tool (Project Welcome) Engagement resources</a:t>
            </a:r>
            <a:endParaRPr lang="en-GB"/>
          </a:p>
        </p:txBody>
      </p:sp>
      <p:sp>
        <p:nvSpPr>
          <p:cNvPr id="5" name="Slide Number Placeholder 4">
            <a:extLst>
              <a:ext uri="{FF2B5EF4-FFF2-40B4-BE49-F238E27FC236}">
                <a16:creationId xmlns:a16="http://schemas.microsoft.com/office/drawing/2014/main" id="{E07C8E6F-5C40-8F8F-62DE-E4DAF4E240FB}"/>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6" name="Text Placeholder 7">
            <a:extLst>
              <a:ext uri="{FF2B5EF4-FFF2-40B4-BE49-F238E27FC236}">
                <a16:creationId xmlns:a16="http://schemas.microsoft.com/office/drawing/2014/main" id="{C4974956-8EEE-EB6A-41FF-7C75E1B6683E}"/>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
        <p:nvSpPr>
          <p:cNvPr id="7" name="Picture Placeholder 10">
            <a:extLst>
              <a:ext uri="{FF2B5EF4-FFF2-40B4-BE49-F238E27FC236}">
                <a16:creationId xmlns:a16="http://schemas.microsoft.com/office/drawing/2014/main" id="{A5EC3117-C9EE-B5F5-EEC4-ED8F77FE2B55}"/>
              </a:ext>
            </a:extLst>
          </p:cNvPr>
          <p:cNvSpPr>
            <a:spLocks noGrp="1"/>
          </p:cNvSpPr>
          <p:nvPr>
            <p:ph type="pic" sz="quarter" idx="14"/>
          </p:nvPr>
        </p:nvSpPr>
        <p:spPr>
          <a:xfrm>
            <a:off x="407989" y="1412875"/>
            <a:ext cx="11376024" cy="4464050"/>
          </a:xfrm>
          <a:solidFill>
            <a:schemeClr val="bg1">
              <a:lumMod val="85000"/>
            </a:schemeClr>
          </a:solidFill>
        </p:spPr>
        <p:txBody>
          <a:bodyPr/>
          <a:lstStyle/>
          <a:p>
            <a:r>
              <a:rPr lang="en-US"/>
              <a:t>Click icon to add picture</a:t>
            </a:r>
            <a:endParaRPr lang="en-GB"/>
          </a:p>
        </p:txBody>
      </p:sp>
    </p:spTree>
    <p:extLst>
      <p:ext uri="{BB962C8B-B14F-4D97-AF65-F5344CB8AC3E}">
        <p14:creationId xmlns:p14="http://schemas.microsoft.com/office/powerpoint/2010/main" val="234174113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CBBBA-B749-218C-54ED-3B48437A005E}"/>
              </a:ext>
            </a:extLst>
          </p:cNvPr>
          <p:cNvSpPr>
            <a:spLocks noGrp="1"/>
          </p:cNvSpPr>
          <p:nvPr>
            <p:ph type="title"/>
          </p:nvPr>
        </p:nvSpPr>
        <p:spPr>
          <a:xfrm>
            <a:off x="407988" y="1412875"/>
            <a:ext cx="8218941" cy="4464050"/>
          </a:xfrm>
        </p:spPr>
        <p:txBody>
          <a:bodyPr anchor="t"/>
          <a:lstStyle>
            <a:lvl1pPr>
              <a:lnSpc>
                <a:spcPct val="100000"/>
              </a:lnSpc>
              <a:defRPr sz="7200" b="0">
                <a:solidFill>
                  <a:schemeClr val="bg1"/>
                </a:solidFill>
                <a:latin typeface="Poppins SemiBold" panose="00000700000000000000" pitchFamily="2" charset="0"/>
                <a:cs typeface="Poppins SemiBold" panose="00000700000000000000" pitchFamily="2" charset="0"/>
              </a:defRPr>
            </a:lvl1pPr>
          </a:lstStyle>
          <a:p>
            <a:r>
              <a:rPr lang="en-US"/>
              <a:t>Click to edit Master title style</a:t>
            </a:r>
            <a:endParaRPr lang="en-GB"/>
          </a:p>
        </p:txBody>
      </p:sp>
      <p:pic>
        <p:nvPicPr>
          <p:cNvPr id="3" name="Picture 2">
            <a:extLst>
              <a:ext uri="{FF2B5EF4-FFF2-40B4-BE49-F238E27FC236}">
                <a16:creationId xmlns:a16="http://schemas.microsoft.com/office/drawing/2014/main" id="{519FAA39-4489-09E5-81D2-695E0CDC3F9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88" y="6367925"/>
            <a:ext cx="1499125" cy="288000"/>
          </a:xfrm>
          <a:prstGeom prst="rect">
            <a:avLst/>
          </a:prstGeom>
        </p:spPr>
      </p:pic>
    </p:spTree>
    <p:extLst>
      <p:ext uri="{BB962C8B-B14F-4D97-AF65-F5344CB8AC3E}">
        <p14:creationId xmlns:p14="http://schemas.microsoft.com/office/powerpoint/2010/main" val="94270993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tx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3EA8004-5772-E304-8238-F2C2CCD052A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D30C92CA-A09D-0292-7A9E-B78FD28FACAA}"/>
              </a:ext>
            </a:extLst>
          </p:cNvPr>
          <p:cNvSpPr>
            <a:spLocks noGrp="1"/>
          </p:cNvSpPr>
          <p:nvPr>
            <p:ph type="ftr" sz="quarter" idx="11"/>
          </p:nvPr>
        </p:nvSpPr>
        <p:spPr/>
        <p:txBody>
          <a:bodyPr/>
          <a:lstStyle/>
          <a:p>
            <a:r>
              <a:rPr lang="en-US"/>
              <a:t>Volunteer recruitment tool (Project Welcome) Engagement resources</a:t>
            </a:r>
            <a:endParaRPr lang="en-GB"/>
          </a:p>
        </p:txBody>
      </p:sp>
      <p:sp>
        <p:nvSpPr>
          <p:cNvPr id="5" name="Slide Number Placeholder 4">
            <a:extLst>
              <a:ext uri="{FF2B5EF4-FFF2-40B4-BE49-F238E27FC236}">
                <a16:creationId xmlns:a16="http://schemas.microsoft.com/office/drawing/2014/main" id="{38756BF4-F358-FD3F-7779-D2C49724F7F9}"/>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ext Placeholder 6">
            <a:extLst>
              <a:ext uri="{FF2B5EF4-FFF2-40B4-BE49-F238E27FC236}">
                <a16:creationId xmlns:a16="http://schemas.microsoft.com/office/drawing/2014/main" id="{8B402B67-B28A-6764-0AF4-B5D3EC635CCC}"/>
              </a:ext>
            </a:extLst>
          </p:cNvPr>
          <p:cNvSpPr>
            <a:spLocks noGrp="1"/>
          </p:cNvSpPr>
          <p:nvPr>
            <p:ph type="body" sz="quarter" idx="13"/>
          </p:nvPr>
        </p:nvSpPr>
        <p:spPr>
          <a:xfrm>
            <a:off x="1477166" y="2126295"/>
            <a:ext cx="9237669" cy="3750629"/>
          </a:xfrm>
        </p:spPr>
        <p:txBody>
          <a:bodyPr anchor="t"/>
          <a:lstStyle>
            <a:lvl1pPr>
              <a:spcAft>
                <a:spcPts val="2400"/>
              </a:spcAft>
              <a:defRPr sz="4000" b="1">
                <a:solidFill>
                  <a:schemeClr val="bg1"/>
                </a:solidFill>
                <a:latin typeface="Zilla Slab" pitchFamily="2" charset="0"/>
                <a:ea typeface="Zilla Slab" pitchFamily="2" charset="0"/>
                <a:cs typeface="Poppins SemiBold" panose="00000700000000000000" pitchFamily="2" charset="0"/>
              </a:defRPr>
            </a:lvl1pPr>
            <a:lvl2pPr>
              <a:defRPr sz="1600">
                <a:solidFill>
                  <a:schemeClr val="bg1"/>
                </a:solidFill>
              </a:defRPr>
            </a:lvl2pPr>
            <a:lvl3pPr marL="0" indent="0">
              <a:spcBef>
                <a:spcPts val="0"/>
              </a:spcBef>
              <a:spcAft>
                <a:spcPts val="0"/>
              </a:spcAft>
              <a:buNone/>
              <a:defRPr sz="1200" b="0">
                <a:solidFill>
                  <a:schemeClr val="bg1"/>
                </a:solidFill>
              </a:defRPr>
            </a:lvl3pPr>
            <a:lvl4pPr>
              <a:defRPr sz="3000">
                <a:solidFill>
                  <a:schemeClr val="bg1"/>
                </a:solidFill>
              </a:defRPr>
            </a:lvl4pPr>
            <a:lvl5pPr>
              <a:defRPr sz="3000">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9" name="Picture 8">
            <a:extLst>
              <a:ext uri="{FF2B5EF4-FFF2-40B4-BE49-F238E27FC236}">
                <a16:creationId xmlns:a16="http://schemas.microsoft.com/office/drawing/2014/main" id="{E384569E-C09F-90B6-EFA9-087D1CD7DBCA}"/>
              </a:ext>
            </a:extLst>
          </p:cNvPr>
          <p:cNvPicPr>
            <a:picLocks noChangeAspect="1"/>
          </p:cNvPicPr>
          <p:nvPr userDrawn="1"/>
        </p:nvPicPr>
        <p:blipFill rotWithShape="1">
          <a:blip r:embed="rId2"/>
          <a:srcRect l="44170" t="17623" r="43429" b="68420"/>
          <a:stretch/>
        </p:blipFill>
        <p:spPr>
          <a:xfrm>
            <a:off x="371920" y="368061"/>
            <a:ext cx="756771" cy="1241398"/>
          </a:xfrm>
          <a:prstGeom prst="rect">
            <a:avLst/>
          </a:prstGeom>
        </p:spPr>
      </p:pic>
      <p:pic>
        <p:nvPicPr>
          <p:cNvPr id="11" name="Picture 10">
            <a:extLst>
              <a:ext uri="{FF2B5EF4-FFF2-40B4-BE49-F238E27FC236}">
                <a16:creationId xmlns:a16="http://schemas.microsoft.com/office/drawing/2014/main" id="{CEDA6D4B-2B9F-437D-E697-34F64780A31A}"/>
              </a:ext>
            </a:extLst>
          </p:cNvPr>
          <p:cNvPicPr>
            <a:picLocks noChangeAspect="1"/>
          </p:cNvPicPr>
          <p:nvPr userDrawn="1"/>
        </p:nvPicPr>
        <p:blipFill rotWithShape="1">
          <a:blip r:embed="rId2"/>
          <a:srcRect l="44170" t="17623" r="43429" b="68420"/>
          <a:stretch/>
        </p:blipFill>
        <p:spPr>
          <a:xfrm rot="10800000">
            <a:off x="11072792" y="4668132"/>
            <a:ext cx="756771" cy="1241398"/>
          </a:xfrm>
          <a:prstGeom prst="rect">
            <a:avLst/>
          </a:prstGeom>
        </p:spPr>
      </p:pic>
    </p:spTree>
    <p:extLst>
      <p:ext uri="{BB962C8B-B14F-4D97-AF65-F5344CB8AC3E}">
        <p14:creationId xmlns:p14="http://schemas.microsoft.com/office/powerpoint/2010/main" val="178618841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668-9440-2FC4-1A20-CEA2160E17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A156BD-F388-30EA-2720-04061953B80B}"/>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3FDBFEE-0509-16B7-5DAE-5E0DB02DD78A}"/>
              </a:ext>
            </a:extLst>
          </p:cNvPr>
          <p:cNvSpPr>
            <a:spLocks noGrp="1"/>
          </p:cNvSpPr>
          <p:nvPr>
            <p:ph type="ftr" sz="quarter" idx="11"/>
          </p:nvPr>
        </p:nvSpPr>
        <p:spPr/>
        <p:txBody>
          <a:bodyPr/>
          <a:lstStyle/>
          <a:p>
            <a:r>
              <a:rPr lang="en-US"/>
              <a:t>Volunteer recruitment tool (Project Welcome) Engagement resources</a:t>
            </a:r>
            <a:endParaRPr lang="en-GB"/>
          </a:p>
        </p:txBody>
      </p:sp>
      <p:sp>
        <p:nvSpPr>
          <p:cNvPr id="5" name="Slide Number Placeholder 4">
            <a:extLst>
              <a:ext uri="{FF2B5EF4-FFF2-40B4-BE49-F238E27FC236}">
                <a16:creationId xmlns:a16="http://schemas.microsoft.com/office/drawing/2014/main" id="{7EAB126A-2C1E-4241-BBEB-C3AA6FE6222E}"/>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6" name="Text Placeholder 7">
            <a:extLst>
              <a:ext uri="{FF2B5EF4-FFF2-40B4-BE49-F238E27FC236}">
                <a16:creationId xmlns:a16="http://schemas.microsoft.com/office/drawing/2014/main" id="{E6B4BB29-23C8-3620-D92A-9EA9B33C58E9}"/>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287951777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01DE9-7247-71C2-3301-8F43BD947000}"/>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A0F1F649-B08E-D628-15EF-6CAEE9855C9E}"/>
              </a:ext>
            </a:extLst>
          </p:cNvPr>
          <p:cNvSpPr>
            <a:spLocks noGrp="1"/>
          </p:cNvSpPr>
          <p:nvPr>
            <p:ph type="ftr" sz="quarter" idx="11"/>
          </p:nvPr>
        </p:nvSpPr>
        <p:spPr/>
        <p:txBody>
          <a:bodyPr/>
          <a:lstStyle/>
          <a:p>
            <a:r>
              <a:rPr lang="en-US"/>
              <a:t>Volunteer recruitment tool (Project Welcome) Engagement resources</a:t>
            </a:r>
            <a:endParaRPr lang="en-GB"/>
          </a:p>
        </p:txBody>
      </p:sp>
      <p:sp>
        <p:nvSpPr>
          <p:cNvPr id="4" name="Slide Number Placeholder 3">
            <a:extLst>
              <a:ext uri="{FF2B5EF4-FFF2-40B4-BE49-F238E27FC236}">
                <a16:creationId xmlns:a16="http://schemas.microsoft.com/office/drawing/2014/main" id="{5C0EDFB5-B3BA-ADA8-4600-FCDAFA1A852F}"/>
              </a:ext>
            </a:extLst>
          </p:cNvPr>
          <p:cNvSpPr>
            <a:spLocks noGrp="1"/>
          </p:cNvSpPr>
          <p:nvPr>
            <p:ph type="sldNum" sz="quarter" idx="12"/>
          </p:nvPr>
        </p:nvSpPr>
        <p:spPr/>
        <p:txBody>
          <a:bodyPr/>
          <a:lstStyle/>
          <a:p>
            <a:fld id="{CBA53E11-492D-48B3-9F9B-09541CA2A39A}" type="slidenum">
              <a:rPr lang="en-GB" smtClean="0"/>
              <a:t>‹#›</a:t>
            </a:fld>
            <a:endParaRPr lang="en-GB"/>
          </a:p>
        </p:txBody>
      </p:sp>
    </p:spTree>
    <p:extLst>
      <p:ext uri="{BB962C8B-B14F-4D97-AF65-F5344CB8AC3E}">
        <p14:creationId xmlns:p14="http://schemas.microsoft.com/office/powerpoint/2010/main" val="27591707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r>
              <a:rPr lang="en-US"/>
              <a:t>Volunteer recruitment tool (Project Welcome) Engagement resources</a:t>
            </a:r>
            <a:endParaRPr lang="en-GB"/>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3A246557-6F31-88C5-A983-16CD7C60F4D3}"/>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4526317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large 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6E999-497E-4333-AD37-4B9761D8B1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3C16E3-64CD-46D0-8AC0-2F0B8012EE8B}"/>
              </a:ext>
            </a:extLst>
          </p:cNvPr>
          <p:cNvSpPr>
            <a:spLocks noGrp="1"/>
          </p:cNvSpPr>
          <p:nvPr>
            <p:ph idx="1"/>
          </p:nvPr>
        </p:nvSpPr>
        <p:spPr/>
        <p:txBody>
          <a:bodyPr/>
          <a:lstStyle>
            <a:lvl1pPr marL="536575" indent="-536575">
              <a:lnSpc>
                <a:spcPct val="130000"/>
              </a:lnSpc>
              <a:spcBef>
                <a:spcPts val="0"/>
              </a:spcBef>
              <a:buClr>
                <a:schemeClr val="bg2"/>
              </a:buClr>
              <a:buFont typeface="+mj-lt"/>
              <a:buAutoNum type="arabicPeriod"/>
              <a:defRPr sz="4000"/>
            </a:lvl1pPr>
            <a:lvl2pPr marL="1077913" indent="-541338">
              <a:lnSpc>
                <a:spcPct val="130000"/>
              </a:lnSpc>
              <a:spcBef>
                <a:spcPts val="0"/>
              </a:spcBef>
              <a:buClr>
                <a:schemeClr val="bg2"/>
              </a:buClr>
              <a:buFont typeface="+mj-lt"/>
              <a:buAutoNum type="arabicPeriod"/>
              <a:defRPr sz="4000" b="0"/>
            </a:lvl2pPr>
            <a:lvl3pPr marL="1614488" indent="-536575">
              <a:lnSpc>
                <a:spcPct val="130000"/>
              </a:lnSpc>
              <a:spcBef>
                <a:spcPts val="0"/>
              </a:spcBef>
              <a:buClr>
                <a:schemeClr val="bg2"/>
              </a:buClr>
              <a:buFont typeface="+mj-lt"/>
              <a:buAutoNum type="arabicPeriod"/>
              <a:defRPr sz="4000"/>
            </a:lvl3pPr>
            <a:lvl4pPr marL="2151063" indent="-536575">
              <a:lnSpc>
                <a:spcPct val="130000"/>
              </a:lnSpc>
              <a:spcBef>
                <a:spcPts val="0"/>
              </a:spcBef>
              <a:buClr>
                <a:schemeClr val="bg2"/>
              </a:buClr>
              <a:buFont typeface="+mj-lt"/>
              <a:buAutoNum type="arabicPeriod"/>
              <a:defRPr sz="4000"/>
            </a:lvl4pPr>
            <a:lvl5pPr marL="2692400" indent="-542925">
              <a:lnSpc>
                <a:spcPct val="130000"/>
              </a:lnSpc>
              <a:spcBef>
                <a:spcPts val="0"/>
              </a:spcBef>
              <a:buClr>
                <a:schemeClr val="bg2"/>
              </a:buClr>
              <a:buFont typeface="+mj-lt"/>
              <a:buAutoNum type="arabicPeriod"/>
              <a:defRPr sz="4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D7BF71-94DC-40C7-9134-7BFBAE5E1313}"/>
              </a:ext>
            </a:extLst>
          </p:cNvPr>
          <p:cNvSpPr>
            <a:spLocks noGrp="1"/>
          </p:cNvSpPr>
          <p:nvPr>
            <p:ph type="dt" sz="half" idx="10"/>
          </p:nvPr>
        </p:nvSpPr>
        <p:spPr/>
        <p:txBody>
          <a:bodyPr/>
          <a:lstStyle/>
          <a:p>
            <a:fld id="{A14BC176-4B7E-4A2D-AAE4-A5073A16AED5}" type="datetime3">
              <a:rPr lang="en-US" smtClean="0"/>
              <a:t>6 May 2026</a:t>
            </a:fld>
            <a:endParaRPr lang="en-GB"/>
          </a:p>
        </p:txBody>
      </p:sp>
      <p:sp>
        <p:nvSpPr>
          <p:cNvPr id="5" name="Footer Placeholder 4">
            <a:extLst>
              <a:ext uri="{FF2B5EF4-FFF2-40B4-BE49-F238E27FC236}">
                <a16:creationId xmlns:a16="http://schemas.microsoft.com/office/drawing/2014/main" id="{15CE4C7F-047F-4229-9D18-AF67C9115736}"/>
              </a:ext>
            </a:extLst>
          </p:cNvPr>
          <p:cNvSpPr>
            <a:spLocks noGrp="1"/>
          </p:cNvSpPr>
          <p:nvPr>
            <p:ph type="ftr" sz="quarter" idx="11"/>
          </p:nvPr>
        </p:nvSpPr>
        <p:spPr/>
        <p:txBody>
          <a:bodyPr/>
          <a:lstStyle/>
          <a:p>
            <a:r>
              <a:rPr lang="en-GB"/>
              <a:t>Edit using Insert menu &gt; Header&amp;Footer dialog</a:t>
            </a:r>
          </a:p>
        </p:txBody>
      </p:sp>
      <p:sp>
        <p:nvSpPr>
          <p:cNvPr id="6" name="Slide Number Placeholder 5">
            <a:extLst>
              <a:ext uri="{FF2B5EF4-FFF2-40B4-BE49-F238E27FC236}">
                <a16:creationId xmlns:a16="http://schemas.microsoft.com/office/drawing/2014/main" id="{8D631EA3-A533-4086-9504-D5D486DA1D25}"/>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8" name="TextBox 7">
            <a:extLst>
              <a:ext uri="{FF2B5EF4-FFF2-40B4-BE49-F238E27FC236}">
                <a16:creationId xmlns:a16="http://schemas.microsoft.com/office/drawing/2014/main" id="{0460EBA3-EF25-4E3A-89FD-617F840DAD98}"/>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a:t>© Girlguiding 2020</a:t>
            </a:r>
          </a:p>
        </p:txBody>
      </p:sp>
      <p:sp>
        <p:nvSpPr>
          <p:cNvPr id="9" name="TextBox 8">
            <a:extLst>
              <a:ext uri="{FF2B5EF4-FFF2-40B4-BE49-F238E27FC236}">
                <a16:creationId xmlns:a16="http://schemas.microsoft.com/office/drawing/2014/main" id="{7F2B1D9F-A17B-4036-A33C-7DF25346CA16}"/>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a:sym typeface="Symbol" panose="05050102010706020507" pitchFamily="18" charset="2"/>
              </a:rPr>
              <a:t></a:t>
            </a:r>
            <a:endParaRPr lang="en-GB" sz="1000"/>
          </a:p>
        </p:txBody>
      </p:sp>
      <p:sp>
        <p:nvSpPr>
          <p:cNvPr id="10" name="TextBox 9">
            <a:extLst>
              <a:ext uri="{FF2B5EF4-FFF2-40B4-BE49-F238E27FC236}">
                <a16:creationId xmlns:a16="http://schemas.microsoft.com/office/drawing/2014/main" id="{255ACC75-B422-4309-820D-A6F660A40948}"/>
              </a:ext>
            </a:extLst>
          </p:cNvPr>
          <p:cNvSpPr txBox="1"/>
          <p:nvPr userDrawn="1"/>
        </p:nvSpPr>
        <p:spPr>
          <a:xfrm>
            <a:off x="3128211" y="6478899"/>
            <a:ext cx="216000" cy="252000"/>
          </a:xfrm>
          <a:prstGeom prst="rect">
            <a:avLst/>
          </a:prstGeom>
          <a:noFill/>
        </p:spPr>
        <p:txBody>
          <a:bodyPr wrap="square" lIns="0" tIns="0" rIns="0" bIns="0" rtlCol="0">
            <a:noAutofit/>
          </a:bodyPr>
          <a:lstStyle/>
          <a:p>
            <a:pPr algn="ctr"/>
            <a:r>
              <a:rPr lang="en-GB" sz="1000">
                <a:sym typeface="Symbol" panose="05050102010706020507" pitchFamily="18" charset="2"/>
              </a:rPr>
              <a:t></a:t>
            </a:r>
            <a:endParaRPr lang="en-GB" sz="1000"/>
          </a:p>
        </p:txBody>
      </p:sp>
    </p:spTree>
    <p:extLst>
      <p:ext uri="{BB962C8B-B14F-4D97-AF65-F5344CB8AC3E}">
        <p14:creationId xmlns:p14="http://schemas.microsoft.com/office/powerpoint/2010/main" val="256596656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A93F85A-14B9-9D20-E97C-5E8F0C2442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28518" y="1372165"/>
            <a:ext cx="4134964" cy="4113670"/>
          </a:xfrm>
          <a:prstGeom prst="rect">
            <a:avLst/>
          </a:prstGeom>
        </p:spPr>
      </p:pic>
    </p:spTree>
    <p:extLst>
      <p:ext uri="{BB962C8B-B14F-4D97-AF65-F5344CB8AC3E}">
        <p14:creationId xmlns:p14="http://schemas.microsoft.com/office/powerpoint/2010/main" val="404148215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2454729" y="1666843"/>
            <a:ext cx="7282542" cy="2008414"/>
          </a:xfrm>
        </p:spPr>
        <p:txBody>
          <a:bodyPr anchor="b"/>
          <a:lstStyle>
            <a:lvl1pPr algn="ctr">
              <a:defRPr sz="48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D4E0DA90-2FF2-F36C-F9FF-CD7A192F009A}"/>
              </a:ext>
            </a:extLst>
          </p:cNvPr>
          <p:cNvSpPr>
            <a:spLocks noGrp="1"/>
          </p:cNvSpPr>
          <p:nvPr>
            <p:ph type="subTitle" idx="1"/>
          </p:nvPr>
        </p:nvSpPr>
        <p:spPr>
          <a:xfrm>
            <a:off x="2454729" y="3729685"/>
            <a:ext cx="7282542" cy="139095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4" name="Picture 3">
            <a:extLst>
              <a:ext uri="{FF2B5EF4-FFF2-40B4-BE49-F238E27FC236}">
                <a16:creationId xmlns:a16="http://schemas.microsoft.com/office/drawing/2014/main" id="{70842AB8-1D50-D466-88E4-208FD15A8E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68580" y="5494800"/>
            <a:ext cx="854840" cy="850438"/>
          </a:xfrm>
          <a:prstGeom prst="rect">
            <a:avLst/>
          </a:prstGeom>
        </p:spPr>
      </p:pic>
    </p:spTree>
    <p:extLst>
      <p:ext uri="{BB962C8B-B14F-4D97-AF65-F5344CB8AC3E}">
        <p14:creationId xmlns:p14="http://schemas.microsoft.com/office/powerpoint/2010/main" val="6288291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ntr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39B48-A3C4-5BF5-4493-68759FC78442}"/>
              </a:ext>
            </a:extLst>
          </p:cNvPr>
          <p:cNvSpPr>
            <a:spLocks noGrp="1"/>
          </p:cNvSpPr>
          <p:nvPr>
            <p:ph type="title"/>
          </p:nvPr>
        </p:nvSpPr>
        <p:spPr>
          <a:xfrm>
            <a:off x="407987" y="404813"/>
            <a:ext cx="7544027" cy="1008062"/>
          </a:xfrm>
        </p:spPr>
        <p:txBody>
          <a:bodyPr/>
          <a:lstStyle>
            <a:lvl1pPr>
              <a:defRPr sz="6000">
                <a:solidFill>
                  <a:schemeClr val="bg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384D5C21-320D-964A-E080-1DF15E655806}"/>
              </a:ext>
            </a:extLst>
          </p:cNvPr>
          <p:cNvSpPr>
            <a:spLocks noGrp="1"/>
          </p:cNvSpPr>
          <p:nvPr>
            <p:ph type="dt" sz="half" idx="10"/>
          </p:nvPr>
        </p:nvSpPr>
        <p:spPr/>
        <p:txBody>
          <a:bodyPr/>
          <a:lstStyle/>
          <a:p>
            <a:fld id="{4C6A154D-2809-45D7-887E-16DFBA4E61E2}" type="datetime1">
              <a:rPr lang="en-GB" smtClean="0"/>
              <a:pPr/>
              <a:t>06/05/2026</a:t>
            </a:fld>
            <a:endParaRPr lang="en-GB"/>
          </a:p>
        </p:txBody>
      </p:sp>
      <p:sp>
        <p:nvSpPr>
          <p:cNvPr id="4" name="Footer Placeholder 3">
            <a:extLst>
              <a:ext uri="{FF2B5EF4-FFF2-40B4-BE49-F238E27FC236}">
                <a16:creationId xmlns:a16="http://schemas.microsoft.com/office/drawing/2014/main" id="{4B81B8E6-E254-2C88-8669-5D18B7A6345E}"/>
              </a:ext>
            </a:extLst>
          </p:cNvPr>
          <p:cNvSpPr>
            <a:spLocks noGrp="1"/>
          </p:cNvSpPr>
          <p:nvPr>
            <p:ph type="ftr" sz="quarter" idx="11"/>
          </p:nvPr>
        </p:nvSpPr>
        <p:spPr/>
        <p:txBody>
          <a:bodyPr/>
          <a:lstStyle/>
          <a:p>
            <a:r>
              <a:rPr lang="en-GB"/>
              <a:t>Footer goes here and can be edited via Insert &gt; Header &amp; Footer</a:t>
            </a:r>
          </a:p>
        </p:txBody>
      </p:sp>
      <p:sp>
        <p:nvSpPr>
          <p:cNvPr id="5" name="Slide Number Placeholder 4">
            <a:extLst>
              <a:ext uri="{FF2B5EF4-FFF2-40B4-BE49-F238E27FC236}">
                <a16:creationId xmlns:a16="http://schemas.microsoft.com/office/drawing/2014/main" id="{253EF39E-07E4-AF9A-4C47-1B062B97F156}"/>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ext Placeholder 6">
            <a:extLst>
              <a:ext uri="{FF2B5EF4-FFF2-40B4-BE49-F238E27FC236}">
                <a16:creationId xmlns:a16="http://schemas.microsoft.com/office/drawing/2014/main" id="{AA898F8F-C237-F668-CC7C-B68122998692}"/>
              </a:ext>
            </a:extLst>
          </p:cNvPr>
          <p:cNvSpPr>
            <a:spLocks noGrp="1"/>
          </p:cNvSpPr>
          <p:nvPr>
            <p:ph type="body" sz="quarter" idx="13"/>
          </p:nvPr>
        </p:nvSpPr>
        <p:spPr>
          <a:xfrm>
            <a:off x="407988" y="1412875"/>
            <a:ext cx="7544026" cy="4464050"/>
          </a:xfrm>
        </p:spPr>
        <p:txBody>
          <a:bodyPr/>
          <a:lstStyle>
            <a:lvl1pPr>
              <a:defRPr sz="2400">
                <a:solidFill>
                  <a:schemeClr val="bg1"/>
                </a:solidFill>
                <a:latin typeface="+mn-lt"/>
                <a:cs typeface="Poppins SemiBold" panose="00000700000000000000" pitchFamily="2" charset="0"/>
              </a:defRPr>
            </a:lvl1pPr>
            <a:lvl2pPr>
              <a:defRPr sz="2400" b="1">
                <a:solidFill>
                  <a:schemeClr val="bg1"/>
                </a:solidFill>
                <a:latin typeface="Poppins SemiBold" panose="00000700000000000000" pitchFamily="2" charset="0"/>
                <a:cs typeface="Poppins SemiBold" panose="00000700000000000000" pitchFamily="2" charset="0"/>
              </a:defRPr>
            </a:lvl2pPr>
            <a:lvl3pPr>
              <a:defRPr sz="3200">
                <a:solidFill>
                  <a:schemeClr val="accent2"/>
                </a:solidFill>
                <a:latin typeface="Poppins SemiBold" panose="00000700000000000000" pitchFamily="2" charset="0"/>
                <a:cs typeface="Poppins SemiBold" panose="00000700000000000000" pitchFamily="2" charset="0"/>
              </a:defRPr>
            </a:lvl3pPr>
            <a:lvl4pPr>
              <a:defRPr sz="2400">
                <a:solidFill>
                  <a:schemeClr val="bg1"/>
                </a:solidFill>
                <a:latin typeface="Poppins SemiBold" panose="00000700000000000000" pitchFamily="2" charset="0"/>
                <a:cs typeface="Poppins SemiBold" panose="00000700000000000000" pitchFamily="2" charset="0"/>
              </a:defRPr>
            </a:lvl4pPr>
            <a:lvl5pPr>
              <a:defRPr sz="2400">
                <a:solidFill>
                  <a:schemeClr val="bg1"/>
                </a:solidFill>
                <a:latin typeface="Poppins SemiBold" panose="00000700000000000000" pitchFamily="2" charset="0"/>
                <a:cs typeface="Poppins SemiBold" panose="000007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131D0672-9C67-B911-A16B-8F3853D8A8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88" y="6367925"/>
            <a:ext cx="1499125" cy="288000"/>
          </a:xfrm>
          <a:prstGeom prst="rect">
            <a:avLst/>
          </a:prstGeom>
        </p:spPr>
      </p:pic>
    </p:spTree>
    <p:extLst>
      <p:ext uri="{BB962C8B-B14F-4D97-AF65-F5344CB8AC3E}">
        <p14:creationId xmlns:p14="http://schemas.microsoft.com/office/powerpoint/2010/main" val="371040541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fld id="{637FF3AE-7EE6-43B0-B767-646B285E55DE}" type="datetime1">
              <a:rPr lang="en-GB" smtClean="0"/>
              <a:t>06/05/2026</a:t>
            </a:fld>
            <a:endParaRPr lang="en-GB"/>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r>
              <a:rPr lang="en-GB"/>
              <a:t>Footer goes here and can be edited via Insert &gt; Header &amp; Footer</a:t>
            </a:r>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3A246557-6F31-88C5-A983-16CD7C60F4D3}"/>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3317466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8" y="1412875"/>
            <a:ext cx="5383212"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400802" y="1412875"/>
            <a:ext cx="5383212"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ADBD5B1A-9DF8-49D1-B878-92CA56D1C00B}" type="datetime1">
              <a:rPr lang="en-GB" smtClean="0"/>
              <a:t>06/05/2026</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Footer goes here and can be edited via Insert &gt; Header &amp; Footer</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209035858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7" y="1412875"/>
            <a:ext cx="3600000"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4296000" y="1412875"/>
            <a:ext cx="3600000"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20AE61E7-F503-4AD5-8F26-AD8DF140B819}" type="datetime1">
              <a:rPr lang="en-GB" smtClean="0"/>
              <a:t>06/05/2026</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Footer goes here and can be edited via Insert &gt; Header &amp; Footer</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
        <p:nvSpPr>
          <p:cNvPr id="9" name="Content Placeholder 3">
            <a:extLst>
              <a:ext uri="{FF2B5EF4-FFF2-40B4-BE49-F238E27FC236}">
                <a16:creationId xmlns:a16="http://schemas.microsoft.com/office/drawing/2014/main" id="{442FE734-AFE0-B1F3-CC1B-3E3E2CF01EDC}"/>
              </a:ext>
            </a:extLst>
          </p:cNvPr>
          <p:cNvSpPr>
            <a:spLocks noGrp="1"/>
          </p:cNvSpPr>
          <p:nvPr>
            <p:ph sz="half" idx="14"/>
          </p:nvPr>
        </p:nvSpPr>
        <p:spPr>
          <a:xfrm>
            <a:off x="8184012" y="1412875"/>
            <a:ext cx="3600000"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6864581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Images and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8" y="3428999"/>
            <a:ext cx="2520000" cy="2447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3359996" y="3428999"/>
            <a:ext cx="2520000" cy="2447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20AE61E7-F503-4AD5-8F26-AD8DF140B819}" type="datetime1">
              <a:rPr lang="en-GB" smtClean="0"/>
              <a:t>06/05/2026</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Footer goes here and can be edited via Insert &gt; Header &amp; Footer</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
        <p:nvSpPr>
          <p:cNvPr id="9" name="Content Placeholder 3">
            <a:extLst>
              <a:ext uri="{FF2B5EF4-FFF2-40B4-BE49-F238E27FC236}">
                <a16:creationId xmlns:a16="http://schemas.microsoft.com/office/drawing/2014/main" id="{442FE734-AFE0-B1F3-CC1B-3E3E2CF01EDC}"/>
              </a:ext>
            </a:extLst>
          </p:cNvPr>
          <p:cNvSpPr>
            <a:spLocks noGrp="1"/>
          </p:cNvSpPr>
          <p:nvPr>
            <p:ph sz="half" idx="14"/>
          </p:nvPr>
        </p:nvSpPr>
        <p:spPr>
          <a:xfrm>
            <a:off x="6312004" y="3428999"/>
            <a:ext cx="2520000" cy="2447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FE114FC7-0CEF-78EA-81D5-13F904439817}"/>
              </a:ext>
            </a:extLst>
          </p:cNvPr>
          <p:cNvSpPr>
            <a:spLocks noGrp="1"/>
          </p:cNvSpPr>
          <p:nvPr>
            <p:ph sz="half" idx="15"/>
          </p:nvPr>
        </p:nvSpPr>
        <p:spPr>
          <a:xfrm>
            <a:off x="9264012" y="3439947"/>
            <a:ext cx="2520000" cy="2447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Picture Placeholder 11">
            <a:extLst>
              <a:ext uri="{FF2B5EF4-FFF2-40B4-BE49-F238E27FC236}">
                <a16:creationId xmlns:a16="http://schemas.microsoft.com/office/drawing/2014/main" id="{3D6E4806-EF51-7738-5081-35DBFB7F26B5}"/>
              </a:ext>
            </a:extLst>
          </p:cNvPr>
          <p:cNvSpPr>
            <a:spLocks noGrp="1"/>
          </p:cNvSpPr>
          <p:nvPr>
            <p:ph type="pic" sz="quarter" idx="16"/>
          </p:nvPr>
        </p:nvSpPr>
        <p:spPr>
          <a:xfrm>
            <a:off x="407988" y="1412875"/>
            <a:ext cx="2519362" cy="1670050"/>
          </a:xfrm>
          <a:solidFill>
            <a:schemeClr val="bg1">
              <a:lumMod val="85000"/>
            </a:schemeClr>
          </a:solidFill>
        </p:spPr>
        <p:txBody>
          <a:bodyPr/>
          <a:lstStyle/>
          <a:p>
            <a:r>
              <a:rPr lang="en-US"/>
              <a:t>Click icon to add picture</a:t>
            </a:r>
            <a:endParaRPr lang="en-GB"/>
          </a:p>
        </p:txBody>
      </p:sp>
      <p:sp>
        <p:nvSpPr>
          <p:cNvPr id="13" name="Picture Placeholder 11">
            <a:extLst>
              <a:ext uri="{FF2B5EF4-FFF2-40B4-BE49-F238E27FC236}">
                <a16:creationId xmlns:a16="http://schemas.microsoft.com/office/drawing/2014/main" id="{985B9A86-D016-E2F8-6DC8-3EC679C890CE}"/>
              </a:ext>
            </a:extLst>
          </p:cNvPr>
          <p:cNvSpPr>
            <a:spLocks noGrp="1"/>
          </p:cNvSpPr>
          <p:nvPr>
            <p:ph type="pic" sz="quarter" idx="17"/>
          </p:nvPr>
        </p:nvSpPr>
        <p:spPr>
          <a:xfrm>
            <a:off x="3359996" y="1412875"/>
            <a:ext cx="2519362" cy="1670050"/>
          </a:xfrm>
          <a:solidFill>
            <a:schemeClr val="bg1">
              <a:lumMod val="85000"/>
            </a:schemeClr>
          </a:solidFill>
        </p:spPr>
        <p:txBody>
          <a:bodyPr/>
          <a:lstStyle/>
          <a:p>
            <a:r>
              <a:rPr lang="en-US"/>
              <a:t>Click icon to add picture</a:t>
            </a:r>
            <a:endParaRPr lang="en-GB"/>
          </a:p>
        </p:txBody>
      </p:sp>
      <p:sp>
        <p:nvSpPr>
          <p:cNvPr id="14" name="Picture Placeholder 11">
            <a:extLst>
              <a:ext uri="{FF2B5EF4-FFF2-40B4-BE49-F238E27FC236}">
                <a16:creationId xmlns:a16="http://schemas.microsoft.com/office/drawing/2014/main" id="{A036BBBE-770C-5CC6-080F-DD0A384DE652}"/>
              </a:ext>
            </a:extLst>
          </p:cNvPr>
          <p:cNvSpPr>
            <a:spLocks noGrp="1"/>
          </p:cNvSpPr>
          <p:nvPr>
            <p:ph type="pic" sz="quarter" idx="18"/>
          </p:nvPr>
        </p:nvSpPr>
        <p:spPr>
          <a:xfrm>
            <a:off x="6312004" y="1412875"/>
            <a:ext cx="2519362" cy="1670050"/>
          </a:xfrm>
          <a:solidFill>
            <a:schemeClr val="bg1">
              <a:lumMod val="85000"/>
            </a:schemeClr>
          </a:solidFill>
        </p:spPr>
        <p:txBody>
          <a:bodyPr/>
          <a:lstStyle/>
          <a:p>
            <a:r>
              <a:rPr lang="en-US"/>
              <a:t>Click icon to add picture</a:t>
            </a:r>
            <a:endParaRPr lang="en-GB"/>
          </a:p>
        </p:txBody>
      </p:sp>
      <p:sp>
        <p:nvSpPr>
          <p:cNvPr id="15" name="Picture Placeholder 11">
            <a:extLst>
              <a:ext uri="{FF2B5EF4-FFF2-40B4-BE49-F238E27FC236}">
                <a16:creationId xmlns:a16="http://schemas.microsoft.com/office/drawing/2014/main" id="{855CEC3F-086A-C921-AB4B-5EBE1EABAD13}"/>
              </a:ext>
            </a:extLst>
          </p:cNvPr>
          <p:cNvSpPr>
            <a:spLocks noGrp="1"/>
          </p:cNvSpPr>
          <p:nvPr>
            <p:ph type="pic" sz="quarter" idx="19"/>
          </p:nvPr>
        </p:nvSpPr>
        <p:spPr>
          <a:xfrm>
            <a:off x="9264012" y="1412875"/>
            <a:ext cx="2519362" cy="1670050"/>
          </a:xfrm>
          <a:solidFill>
            <a:schemeClr val="bg1">
              <a:lumMod val="85000"/>
            </a:schemeClr>
          </a:solidFill>
        </p:spPr>
        <p:txBody>
          <a:bodyPr/>
          <a:lstStyle/>
          <a:p>
            <a:r>
              <a:rPr lang="en-US"/>
              <a:t>Click icon to add picture</a:t>
            </a:r>
            <a:endParaRPr lang="en-GB"/>
          </a:p>
        </p:txBody>
      </p:sp>
    </p:spTree>
    <p:extLst>
      <p:ext uri="{BB962C8B-B14F-4D97-AF65-F5344CB8AC3E}">
        <p14:creationId xmlns:p14="http://schemas.microsoft.com/office/powerpoint/2010/main" val="347303998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C9216FF-057F-8EAE-8162-02FB4659A5D4}"/>
              </a:ext>
            </a:extLst>
          </p:cNvPr>
          <p:cNvSpPr>
            <a:spLocks noGrp="1"/>
          </p:cNvSpPr>
          <p:nvPr>
            <p:ph type="pic" sz="quarter" idx="14"/>
          </p:nvPr>
        </p:nvSpPr>
        <p:spPr>
          <a:xfrm>
            <a:off x="6096001" y="0"/>
            <a:ext cx="6096000" cy="6165850"/>
          </a:xfrm>
          <a:solidFill>
            <a:schemeClr val="bg1">
              <a:lumMod val="85000"/>
            </a:schemeClr>
          </a:solidFill>
        </p:spPr>
        <p:txBody>
          <a:bodyPr/>
          <a:lstStyle/>
          <a:p>
            <a:r>
              <a:rPr lang="en-US"/>
              <a:t>Click icon to add picture</a:t>
            </a:r>
            <a:endParaRPr lang="en-GB"/>
          </a:p>
        </p:txBody>
      </p:sp>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407988" y="404813"/>
            <a:ext cx="5383212" cy="39528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8" y="1412875"/>
            <a:ext cx="5383212"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5CEDCFC2-7F5D-4F7A-AD15-71F4C14E4B2F}" type="datetime1">
              <a:rPr lang="en-GB" smtClean="0"/>
              <a:t>06/05/2026</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Footer goes here and can be edited via Insert &gt; Header &amp; Footer</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9" y="800100"/>
            <a:ext cx="5383212" cy="395287"/>
          </a:xfrm>
        </p:spPr>
        <p:txBody>
          <a:bodyPr/>
          <a:lstStyle>
            <a:lvl1pPr>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50498672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Content and Large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C9216FF-057F-8EAE-8162-02FB4659A5D4}"/>
              </a:ext>
            </a:extLst>
          </p:cNvPr>
          <p:cNvSpPr>
            <a:spLocks noGrp="1"/>
          </p:cNvSpPr>
          <p:nvPr>
            <p:ph type="pic" sz="quarter" idx="14"/>
          </p:nvPr>
        </p:nvSpPr>
        <p:spPr>
          <a:xfrm>
            <a:off x="4063200" y="0"/>
            <a:ext cx="8128800" cy="6165850"/>
          </a:xfrm>
          <a:solidFill>
            <a:schemeClr val="bg1">
              <a:lumMod val="85000"/>
            </a:schemeClr>
          </a:solidFill>
        </p:spPr>
        <p:txBody>
          <a:bodyPr/>
          <a:lstStyle/>
          <a:p>
            <a:r>
              <a:rPr lang="en-US"/>
              <a:t>Click icon to add picture</a:t>
            </a:r>
            <a:endParaRPr lang="en-GB"/>
          </a:p>
        </p:txBody>
      </p:sp>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407987" y="404813"/>
            <a:ext cx="3250800" cy="39528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7" y="1412875"/>
            <a:ext cx="3250800"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5CEDCFC2-7F5D-4F7A-AD15-71F4C14E4B2F}" type="datetime1">
              <a:rPr lang="en-GB" smtClean="0"/>
              <a:t>06/05/2026</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Footer goes here and can be edited via Insert &gt; Header &amp; Footer</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8" y="800100"/>
            <a:ext cx="3250800" cy="395287"/>
          </a:xfrm>
        </p:spPr>
        <p:txBody>
          <a:bodyPr/>
          <a:lstStyle>
            <a:lvl1pPr>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15664881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8" y="1412875"/>
            <a:ext cx="5383212"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400802" y="1412875"/>
            <a:ext cx="5383212"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49124AFB-619C-42C5-87B5-DBF966AA87B9}" type="datetime1">
              <a:rPr lang="en-GB" smtClean="0"/>
              <a:t>06/05/2026</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Volunteer enquiry process changes (Sep25 compared to Feb26)</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3175555684"/>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Content and Four Images">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C9216FF-057F-8EAE-8162-02FB4659A5D4}"/>
              </a:ext>
            </a:extLst>
          </p:cNvPr>
          <p:cNvSpPr>
            <a:spLocks noGrp="1"/>
          </p:cNvSpPr>
          <p:nvPr>
            <p:ph type="pic" sz="quarter" idx="14"/>
          </p:nvPr>
        </p:nvSpPr>
        <p:spPr>
          <a:xfrm>
            <a:off x="4064401" y="0"/>
            <a:ext cx="4064400" cy="3085200"/>
          </a:xfrm>
          <a:solidFill>
            <a:schemeClr val="bg1">
              <a:lumMod val="85000"/>
            </a:schemeClr>
          </a:solidFill>
        </p:spPr>
        <p:txBody>
          <a:bodyPr/>
          <a:lstStyle/>
          <a:p>
            <a:r>
              <a:rPr lang="en-US"/>
              <a:t>Click icon to add picture</a:t>
            </a:r>
            <a:endParaRPr lang="en-GB"/>
          </a:p>
        </p:txBody>
      </p:sp>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407987" y="404813"/>
            <a:ext cx="3250800" cy="39528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7" y="1412875"/>
            <a:ext cx="3250800"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5CEDCFC2-7F5D-4F7A-AD15-71F4C14E4B2F}" type="datetime1">
              <a:rPr lang="en-GB" smtClean="0"/>
              <a:t>06/05/2026</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Footer goes here and can be edited via Insert &gt; Header &amp; Footer</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8" y="800100"/>
            <a:ext cx="3250800" cy="395287"/>
          </a:xfrm>
        </p:spPr>
        <p:txBody>
          <a:bodyPr/>
          <a:lstStyle>
            <a:lvl1pPr>
              <a:defRPr sz="2400">
                <a:solidFill>
                  <a:schemeClr val="accent1"/>
                </a:solidFill>
              </a:defRPr>
            </a:lvl1pPr>
          </a:lstStyle>
          <a:p>
            <a:pPr lvl="0"/>
            <a:r>
              <a:rPr lang="en-US"/>
              <a:t>Click to edit Master text styles</a:t>
            </a:r>
          </a:p>
        </p:txBody>
      </p:sp>
      <p:sp>
        <p:nvSpPr>
          <p:cNvPr id="4" name="Picture Placeholder 10">
            <a:extLst>
              <a:ext uri="{FF2B5EF4-FFF2-40B4-BE49-F238E27FC236}">
                <a16:creationId xmlns:a16="http://schemas.microsoft.com/office/drawing/2014/main" id="{91705A0C-7A0E-6607-8870-DDEFC81BF963}"/>
              </a:ext>
            </a:extLst>
          </p:cNvPr>
          <p:cNvSpPr>
            <a:spLocks noGrp="1"/>
          </p:cNvSpPr>
          <p:nvPr>
            <p:ph type="pic" sz="quarter" idx="15"/>
          </p:nvPr>
        </p:nvSpPr>
        <p:spPr>
          <a:xfrm>
            <a:off x="8127600" y="0"/>
            <a:ext cx="4064400" cy="3085200"/>
          </a:xfrm>
          <a:solidFill>
            <a:schemeClr val="bg1">
              <a:lumMod val="95000"/>
            </a:schemeClr>
          </a:solidFill>
        </p:spPr>
        <p:txBody>
          <a:bodyPr/>
          <a:lstStyle/>
          <a:p>
            <a:r>
              <a:rPr lang="en-US"/>
              <a:t>Click icon to add picture</a:t>
            </a:r>
            <a:endParaRPr lang="en-GB"/>
          </a:p>
        </p:txBody>
      </p:sp>
      <p:sp>
        <p:nvSpPr>
          <p:cNvPr id="9" name="Picture Placeholder 10">
            <a:extLst>
              <a:ext uri="{FF2B5EF4-FFF2-40B4-BE49-F238E27FC236}">
                <a16:creationId xmlns:a16="http://schemas.microsoft.com/office/drawing/2014/main" id="{43AC78D3-BC67-6E65-8CC6-FA23B778A625}"/>
              </a:ext>
            </a:extLst>
          </p:cNvPr>
          <p:cNvSpPr>
            <a:spLocks noGrp="1"/>
          </p:cNvSpPr>
          <p:nvPr>
            <p:ph type="pic" sz="quarter" idx="16"/>
          </p:nvPr>
        </p:nvSpPr>
        <p:spPr>
          <a:xfrm>
            <a:off x="4064401" y="3080649"/>
            <a:ext cx="4064400" cy="3085201"/>
          </a:xfrm>
          <a:solidFill>
            <a:schemeClr val="bg1">
              <a:lumMod val="95000"/>
            </a:schemeClr>
          </a:solidFill>
        </p:spPr>
        <p:txBody>
          <a:bodyPr/>
          <a:lstStyle/>
          <a:p>
            <a:r>
              <a:rPr lang="en-US"/>
              <a:t>Click icon to add picture</a:t>
            </a:r>
            <a:endParaRPr lang="en-GB"/>
          </a:p>
        </p:txBody>
      </p:sp>
      <p:sp>
        <p:nvSpPr>
          <p:cNvPr id="10" name="Picture Placeholder 10">
            <a:extLst>
              <a:ext uri="{FF2B5EF4-FFF2-40B4-BE49-F238E27FC236}">
                <a16:creationId xmlns:a16="http://schemas.microsoft.com/office/drawing/2014/main" id="{49D3DEDB-3F21-2EEC-B1F9-33EF96CEA455}"/>
              </a:ext>
            </a:extLst>
          </p:cNvPr>
          <p:cNvSpPr>
            <a:spLocks noGrp="1"/>
          </p:cNvSpPr>
          <p:nvPr>
            <p:ph type="pic" sz="quarter" idx="17"/>
          </p:nvPr>
        </p:nvSpPr>
        <p:spPr>
          <a:xfrm>
            <a:off x="8127600" y="3080649"/>
            <a:ext cx="4064400" cy="3085201"/>
          </a:xfrm>
          <a:solidFill>
            <a:schemeClr val="bg1">
              <a:lumMod val="85000"/>
            </a:schemeClr>
          </a:solidFill>
        </p:spPr>
        <p:txBody>
          <a:bodyPr/>
          <a:lstStyle/>
          <a:p>
            <a:r>
              <a:rPr lang="en-US"/>
              <a:t>Click icon to add picture</a:t>
            </a:r>
            <a:endParaRPr lang="en-GB"/>
          </a:p>
        </p:txBody>
      </p:sp>
    </p:spTree>
    <p:extLst>
      <p:ext uri="{BB962C8B-B14F-4D97-AF65-F5344CB8AC3E}">
        <p14:creationId xmlns:p14="http://schemas.microsoft.com/office/powerpoint/2010/main" val="200713054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234F8-2641-2C85-C24D-73F6519BA7C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2E0890B-4FD4-B03A-C10B-4677DD535579}"/>
              </a:ext>
            </a:extLst>
          </p:cNvPr>
          <p:cNvSpPr>
            <a:spLocks noGrp="1"/>
          </p:cNvSpPr>
          <p:nvPr>
            <p:ph type="dt" sz="half" idx="10"/>
          </p:nvPr>
        </p:nvSpPr>
        <p:spPr/>
        <p:txBody>
          <a:bodyPr/>
          <a:lstStyle/>
          <a:p>
            <a:fld id="{B16165BD-2639-4346-8ACE-B0BE9A0367BC}" type="datetime1">
              <a:rPr lang="en-GB" smtClean="0"/>
              <a:t>06/05/2026</a:t>
            </a:fld>
            <a:endParaRPr lang="en-GB"/>
          </a:p>
        </p:txBody>
      </p:sp>
      <p:sp>
        <p:nvSpPr>
          <p:cNvPr id="4" name="Footer Placeholder 3">
            <a:extLst>
              <a:ext uri="{FF2B5EF4-FFF2-40B4-BE49-F238E27FC236}">
                <a16:creationId xmlns:a16="http://schemas.microsoft.com/office/drawing/2014/main" id="{9460A4E0-7E5C-2243-D0D1-122F0A8B700B}"/>
              </a:ext>
            </a:extLst>
          </p:cNvPr>
          <p:cNvSpPr>
            <a:spLocks noGrp="1"/>
          </p:cNvSpPr>
          <p:nvPr>
            <p:ph type="ftr" sz="quarter" idx="11"/>
          </p:nvPr>
        </p:nvSpPr>
        <p:spPr/>
        <p:txBody>
          <a:bodyPr/>
          <a:lstStyle/>
          <a:p>
            <a:r>
              <a:rPr lang="en-GB"/>
              <a:t>Footer goes here and can be edited via Insert &gt; Header &amp; Footer</a:t>
            </a:r>
          </a:p>
        </p:txBody>
      </p:sp>
      <p:sp>
        <p:nvSpPr>
          <p:cNvPr id="5" name="Slide Number Placeholder 4">
            <a:extLst>
              <a:ext uri="{FF2B5EF4-FFF2-40B4-BE49-F238E27FC236}">
                <a16:creationId xmlns:a16="http://schemas.microsoft.com/office/drawing/2014/main" id="{E07C8E6F-5C40-8F8F-62DE-E4DAF4E240FB}"/>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6" name="Text Placeholder 7">
            <a:extLst>
              <a:ext uri="{FF2B5EF4-FFF2-40B4-BE49-F238E27FC236}">
                <a16:creationId xmlns:a16="http://schemas.microsoft.com/office/drawing/2014/main" id="{C4974956-8EEE-EB6A-41FF-7C75E1B6683E}"/>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
        <p:nvSpPr>
          <p:cNvPr id="7" name="Picture Placeholder 10">
            <a:extLst>
              <a:ext uri="{FF2B5EF4-FFF2-40B4-BE49-F238E27FC236}">
                <a16:creationId xmlns:a16="http://schemas.microsoft.com/office/drawing/2014/main" id="{A5EC3117-C9EE-B5F5-EEC4-ED8F77FE2B55}"/>
              </a:ext>
            </a:extLst>
          </p:cNvPr>
          <p:cNvSpPr>
            <a:spLocks noGrp="1"/>
          </p:cNvSpPr>
          <p:nvPr>
            <p:ph type="pic" sz="quarter" idx="14"/>
          </p:nvPr>
        </p:nvSpPr>
        <p:spPr>
          <a:xfrm>
            <a:off x="407989" y="1412875"/>
            <a:ext cx="11376024" cy="4464050"/>
          </a:xfrm>
          <a:solidFill>
            <a:schemeClr val="bg1">
              <a:lumMod val="85000"/>
            </a:schemeClr>
          </a:solidFill>
        </p:spPr>
        <p:txBody>
          <a:bodyPr/>
          <a:lstStyle/>
          <a:p>
            <a:r>
              <a:rPr lang="en-US"/>
              <a:t>Click icon to add picture</a:t>
            </a:r>
            <a:endParaRPr lang="en-GB"/>
          </a:p>
        </p:txBody>
      </p:sp>
    </p:spTree>
    <p:extLst>
      <p:ext uri="{BB962C8B-B14F-4D97-AF65-F5344CB8AC3E}">
        <p14:creationId xmlns:p14="http://schemas.microsoft.com/office/powerpoint/2010/main" val="160827652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CBBBA-B749-218C-54ED-3B48437A005E}"/>
              </a:ext>
            </a:extLst>
          </p:cNvPr>
          <p:cNvSpPr>
            <a:spLocks noGrp="1"/>
          </p:cNvSpPr>
          <p:nvPr>
            <p:ph type="title"/>
          </p:nvPr>
        </p:nvSpPr>
        <p:spPr>
          <a:xfrm>
            <a:off x="407988" y="1412875"/>
            <a:ext cx="8218941" cy="4464050"/>
          </a:xfrm>
        </p:spPr>
        <p:txBody>
          <a:bodyPr anchor="t"/>
          <a:lstStyle>
            <a:lvl1pPr>
              <a:lnSpc>
                <a:spcPct val="100000"/>
              </a:lnSpc>
              <a:defRPr sz="7200" b="0">
                <a:solidFill>
                  <a:schemeClr val="bg1"/>
                </a:solidFill>
                <a:latin typeface="Poppins SemiBold" panose="00000700000000000000" pitchFamily="2" charset="0"/>
                <a:cs typeface="Poppins SemiBold" panose="00000700000000000000" pitchFamily="2" charset="0"/>
              </a:defRPr>
            </a:lvl1pPr>
          </a:lstStyle>
          <a:p>
            <a:r>
              <a:rPr lang="en-US"/>
              <a:t>Click to edit Master title style</a:t>
            </a:r>
            <a:endParaRPr lang="en-GB"/>
          </a:p>
        </p:txBody>
      </p:sp>
      <p:pic>
        <p:nvPicPr>
          <p:cNvPr id="3" name="Picture 2">
            <a:extLst>
              <a:ext uri="{FF2B5EF4-FFF2-40B4-BE49-F238E27FC236}">
                <a16:creationId xmlns:a16="http://schemas.microsoft.com/office/drawing/2014/main" id="{519FAA39-4489-09E5-81D2-695E0CDC3F9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88" y="6367925"/>
            <a:ext cx="1499125" cy="288000"/>
          </a:xfrm>
          <a:prstGeom prst="rect">
            <a:avLst/>
          </a:prstGeom>
        </p:spPr>
      </p:pic>
    </p:spTree>
    <p:extLst>
      <p:ext uri="{BB962C8B-B14F-4D97-AF65-F5344CB8AC3E}">
        <p14:creationId xmlns:p14="http://schemas.microsoft.com/office/powerpoint/2010/main" val="220498633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tx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3EA8004-5772-E304-8238-F2C2CCD052A0}"/>
              </a:ext>
            </a:extLst>
          </p:cNvPr>
          <p:cNvSpPr>
            <a:spLocks noGrp="1"/>
          </p:cNvSpPr>
          <p:nvPr>
            <p:ph type="dt" sz="half" idx="10"/>
          </p:nvPr>
        </p:nvSpPr>
        <p:spPr/>
        <p:txBody>
          <a:bodyPr/>
          <a:lstStyle/>
          <a:p>
            <a:fld id="{D0F81327-2D92-499C-8641-E4D4286E2074}" type="datetime1">
              <a:rPr lang="en-GB" smtClean="0"/>
              <a:t>06/05/2026</a:t>
            </a:fld>
            <a:endParaRPr lang="en-GB"/>
          </a:p>
        </p:txBody>
      </p:sp>
      <p:sp>
        <p:nvSpPr>
          <p:cNvPr id="4" name="Footer Placeholder 3">
            <a:extLst>
              <a:ext uri="{FF2B5EF4-FFF2-40B4-BE49-F238E27FC236}">
                <a16:creationId xmlns:a16="http://schemas.microsoft.com/office/drawing/2014/main" id="{D30C92CA-A09D-0292-7A9E-B78FD28FACAA}"/>
              </a:ext>
            </a:extLst>
          </p:cNvPr>
          <p:cNvSpPr>
            <a:spLocks noGrp="1"/>
          </p:cNvSpPr>
          <p:nvPr>
            <p:ph type="ftr" sz="quarter" idx="11"/>
          </p:nvPr>
        </p:nvSpPr>
        <p:spPr/>
        <p:txBody>
          <a:bodyPr/>
          <a:lstStyle/>
          <a:p>
            <a:r>
              <a:rPr lang="en-GB"/>
              <a:t>Footer goes here and can be edited via Insert &gt; Header &amp; Footer</a:t>
            </a:r>
          </a:p>
        </p:txBody>
      </p:sp>
      <p:sp>
        <p:nvSpPr>
          <p:cNvPr id="5" name="Slide Number Placeholder 4">
            <a:extLst>
              <a:ext uri="{FF2B5EF4-FFF2-40B4-BE49-F238E27FC236}">
                <a16:creationId xmlns:a16="http://schemas.microsoft.com/office/drawing/2014/main" id="{38756BF4-F358-FD3F-7779-D2C49724F7F9}"/>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ext Placeholder 6">
            <a:extLst>
              <a:ext uri="{FF2B5EF4-FFF2-40B4-BE49-F238E27FC236}">
                <a16:creationId xmlns:a16="http://schemas.microsoft.com/office/drawing/2014/main" id="{8B402B67-B28A-6764-0AF4-B5D3EC635CCC}"/>
              </a:ext>
            </a:extLst>
          </p:cNvPr>
          <p:cNvSpPr>
            <a:spLocks noGrp="1"/>
          </p:cNvSpPr>
          <p:nvPr>
            <p:ph type="body" sz="quarter" idx="13"/>
          </p:nvPr>
        </p:nvSpPr>
        <p:spPr>
          <a:xfrm>
            <a:off x="1477166" y="2126295"/>
            <a:ext cx="9237669" cy="3750629"/>
          </a:xfrm>
        </p:spPr>
        <p:txBody>
          <a:bodyPr anchor="t"/>
          <a:lstStyle>
            <a:lvl1pPr>
              <a:spcAft>
                <a:spcPts val="2400"/>
              </a:spcAft>
              <a:defRPr sz="4000" b="1">
                <a:solidFill>
                  <a:schemeClr val="bg1"/>
                </a:solidFill>
                <a:latin typeface="Zilla Slab" pitchFamily="2" charset="0"/>
                <a:ea typeface="Zilla Slab" pitchFamily="2" charset="0"/>
                <a:cs typeface="Poppins SemiBold" panose="00000700000000000000" pitchFamily="2" charset="0"/>
              </a:defRPr>
            </a:lvl1pPr>
            <a:lvl2pPr>
              <a:defRPr sz="1600">
                <a:solidFill>
                  <a:schemeClr val="bg1"/>
                </a:solidFill>
              </a:defRPr>
            </a:lvl2pPr>
            <a:lvl3pPr marL="0" indent="0">
              <a:spcBef>
                <a:spcPts val="0"/>
              </a:spcBef>
              <a:spcAft>
                <a:spcPts val="0"/>
              </a:spcAft>
              <a:buNone/>
              <a:defRPr sz="1200" b="0">
                <a:solidFill>
                  <a:schemeClr val="bg1"/>
                </a:solidFill>
              </a:defRPr>
            </a:lvl3pPr>
            <a:lvl4pPr>
              <a:defRPr sz="3000">
                <a:solidFill>
                  <a:schemeClr val="bg1"/>
                </a:solidFill>
              </a:defRPr>
            </a:lvl4pPr>
            <a:lvl5pPr>
              <a:defRPr sz="3000">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9" name="Picture 8">
            <a:extLst>
              <a:ext uri="{FF2B5EF4-FFF2-40B4-BE49-F238E27FC236}">
                <a16:creationId xmlns:a16="http://schemas.microsoft.com/office/drawing/2014/main" id="{E384569E-C09F-90B6-EFA9-087D1CD7DBCA}"/>
              </a:ext>
            </a:extLst>
          </p:cNvPr>
          <p:cNvPicPr>
            <a:picLocks noChangeAspect="1"/>
          </p:cNvPicPr>
          <p:nvPr userDrawn="1"/>
        </p:nvPicPr>
        <p:blipFill rotWithShape="1">
          <a:blip r:embed="rId2"/>
          <a:srcRect l="44170" t="17623" r="43429" b="68420"/>
          <a:stretch/>
        </p:blipFill>
        <p:spPr>
          <a:xfrm>
            <a:off x="371920" y="368061"/>
            <a:ext cx="756771" cy="1241398"/>
          </a:xfrm>
          <a:prstGeom prst="rect">
            <a:avLst/>
          </a:prstGeom>
        </p:spPr>
      </p:pic>
      <p:pic>
        <p:nvPicPr>
          <p:cNvPr id="11" name="Picture 10">
            <a:extLst>
              <a:ext uri="{FF2B5EF4-FFF2-40B4-BE49-F238E27FC236}">
                <a16:creationId xmlns:a16="http://schemas.microsoft.com/office/drawing/2014/main" id="{CEDA6D4B-2B9F-437D-E697-34F64780A31A}"/>
              </a:ext>
            </a:extLst>
          </p:cNvPr>
          <p:cNvPicPr>
            <a:picLocks noChangeAspect="1"/>
          </p:cNvPicPr>
          <p:nvPr userDrawn="1"/>
        </p:nvPicPr>
        <p:blipFill rotWithShape="1">
          <a:blip r:embed="rId2"/>
          <a:srcRect l="44170" t="17623" r="43429" b="68420"/>
          <a:stretch/>
        </p:blipFill>
        <p:spPr>
          <a:xfrm rot="10800000">
            <a:off x="11072792" y="4668132"/>
            <a:ext cx="756771" cy="1241398"/>
          </a:xfrm>
          <a:prstGeom prst="rect">
            <a:avLst/>
          </a:prstGeom>
        </p:spPr>
      </p:pic>
    </p:spTree>
    <p:extLst>
      <p:ext uri="{BB962C8B-B14F-4D97-AF65-F5344CB8AC3E}">
        <p14:creationId xmlns:p14="http://schemas.microsoft.com/office/powerpoint/2010/main" val="8812723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668-9440-2FC4-1A20-CEA2160E17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A156BD-F388-30EA-2720-04061953B80B}"/>
              </a:ext>
            </a:extLst>
          </p:cNvPr>
          <p:cNvSpPr>
            <a:spLocks noGrp="1"/>
          </p:cNvSpPr>
          <p:nvPr>
            <p:ph type="dt" sz="half" idx="10"/>
          </p:nvPr>
        </p:nvSpPr>
        <p:spPr/>
        <p:txBody>
          <a:bodyPr/>
          <a:lstStyle/>
          <a:p>
            <a:fld id="{B03A4F0D-EC65-40E7-90E0-19CD1CF4BE71}" type="datetime1">
              <a:rPr lang="en-GB" smtClean="0"/>
              <a:t>06/05/2026</a:t>
            </a:fld>
            <a:endParaRPr lang="en-GB"/>
          </a:p>
        </p:txBody>
      </p:sp>
      <p:sp>
        <p:nvSpPr>
          <p:cNvPr id="4" name="Footer Placeholder 3">
            <a:extLst>
              <a:ext uri="{FF2B5EF4-FFF2-40B4-BE49-F238E27FC236}">
                <a16:creationId xmlns:a16="http://schemas.microsoft.com/office/drawing/2014/main" id="{93FDBFEE-0509-16B7-5DAE-5E0DB02DD78A}"/>
              </a:ext>
            </a:extLst>
          </p:cNvPr>
          <p:cNvSpPr>
            <a:spLocks noGrp="1"/>
          </p:cNvSpPr>
          <p:nvPr>
            <p:ph type="ftr" sz="quarter" idx="11"/>
          </p:nvPr>
        </p:nvSpPr>
        <p:spPr/>
        <p:txBody>
          <a:bodyPr/>
          <a:lstStyle/>
          <a:p>
            <a:r>
              <a:rPr lang="en-GB"/>
              <a:t>Footer goes here and can be edited via Insert &gt; Header &amp; Footer</a:t>
            </a:r>
          </a:p>
        </p:txBody>
      </p:sp>
      <p:sp>
        <p:nvSpPr>
          <p:cNvPr id="5" name="Slide Number Placeholder 4">
            <a:extLst>
              <a:ext uri="{FF2B5EF4-FFF2-40B4-BE49-F238E27FC236}">
                <a16:creationId xmlns:a16="http://schemas.microsoft.com/office/drawing/2014/main" id="{7EAB126A-2C1E-4241-BBEB-C3AA6FE6222E}"/>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6" name="Text Placeholder 7">
            <a:extLst>
              <a:ext uri="{FF2B5EF4-FFF2-40B4-BE49-F238E27FC236}">
                <a16:creationId xmlns:a16="http://schemas.microsoft.com/office/drawing/2014/main" id="{E6B4BB29-23C8-3620-D92A-9EA9B33C58E9}"/>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711818251"/>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01DE9-7247-71C2-3301-8F43BD947000}"/>
              </a:ext>
            </a:extLst>
          </p:cNvPr>
          <p:cNvSpPr>
            <a:spLocks noGrp="1"/>
          </p:cNvSpPr>
          <p:nvPr>
            <p:ph type="dt" sz="half" idx="10"/>
          </p:nvPr>
        </p:nvSpPr>
        <p:spPr/>
        <p:txBody>
          <a:bodyPr/>
          <a:lstStyle/>
          <a:p>
            <a:fld id="{CC5F1009-D7A0-403B-8543-D6574CA58AFB}" type="datetime1">
              <a:rPr lang="en-GB" smtClean="0"/>
              <a:t>06/05/2026</a:t>
            </a:fld>
            <a:endParaRPr lang="en-GB"/>
          </a:p>
        </p:txBody>
      </p:sp>
      <p:sp>
        <p:nvSpPr>
          <p:cNvPr id="3" name="Footer Placeholder 2">
            <a:extLst>
              <a:ext uri="{FF2B5EF4-FFF2-40B4-BE49-F238E27FC236}">
                <a16:creationId xmlns:a16="http://schemas.microsoft.com/office/drawing/2014/main" id="{A0F1F649-B08E-D628-15EF-6CAEE9855C9E}"/>
              </a:ext>
            </a:extLst>
          </p:cNvPr>
          <p:cNvSpPr>
            <a:spLocks noGrp="1"/>
          </p:cNvSpPr>
          <p:nvPr>
            <p:ph type="ftr" sz="quarter" idx="11"/>
          </p:nvPr>
        </p:nvSpPr>
        <p:spPr/>
        <p:txBody>
          <a:bodyPr/>
          <a:lstStyle/>
          <a:p>
            <a:r>
              <a:rPr lang="en-GB"/>
              <a:t>Footer goes here and can be edited via Insert &gt; Header &amp; Footer</a:t>
            </a:r>
          </a:p>
        </p:txBody>
      </p:sp>
      <p:sp>
        <p:nvSpPr>
          <p:cNvPr id="4" name="Slide Number Placeholder 3">
            <a:extLst>
              <a:ext uri="{FF2B5EF4-FFF2-40B4-BE49-F238E27FC236}">
                <a16:creationId xmlns:a16="http://schemas.microsoft.com/office/drawing/2014/main" id="{5C0EDFB5-B3BA-ADA8-4600-FCDAFA1A852F}"/>
              </a:ext>
            </a:extLst>
          </p:cNvPr>
          <p:cNvSpPr>
            <a:spLocks noGrp="1"/>
          </p:cNvSpPr>
          <p:nvPr>
            <p:ph type="sldNum" sz="quarter" idx="12"/>
          </p:nvPr>
        </p:nvSpPr>
        <p:spPr/>
        <p:txBody>
          <a:bodyPr/>
          <a:lstStyle/>
          <a:p>
            <a:fld id="{CBA53E11-492D-48B3-9F9B-09541CA2A39A}" type="slidenum">
              <a:rPr lang="en-GB" smtClean="0"/>
              <a:t>‹#›</a:t>
            </a:fld>
            <a:endParaRPr lang="en-GB"/>
          </a:p>
        </p:txBody>
      </p:sp>
    </p:spTree>
    <p:extLst>
      <p:ext uri="{BB962C8B-B14F-4D97-AF65-F5344CB8AC3E}">
        <p14:creationId xmlns:p14="http://schemas.microsoft.com/office/powerpoint/2010/main" val="196446497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8B28F-FB87-F517-2DFD-E004342A5D0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514DBA2-98CC-3418-707D-16B14B8E64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4E4FED-8EB5-DCCF-3FBE-3C3B4235CC2C}"/>
              </a:ext>
            </a:extLst>
          </p:cNvPr>
          <p:cNvSpPr>
            <a:spLocks noGrp="1"/>
          </p:cNvSpPr>
          <p:nvPr>
            <p:ph type="dt" sz="half" idx="10"/>
          </p:nvPr>
        </p:nvSpPr>
        <p:spPr/>
        <p:txBody>
          <a:bodyPr/>
          <a:lstStyle/>
          <a:p>
            <a:fld id="{9A613B1B-2B5B-4AEA-A00C-7C1BD7AB04FE}" type="datetimeFigureOut">
              <a:rPr lang="en-GB" smtClean="0"/>
              <a:t>06/05/2026</a:t>
            </a:fld>
            <a:endParaRPr lang="en-GB"/>
          </a:p>
        </p:txBody>
      </p:sp>
      <p:sp>
        <p:nvSpPr>
          <p:cNvPr id="5" name="Footer Placeholder 4">
            <a:extLst>
              <a:ext uri="{FF2B5EF4-FFF2-40B4-BE49-F238E27FC236}">
                <a16:creationId xmlns:a16="http://schemas.microsoft.com/office/drawing/2014/main" id="{CF238D1C-E933-BE03-5E9B-05EE717CFF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9C313A-3DF3-1129-6EBC-4295CD0798CB}"/>
              </a:ext>
            </a:extLst>
          </p:cNvPr>
          <p:cNvSpPr>
            <a:spLocks noGrp="1"/>
          </p:cNvSpPr>
          <p:nvPr>
            <p:ph type="sldNum" sz="quarter" idx="12"/>
          </p:nvPr>
        </p:nvSpPr>
        <p:spPr/>
        <p:txBody>
          <a:bodyPr/>
          <a:lstStyle/>
          <a:p>
            <a:fld id="{26FFDB2F-0351-4869-ACFC-E61C53234339}" type="slidenum">
              <a:rPr lang="en-GB" smtClean="0"/>
              <a:t>‹#›</a:t>
            </a:fld>
            <a:endParaRPr lang="en-GB"/>
          </a:p>
        </p:txBody>
      </p:sp>
    </p:spTree>
    <p:extLst>
      <p:ext uri="{BB962C8B-B14F-4D97-AF65-F5344CB8AC3E}">
        <p14:creationId xmlns:p14="http://schemas.microsoft.com/office/powerpoint/2010/main" val="15516455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3409C-0399-4398-B9E7-98BE05D398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26D2EB-2108-4C74-B8BF-5FD641AD661D}"/>
              </a:ext>
            </a:extLst>
          </p:cNvPr>
          <p:cNvSpPr>
            <a:spLocks noGrp="1"/>
          </p:cNvSpPr>
          <p:nvPr>
            <p:ph sz="half" idx="1"/>
          </p:nvPr>
        </p:nvSpPr>
        <p:spPr>
          <a:xfrm>
            <a:off x="1260473" y="1937563"/>
            <a:ext cx="4824000" cy="4228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0F62DBC-7912-4864-9CDB-BE890BDCD982}"/>
              </a:ext>
            </a:extLst>
          </p:cNvPr>
          <p:cNvSpPr>
            <a:spLocks noGrp="1"/>
          </p:cNvSpPr>
          <p:nvPr>
            <p:ph sz="half" idx="2"/>
          </p:nvPr>
        </p:nvSpPr>
        <p:spPr>
          <a:xfrm>
            <a:off x="6372638" y="1937564"/>
            <a:ext cx="4824000" cy="4228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1F52673-C611-4707-9047-F1C1E9A8AC89}"/>
              </a:ext>
            </a:extLst>
          </p:cNvPr>
          <p:cNvSpPr>
            <a:spLocks noGrp="1"/>
          </p:cNvSpPr>
          <p:nvPr>
            <p:ph type="dt" sz="half" idx="10"/>
          </p:nvPr>
        </p:nvSpPr>
        <p:spPr/>
        <p:txBody>
          <a:bodyPr/>
          <a:lstStyle/>
          <a:p>
            <a:fld id="{1C0A0759-1124-4756-90AD-743758E53501}" type="datetime3">
              <a:rPr lang="en-US" smtClean="0"/>
              <a:t>6 May 2026</a:t>
            </a:fld>
            <a:endParaRPr lang="en-GB"/>
          </a:p>
        </p:txBody>
      </p:sp>
      <p:sp>
        <p:nvSpPr>
          <p:cNvPr id="6" name="Footer Placeholder 5">
            <a:extLst>
              <a:ext uri="{FF2B5EF4-FFF2-40B4-BE49-F238E27FC236}">
                <a16:creationId xmlns:a16="http://schemas.microsoft.com/office/drawing/2014/main" id="{76E102A8-ED8A-4C58-B27A-659C843AF6C1}"/>
              </a:ext>
            </a:extLst>
          </p:cNvPr>
          <p:cNvSpPr>
            <a:spLocks noGrp="1"/>
          </p:cNvSpPr>
          <p:nvPr>
            <p:ph type="ftr" sz="quarter" idx="11"/>
          </p:nvPr>
        </p:nvSpPr>
        <p:spPr/>
        <p:txBody>
          <a:bodyPr/>
          <a:lstStyle/>
          <a:p>
            <a:r>
              <a:rPr lang="en-GB"/>
              <a:t>Edit using Insert menu &gt; Header&amp;Footer dialog</a:t>
            </a:r>
          </a:p>
        </p:txBody>
      </p:sp>
      <p:sp>
        <p:nvSpPr>
          <p:cNvPr id="7" name="Slide Number Placeholder 6">
            <a:extLst>
              <a:ext uri="{FF2B5EF4-FFF2-40B4-BE49-F238E27FC236}">
                <a16:creationId xmlns:a16="http://schemas.microsoft.com/office/drawing/2014/main" id="{D7C80269-6026-48F5-8200-C5617771093E}"/>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9" name="TextBox 8">
            <a:extLst>
              <a:ext uri="{FF2B5EF4-FFF2-40B4-BE49-F238E27FC236}">
                <a16:creationId xmlns:a16="http://schemas.microsoft.com/office/drawing/2014/main" id="{BDE09ED2-3769-493C-AC6F-C78647A458F9}"/>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a:t>© Girlguiding 2020</a:t>
            </a:r>
          </a:p>
        </p:txBody>
      </p:sp>
      <p:sp>
        <p:nvSpPr>
          <p:cNvPr id="10" name="TextBox 9">
            <a:extLst>
              <a:ext uri="{FF2B5EF4-FFF2-40B4-BE49-F238E27FC236}">
                <a16:creationId xmlns:a16="http://schemas.microsoft.com/office/drawing/2014/main" id="{4E979011-CFF1-4412-8471-3A0541393EEC}"/>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a:sym typeface="Symbol" panose="05050102010706020507" pitchFamily="18" charset="2"/>
              </a:rPr>
              <a:t></a:t>
            </a:r>
            <a:endParaRPr lang="en-GB" sz="1000"/>
          </a:p>
        </p:txBody>
      </p:sp>
      <p:sp>
        <p:nvSpPr>
          <p:cNvPr id="11" name="TextBox 10">
            <a:extLst>
              <a:ext uri="{FF2B5EF4-FFF2-40B4-BE49-F238E27FC236}">
                <a16:creationId xmlns:a16="http://schemas.microsoft.com/office/drawing/2014/main" id="{A0609FC4-BB6F-4747-830F-E7DD0322091B}"/>
              </a:ext>
            </a:extLst>
          </p:cNvPr>
          <p:cNvSpPr txBox="1"/>
          <p:nvPr userDrawn="1"/>
        </p:nvSpPr>
        <p:spPr>
          <a:xfrm>
            <a:off x="3128211" y="6478899"/>
            <a:ext cx="216000" cy="252000"/>
          </a:xfrm>
          <a:prstGeom prst="rect">
            <a:avLst/>
          </a:prstGeom>
          <a:noFill/>
        </p:spPr>
        <p:txBody>
          <a:bodyPr wrap="square" lIns="0" tIns="0" rIns="0" bIns="0" rtlCol="0">
            <a:noAutofit/>
          </a:bodyPr>
          <a:lstStyle/>
          <a:p>
            <a:pPr algn="ctr"/>
            <a:r>
              <a:rPr lang="en-GB" sz="1000">
                <a:sym typeface="Symbol" panose="05050102010706020507" pitchFamily="18" charset="2"/>
              </a:rPr>
              <a:t></a:t>
            </a:r>
            <a:endParaRPr lang="en-GB" sz="1000"/>
          </a:p>
        </p:txBody>
      </p:sp>
    </p:spTree>
    <p:extLst>
      <p:ext uri="{BB962C8B-B14F-4D97-AF65-F5344CB8AC3E}">
        <p14:creationId xmlns:p14="http://schemas.microsoft.com/office/powerpoint/2010/main" val="386316298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CEDAE-30FC-4C1E-B382-82D0E91F9CD3}"/>
              </a:ext>
            </a:extLst>
          </p:cNvPr>
          <p:cNvSpPr>
            <a:spLocks noGrp="1"/>
          </p:cNvSpPr>
          <p:nvPr>
            <p:ph type="title" hasCustomPrompt="1"/>
          </p:nvPr>
        </p:nvSpPr>
        <p:spPr>
          <a:xfrm>
            <a:off x="587376" y="556625"/>
            <a:ext cx="5292726" cy="387798"/>
          </a:xfrm>
        </p:spPr>
        <p:txBody>
          <a:bodyPr>
            <a:noAutofit/>
          </a:bodyPr>
          <a:lstStyle>
            <a:lvl1pPr>
              <a:defRPr>
                <a:latin typeface="+mj-lt"/>
              </a:defRPr>
            </a:lvl1pPr>
          </a:lstStyle>
          <a:p>
            <a:r>
              <a:rPr lang="en-US"/>
              <a:t>Click to add title, this should not exceed two lines</a:t>
            </a:r>
            <a:endParaRPr lang="en-GB"/>
          </a:p>
        </p:txBody>
      </p:sp>
      <p:sp>
        <p:nvSpPr>
          <p:cNvPr id="6" name="Rectangle 5">
            <a:extLst>
              <a:ext uri="{FF2B5EF4-FFF2-40B4-BE49-F238E27FC236}">
                <a16:creationId xmlns:a16="http://schemas.microsoft.com/office/drawing/2014/main" id="{B27EAE43-30FE-417A-8860-D3272F6FA996}"/>
              </a:ext>
            </a:extLst>
          </p:cNvPr>
          <p:cNvSpPr/>
          <p:nvPr userDrawn="1"/>
        </p:nvSpPr>
        <p:spPr>
          <a:xfrm>
            <a:off x="0" y="368299"/>
            <a:ext cx="108000" cy="7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10">
            <a:extLst>
              <a:ext uri="{FF2B5EF4-FFF2-40B4-BE49-F238E27FC236}">
                <a16:creationId xmlns:a16="http://schemas.microsoft.com/office/drawing/2014/main" id="{C5EEDCEF-8CC1-4870-93F1-B2AA0EF8FDEC}"/>
              </a:ext>
            </a:extLst>
          </p:cNvPr>
          <p:cNvSpPr>
            <a:spLocks noGrp="1"/>
          </p:cNvSpPr>
          <p:nvPr>
            <p:ph sz="quarter" idx="12"/>
          </p:nvPr>
        </p:nvSpPr>
        <p:spPr>
          <a:xfrm>
            <a:off x="587375" y="1700213"/>
            <a:ext cx="5292725" cy="4321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8">
            <a:extLst>
              <a:ext uri="{FF2B5EF4-FFF2-40B4-BE49-F238E27FC236}">
                <a16:creationId xmlns:a16="http://schemas.microsoft.com/office/drawing/2014/main" id="{E6163130-FE44-4DC6-8AEA-B6842D22A369}"/>
              </a:ext>
            </a:extLst>
          </p:cNvPr>
          <p:cNvSpPr>
            <a:spLocks noGrp="1"/>
          </p:cNvSpPr>
          <p:nvPr>
            <p:ph type="pic" sz="quarter" idx="13"/>
          </p:nvPr>
        </p:nvSpPr>
        <p:spPr>
          <a:xfrm>
            <a:off x="6240463" y="368300"/>
            <a:ext cx="5543550" cy="6121400"/>
          </a:xfrm>
          <a:solidFill>
            <a:schemeClr val="bg1">
              <a:lumMod val="95000"/>
            </a:schemeClr>
          </a:solidFill>
        </p:spPr>
        <p:txBody>
          <a:bodyPr vert="horz" lIns="0" tIns="0" rIns="0" bIns="0" rtlCol="0" anchor="ctr">
            <a:noAutofit/>
          </a:bodyPr>
          <a:lstStyle>
            <a:lvl1pPr algn="ctr">
              <a:defRPr lang="en-GB"/>
            </a:lvl1pPr>
          </a:lstStyle>
          <a:p>
            <a:pPr lvl="0" algn="ctr"/>
            <a:r>
              <a:rPr lang="en-US"/>
              <a:t>Click icon to add picture</a:t>
            </a:r>
            <a:endParaRPr lang="en-GB"/>
          </a:p>
        </p:txBody>
      </p:sp>
      <p:sp>
        <p:nvSpPr>
          <p:cNvPr id="9" name="Text Placeholder 3">
            <a:extLst>
              <a:ext uri="{FF2B5EF4-FFF2-40B4-BE49-F238E27FC236}">
                <a16:creationId xmlns:a16="http://schemas.microsoft.com/office/drawing/2014/main" id="{C7CBD77F-B7BE-44EB-87C6-86C8C6E020B5}"/>
              </a:ext>
            </a:extLst>
          </p:cNvPr>
          <p:cNvSpPr>
            <a:spLocks noGrp="1"/>
          </p:cNvSpPr>
          <p:nvPr>
            <p:ph type="body" sz="quarter" idx="36"/>
          </p:nvPr>
        </p:nvSpPr>
        <p:spPr>
          <a:xfrm>
            <a:off x="6311903" y="6339958"/>
            <a:ext cx="5292725" cy="190500"/>
          </a:xfrm>
        </p:spPr>
        <p:txBody>
          <a:bodyPr anchor="ctr" anchorCtr="0"/>
          <a:lstStyle>
            <a:lvl1pPr marL="0" algn="r" defTabSz="914400" rtl="0" eaLnBrk="1" latinLnBrk="0" hangingPunct="1">
              <a:defRPr lang="en-US" sz="800" kern="1200" dirty="0" smtClean="0">
                <a:solidFill>
                  <a:schemeClr val="accent3"/>
                </a:solidFill>
                <a:latin typeface="+mn-lt"/>
                <a:ea typeface="+mn-ea"/>
                <a:cs typeface="+mn-cs"/>
              </a:defRPr>
            </a:lvl1pPr>
          </a:lstStyle>
          <a:p>
            <a:pPr lvl="0"/>
            <a:r>
              <a:rPr lang="en-US"/>
              <a:t>Edit Master text styles</a:t>
            </a:r>
          </a:p>
        </p:txBody>
      </p:sp>
    </p:spTree>
    <p:extLst>
      <p:ext uri="{BB962C8B-B14F-4D97-AF65-F5344CB8AC3E}">
        <p14:creationId xmlns:p14="http://schemas.microsoft.com/office/powerpoint/2010/main" val="928086434"/>
      </p:ext>
    </p:extLst>
  </p:cSld>
  <p:clrMapOvr>
    <a:masterClrMapping/>
  </p:clrMapOvr>
  <p:transition>
    <p:fade/>
  </p:transition>
  <p:extLst>
    <p:ext uri="{DCECCB84-F9BA-43D5-87BE-67443E8EF086}">
      <p15:sldGuideLst xmlns:p15="http://schemas.microsoft.com/office/powerpoint/2012/main">
        <p15:guide id="3" orient="horz" pos="1071">
          <p15:clr>
            <a:srgbClr val="F26B43"/>
          </p15:clr>
        </p15:guide>
        <p15:guide id="4" orient="horz" pos="3793">
          <p15:clr>
            <a:srgbClr val="F26B43"/>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Possible approach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AE75E-0F67-4888-A0EB-DD1DB9D3533F}"/>
              </a:ext>
            </a:extLst>
          </p:cNvPr>
          <p:cNvSpPr>
            <a:spLocks noGrp="1"/>
          </p:cNvSpPr>
          <p:nvPr>
            <p:ph type="title" hasCustomPrompt="1"/>
          </p:nvPr>
        </p:nvSpPr>
        <p:spPr>
          <a:xfrm>
            <a:off x="587375" y="556625"/>
            <a:ext cx="11017249" cy="387798"/>
          </a:xfrm>
        </p:spPr>
        <p:txBody>
          <a:bodyPr>
            <a:noAutofit/>
          </a:bodyPr>
          <a:lstStyle>
            <a:lvl1pPr>
              <a:defRPr>
                <a:latin typeface="+mj-lt"/>
              </a:defRPr>
            </a:lvl1pPr>
          </a:lstStyle>
          <a:p>
            <a:r>
              <a:rPr lang="en-US"/>
              <a:t>Click to add title, this should not exceed two lines</a:t>
            </a:r>
            <a:endParaRPr lang="en-GB"/>
          </a:p>
        </p:txBody>
      </p:sp>
      <p:sp>
        <p:nvSpPr>
          <p:cNvPr id="6" name="Rectangle 5">
            <a:extLst>
              <a:ext uri="{FF2B5EF4-FFF2-40B4-BE49-F238E27FC236}">
                <a16:creationId xmlns:a16="http://schemas.microsoft.com/office/drawing/2014/main" id="{C08579F8-BB11-424E-84D3-F6A69B2A9DCB}"/>
              </a:ext>
            </a:extLst>
          </p:cNvPr>
          <p:cNvSpPr/>
          <p:nvPr userDrawn="1"/>
        </p:nvSpPr>
        <p:spPr>
          <a:xfrm>
            <a:off x="0" y="368299"/>
            <a:ext cx="108000" cy="7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B9653BA8-BD1A-453E-8BC4-922E875FECAF}"/>
              </a:ext>
            </a:extLst>
          </p:cNvPr>
          <p:cNvSpPr>
            <a:spLocks noGrp="1"/>
          </p:cNvSpPr>
          <p:nvPr>
            <p:ph type="body" sz="quarter" idx="36" hasCustomPrompt="1"/>
          </p:nvPr>
        </p:nvSpPr>
        <p:spPr>
          <a:xfrm>
            <a:off x="6311903" y="6339958"/>
            <a:ext cx="5292725" cy="190500"/>
          </a:xfrm>
        </p:spPr>
        <p:txBody>
          <a:bodyPr anchor="ctr" anchorCtr="0"/>
          <a:lstStyle>
            <a:lvl1pPr marL="0" algn="r" defTabSz="914400" rtl="0" eaLnBrk="1" latinLnBrk="0" hangingPunct="1">
              <a:defRPr lang="en-US" sz="800" kern="1200" dirty="0" smtClean="0">
                <a:solidFill>
                  <a:schemeClr val="accent3"/>
                </a:solidFill>
                <a:latin typeface="+mn-lt"/>
                <a:ea typeface="+mn-ea"/>
                <a:cs typeface="+mn-cs"/>
              </a:defRPr>
            </a:lvl1pPr>
          </a:lstStyle>
          <a:p>
            <a:pPr lvl="0"/>
            <a:r>
              <a:rPr lang="en-US"/>
              <a:t>Portland 2021</a:t>
            </a:r>
          </a:p>
        </p:txBody>
      </p:sp>
      <p:sp>
        <p:nvSpPr>
          <p:cNvPr id="11" name="Text Placeholder 11">
            <a:extLst>
              <a:ext uri="{FF2B5EF4-FFF2-40B4-BE49-F238E27FC236}">
                <a16:creationId xmlns:a16="http://schemas.microsoft.com/office/drawing/2014/main" id="{39F666FA-D17C-4407-B7ED-12472E1B12BE}"/>
              </a:ext>
            </a:extLst>
          </p:cNvPr>
          <p:cNvSpPr>
            <a:spLocks noGrp="1"/>
          </p:cNvSpPr>
          <p:nvPr>
            <p:ph type="body" sz="quarter" idx="42"/>
          </p:nvPr>
        </p:nvSpPr>
        <p:spPr>
          <a:xfrm>
            <a:off x="601306" y="1123412"/>
            <a:ext cx="11017249" cy="536801"/>
          </a:xfrm>
        </p:spPr>
        <p:txBody>
          <a:bodyPr lIns="0" tIns="0" rIns="0" bIns="0"/>
          <a:lstStyle>
            <a:lvl1pPr>
              <a:spcAft>
                <a:spcPts val="0"/>
              </a:spcAft>
              <a:defRPr lang="en-US" sz="1600" kern="1200" dirty="0" smtClean="0">
                <a:solidFill>
                  <a:schemeClr val="tx1"/>
                </a:solidFill>
                <a:latin typeface="+mn-lt"/>
                <a:ea typeface="+mn-ea"/>
                <a:cs typeface="+mn-cs"/>
              </a:defRPr>
            </a:lvl1pPr>
            <a:lvl2pPr>
              <a:defRPr lang="en-US" sz="1600" kern="1200" dirty="0" smtClean="0">
                <a:solidFill>
                  <a:schemeClr val="tx1"/>
                </a:solidFill>
                <a:latin typeface="+mn-lt"/>
                <a:ea typeface="+mn-ea"/>
                <a:cs typeface="+mn-cs"/>
              </a:defRPr>
            </a:lvl2pPr>
            <a:lvl3pPr>
              <a:defRPr lang="en-US" sz="1600" kern="1200" dirty="0" smtClean="0">
                <a:solidFill>
                  <a:schemeClr val="tx1"/>
                </a:solidFill>
                <a:latin typeface="+mn-lt"/>
                <a:ea typeface="+mn-ea"/>
                <a:cs typeface="+mn-cs"/>
              </a:defRPr>
            </a:lvl3pPr>
            <a:lvl4pPr>
              <a:defRPr lang="en-US" sz="1600" kern="1200" dirty="0" smtClean="0">
                <a:solidFill>
                  <a:schemeClr val="tx1"/>
                </a:solidFill>
                <a:latin typeface="+mn-lt"/>
                <a:ea typeface="+mn-ea"/>
                <a:cs typeface="+mn-cs"/>
              </a:defRPr>
            </a:lvl4pPr>
            <a:lvl5pPr>
              <a:defRPr lang="en-GB" sz="1600" kern="1200" dirty="0">
                <a:solidFill>
                  <a:schemeClr val="tx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3341743655"/>
      </p:ext>
    </p:extLst>
  </p:cSld>
  <p:clrMapOvr>
    <a:masterClrMapping/>
  </p:clrMapOvr>
  <p:transition>
    <p:fade/>
  </p:transition>
  <p:extLst>
    <p:ext uri="{DCECCB84-F9BA-43D5-87BE-67443E8EF086}">
      <p15:sldGuideLst xmlns:p15="http://schemas.microsoft.com/office/powerpoint/2012/main">
        <p15:guide id="4" orient="horz" pos="3793">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Intr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39B48-A3C4-5BF5-4493-68759FC78442}"/>
              </a:ext>
            </a:extLst>
          </p:cNvPr>
          <p:cNvSpPr>
            <a:spLocks noGrp="1"/>
          </p:cNvSpPr>
          <p:nvPr>
            <p:ph type="title"/>
          </p:nvPr>
        </p:nvSpPr>
        <p:spPr>
          <a:xfrm>
            <a:off x="407987" y="404813"/>
            <a:ext cx="7544027" cy="1008062"/>
          </a:xfrm>
        </p:spPr>
        <p:txBody>
          <a:bodyPr/>
          <a:lstStyle>
            <a:lvl1pPr>
              <a:defRPr sz="6000">
                <a:solidFill>
                  <a:schemeClr val="bg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384D5C21-320D-964A-E080-1DF15E655806}"/>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4B81B8E6-E254-2C88-8669-5D18B7A6345E}"/>
              </a:ext>
            </a:extLst>
          </p:cNvPr>
          <p:cNvSpPr>
            <a:spLocks noGrp="1"/>
          </p:cNvSpPr>
          <p:nvPr>
            <p:ph type="ftr" sz="quarter" idx="11"/>
          </p:nvPr>
        </p:nvSpPr>
        <p:spPr/>
        <p:txBody>
          <a:bodyPr/>
          <a:lstStyle/>
          <a:p>
            <a:r>
              <a:rPr lang="en-US"/>
              <a:t>Volunteer recruitment tool (Project Welcome) Engagement resources</a:t>
            </a:r>
            <a:endParaRPr lang="en-GB"/>
          </a:p>
        </p:txBody>
      </p:sp>
      <p:sp>
        <p:nvSpPr>
          <p:cNvPr id="5" name="Slide Number Placeholder 4">
            <a:extLst>
              <a:ext uri="{FF2B5EF4-FFF2-40B4-BE49-F238E27FC236}">
                <a16:creationId xmlns:a16="http://schemas.microsoft.com/office/drawing/2014/main" id="{253EF39E-07E4-AF9A-4C47-1B062B97F156}"/>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ext Placeholder 6">
            <a:extLst>
              <a:ext uri="{FF2B5EF4-FFF2-40B4-BE49-F238E27FC236}">
                <a16:creationId xmlns:a16="http://schemas.microsoft.com/office/drawing/2014/main" id="{AA898F8F-C237-F668-CC7C-B68122998692}"/>
              </a:ext>
            </a:extLst>
          </p:cNvPr>
          <p:cNvSpPr>
            <a:spLocks noGrp="1"/>
          </p:cNvSpPr>
          <p:nvPr>
            <p:ph type="body" sz="quarter" idx="13"/>
          </p:nvPr>
        </p:nvSpPr>
        <p:spPr>
          <a:xfrm>
            <a:off x="407988" y="1412875"/>
            <a:ext cx="7544026" cy="4464050"/>
          </a:xfrm>
        </p:spPr>
        <p:txBody>
          <a:bodyPr/>
          <a:lstStyle>
            <a:lvl1pPr>
              <a:defRPr sz="2400">
                <a:solidFill>
                  <a:schemeClr val="bg1"/>
                </a:solidFill>
                <a:latin typeface="+mn-lt"/>
                <a:cs typeface="Poppins SemiBold" panose="00000700000000000000" pitchFamily="2" charset="0"/>
              </a:defRPr>
            </a:lvl1pPr>
            <a:lvl2pPr>
              <a:defRPr sz="2400" b="1">
                <a:solidFill>
                  <a:schemeClr val="bg1"/>
                </a:solidFill>
                <a:latin typeface="Poppins SemiBold" panose="00000700000000000000" pitchFamily="2" charset="0"/>
                <a:cs typeface="Poppins SemiBold" panose="00000700000000000000" pitchFamily="2" charset="0"/>
              </a:defRPr>
            </a:lvl2pPr>
            <a:lvl3pPr>
              <a:defRPr sz="3200">
                <a:solidFill>
                  <a:schemeClr val="accent2"/>
                </a:solidFill>
                <a:latin typeface="Poppins SemiBold" panose="00000700000000000000" pitchFamily="2" charset="0"/>
                <a:cs typeface="Poppins SemiBold" panose="00000700000000000000" pitchFamily="2" charset="0"/>
              </a:defRPr>
            </a:lvl3pPr>
            <a:lvl4pPr>
              <a:defRPr sz="2400">
                <a:solidFill>
                  <a:schemeClr val="bg1"/>
                </a:solidFill>
                <a:latin typeface="Poppins SemiBold" panose="00000700000000000000" pitchFamily="2" charset="0"/>
                <a:cs typeface="Poppins SemiBold" panose="00000700000000000000" pitchFamily="2" charset="0"/>
              </a:defRPr>
            </a:lvl4pPr>
            <a:lvl5pPr>
              <a:defRPr sz="2400">
                <a:solidFill>
                  <a:schemeClr val="bg1"/>
                </a:solidFill>
                <a:latin typeface="Poppins SemiBold" panose="00000700000000000000" pitchFamily="2" charset="0"/>
                <a:cs typeface="Poppins SemiBold" panose="000007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131D0672-9C67-B911-A16B-8F3853D8A8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88" y="6367925"/>
            <a:ext cx="1499125" cy="288000"/>
          </a:xfrm>
          <a:prstGeom prst="rect">
            <a:avLst/>
          </a:prstGeom>
        </p:spPr>
      </p:pic>
    </p:spTree>
    <p:extLst>
      <p:ext uri="{BB962C8B-B14F-4D97-AF65-F5344CB8AC3E}">
        <p14:creationId xmlns:p14="http://schemas.microsoft.com/office/powerpoint/2010/main" val="403819573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A93F85A-14B9-9D20-E97C-5E8F0C2442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28518" y="1372165"/>
            <a:ext cx="4134964" cy="4113670"/>
          </a:xfrm>
          <a:prstGeom prst="rect">
            <a:avLst/>
          </a:prstGeom>
        </p:spPr>
      </p:pic>
    </p:spTree>
    <p:extLst>
      <p:ext uri="{BB962C8B-B14F-4D97-AF65-F5344CB8AC3E}">
        <p14:creationId xmlns:p14="http://schemas.microsoft.com/office/powerpoint/2010/main" val="145823534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2454729" y="1666843"/>
            <a:ext cx="7282542" cy="2008414"/>
          </a:xfrm>
        </p:spPr>
        <p:txBody>
          <a:bodyPr anchor="b"/>
          <a:lstStyle>
            <a:lvl1pPr algn="ctr">
              <a:defRPr sz="48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D4E0DA90-2FF2-F36C-F9FF-CD7A192F009A}"/>
              </a:ext>
            </a:extLst>
          </p:cNvPr>
          <p:cNvSpPr>
            <a:spLocks noGrp="1"/>
          </p:cNvSpPr>
          <p:nvPr>
            <p:ph type="subTitle" idx="1"/>
          </p:nvPr>
        </p:nvSpPr>
        <p:spPr>
          <a:xfrm>
            <a:off x="2454729" y="3729685"/>
            <a:ext cx="7282542" cy="139095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4" name="Picture 3">
            <a:extLst>
              <a:ext uri="{FF2B5EF4-FFF2-40B4-BE49-F238E27FC236}">
                <a16:creationId xmlns:a16="http://schemas.microsoft.com/office/drawing/2014/main" id="{70842AB8-1D50-D466-88E4-208FD15A8E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68580" y="5494800"/>
            <a:ext cx="854840" cy="850438"/>
          </a:xfrm>
          <a:prstGeom prst="rect">
            <a:avLst/>
          </a:prstGeom>
        </p:spPr>
      </p:pic>
    </p:spTree>
    <p:extLst>
      <p:ext uri="{BB962C8B-B14F-4D97-AF65-F5344CB8AC3E}">
        <p14:creationId xmlns:p14="http://schemas.microsoft.com/office/powerpoint/2010/main" val="240124227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tr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39B48-A3C4-5BF5-4493-68759FC78442}"/>
              </a:ext>
            </a:extLst>
          </p:cNvPr>
          <p:cNvSpPr>
            <a:spLocks noGrp="1"/>
          </p:cNvSpPr>
          <p:nvPr>
            <p:ph type="title"/>
          </p:nvPr>
        </p:nvSpPr>
        <p:spPr>
          <a:xfrm>
            <a:off x="407987" y="404813"/>
            <a:ext cx="7544027" cy="1008062"/>
          </a:xfrm>
        </p:spPr>
        <p:txBody>
          <a:bodyPr/>
          <a:lstStyle>
            <a:lvl1pPr>
              <a:defRPr sz="6000">
                <a:solidFill>
                  <a:schemeClr val="bg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384D5C21-320D-964A-E080-1DF15E655806}"/>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4B81B8E6-E254-2C88-8669-5D18B7A6345E}"/>
              </a:ext>
            </a:extLst>
          </p:cNvPr>
          <p:cNvSpPr>
            <a:spLocks noGrp="1"/>
          </p:cNvSpPr>
          <p:nvPr>
            <p:ph type="ftr" sz="quarter" idx="11"/>
          </p:nvPr>
        </p:nvSpPr>
        <p:spPr/>
        <p:txBody>
          <a:bodyPr/>
          <a:lstStyle/>
          <a:p>
            <a:r>
              <a:rPr lang="en-US"/>
              <a:t>Volunteer recruitment tool (Project Welcome) Engagement resources</a:t>
            </a:r>
            <a:endParaRPr lang="en-GB"/>
          </a:p>
        </p:txBody>
      </p:sp>
      <p:sp>
        <p:nvSpPr>
          <p:cNvPr id="5" name="Slide Number Placeholder 4">
            <a:extLst>
              <a:ext uri="{FF2B5EF4-FFF2-40B4-BE49-F238E27FC236}">
                <a16:creationId xmlns:a16="http://schemas.microsoft.com/office/drawing/2014/main" id="{253EF39E-07E4-AF9A-4C47-1B062B97F156}"/>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ext Placeholder 6">
            <a:extLst>
              <a:ext uri="{FF2B5EF4-FFF2-40B4-BE49-F238E27FC236}">
                <a16:creationId xmlns:a16="http://schemas.microsoft.com/office/drawing/2014/main" id="{AA898F8F-C237-F668-CC7C-B68122998692}"/>
              </a:ext>
            </a:extLst>
          </p:cNvPr>
          <p:cNvSpPr>
            <a:spLocks noGrp="1"/>
          </p:cNvSpPr>
          <p:nvPr>
            <p:ph type="body" sz="quarter" idx="13"/>
          </p:nvPr>
        </p:nvSpPr>
        <p:spPr>
          <a:xfrm>
            <a:off x="407988" y="1412875"/>
            <a:ext cx="7544026" cy="4464050"/>
          </a:xfrm>
        </p:spPr>
        <p:txBody>
          <a:bodyPr/>
          <a:lstStyle>
            <a:lvl1pPr>
              <a:defRPr sz="2400">
                <a:solidFill>
                  <a:schemeClr val="bg1"/>
                </a:solidFill>
                <a:latin typeface="+mn-lt"/>
                <a:cs typeface="Poppins SemiBold" panose="00000700000000000000" pitchFamily="2" charset="0"/>
              </a:defRPr>
            </a:lvl1pPr>
            <a:lvl2pPr>
              <a:defRPr sz="2400" b="1">
                <a:solidFill>
                  <a:schemeClr val="bg1"/>
                </a:solidFill>
                <a:latin typeface="Poppins SemiBold" panose="00000700000000000000" pitchFamily="2" charset="0"/>
                <a:cs typeface="Poppins SemiBold" panose="00000700000000000000" pitchFamily="2" charset="0"/>
              </a:defRPr>
            </a:lvl2pPr>
            <a:lvl3pPr>
              <a:defRPr sz="3200">
                <a:solidFill>
                  <a:schemeClr val="accent2"/>
                </a:solidFill>
                <a:latin typeface="Poppins SemiBold" panose="00000700000000000000" pitchFamily="2" charset="0"/>
                <a:cs typeface="Poppins SemiBold" panose="00000700000000000000" pitchFamily="2" charset="0"/>
              </a:defRPr>
            </a:lvl3pPr>
            <a:lvl4pPr>
              <a:defRPr sz="2400">
                <a:solidFill>
                  <a:schemeClr val="bg1"/>
                </a:solidFill>
                <a:latin typeface="Poppins SemiBold" panose="00000700000000000000" pitchFamily="2" charset="0"/>
                <a:cs typeface="Poppins SemiBold" panose="00000700000000000000" pitchFamily="2" charset="0"/>
              </a:defRPr>
            </a:lvl4pPr>
            <a:lvl5pPr>
              <a:defRPr sz="2400">
                <a:solidFill>
                  <a:schemeClr val="bg1"/>
                </a:solidFill>
                <a:latin typeface="Poppins SemiBold" panose="00000700000000000000" pitchFamily="2" charset="0"/>
                <a:cs typeface="Poppins SemiBold" panose="000007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131D0672-9C67-B911-A16B-8F3853D8A8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88" y="6367925"/>
            <a:ext cx="1499125" cy="288000"/>
          </a:xfrm>
          <a:prstGeom prst="rect">
            <a:avLst/>
          </a:prstGeom>
        </p:spPr>
      </p:pic>
    </p:spTree>
    <p:extLst>
      <p:ext uri="{BB962C8B-B14F-4D97-AF65-F5344CB8AC3E}">
        <p14:creationId xmlns:p14="http://schemas.microsoft.com/office/powerpoint/2010/main" val="39569283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r>
              <a:rPr lang="en-US"/>
              <a:t>Volunteer recruitment tool (Project Welcome) Engagement resources</a:t>
            </a:r>
            <a:endParaRPr lang="en-GB"/>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3A246557-6F31-88C5-A983-16CD7C60F4D3}"/>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96406723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8" y="1412875"/>
            <a:ext cx="5383212"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400802" y="1412875"/>
            <a:ext cx="5383212"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US"/>
              <a:t>Volunteer recruitment tool (Project Welcome) Engagement resources</a:t>
            </a:r>
            <a:endParaRPr lang="en-GB"/>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79580107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image" Target="../media/image1.png"/><Relationship Id="rId2" Type="http://schemas.openxmlformats.org/officeDocument/2006/relationships/slideLayout" Target="../slideLayouts/slideLayout6.xml"/><Relationship Id="rId16"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theme" Target="../theme/theme3.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F09139-C580-AE75-48A4-4E521138A19D}"/>
              </a:ext>
            </a:extLst>
          </p:cNvPr>
          <p:cNvSpPr/>
          <p:nvPr userDrawn="1"/>
        </p:nvSpPr>
        <p:spPr>
          <a:xfrm>
            <a:off x="0" y="6165850"/>
            <a:ext cx="12192000" cy="692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endParaRPr>
          </a:p>
        </p:txBody>
      </p:sp>
      <p:sp>
        <p:nvSpPr>
          <p:cNvPr id="2" name="Title Placeholder 1">
            <a:extLst>
              <a:ext uri="{FF2B5EF4-FFF2-40B4-BE49-F238E27FC236}">
                <a16:creationId xmlns:a16="http://schemas.microsoft.com/office/drawing/2014/main" id="{B00F4440-CEDC-0D92-E0D5-5C1E3B59B1DA}"/>
              </a:ext>
            </a:extLst>
          </p:cNvPr>
          <p:cNvSpPr>
            <a:spLocks noGrp="1"/>
          </p:cNvSpPr>
          <p:nvPr>
            <p:ph type="title"/>
          </p:nvPr>
        </p:nvSpPr>
        <p:spPr>
          <a:xfrm>
            <a:off x="407987" y="404813"/>
            <a:ext cx="11376025" cy="395287"/>
          </a:xfrm>
          <a:prstGeom prst="rect">
            <a:avLst/>
          </a:prstGeom>
        </p:spPr>
        <p:txBody>
          <a:bodyPr vert="horz" lIns="0" tIns="0" rIns="0" bIns="0" rtlCol="0" anchor="t">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CA021F-8558-9528-DA3D-486CCDBEB58F}"/>
              </a:ext>
            </a:extLst>
          </p:cNvPr>
          <p:cNvSpPr>
            <a:spLocks noGrp="1"/>
          </p:cNvSpPr>
          <p:nvPr>
            <p:ph type="body" idx="1"/>
          </p:nvPr>
        </p:nvSpPr>
        <p:spPr>
          <a:xfrm>
            <a:off x="407986" y="1412876"/>
            <a:ext cx="11376025" cy="44640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D1A8F0-AC4B-E4A0-94D0-99C4BFD973A7}"/>
              </a:ext>
            </a:extLst>
          </p:cNvPr>
          <p:cNvSpPr>
            <a:spLocks noGrp="1"/>
          </p:cNvSpPr>
          <p:nvPr>
            <p:ph type="dt" sz="half" idx="2"/>
          </p:nvPr>
        </p:nvSpPr>
        <p:spPr>
          <a:xfrm>
            <a:off x="2184071" y="6426366"/>
            <a:ext cx="2743200" cy="210705"/>
          </a:xfrm>
          <a:prstGeom prst="rect">
            <a:avLst/>
          </a:prstGeom>
        </p:spPr>
        <p:txBody>
          <a:bodyPr vert="horz" lIns="0" tIns="0" rIns="0" bIns="0" rtlCol="0" anchor="ctr">
            <a:noAutofit/>
          </a:bodyPr>
          <a:lstStyle>
            <a:lvl1pPr algn="l">
              <a:defRPr sz="1000">
                <a:solidFill>
                  <a:schemeClr val="bg1"/>
                </a:solidFill>
              </a:defRPr>
            </a:lvl1pPr>
          </a:lstStyle>
          <a:p>
            <a:endParaRPr lang="en-GB"/>
          </a:p>
        </p:txBody>
      </p:sp>
      <p:sp>
        <p:nvSpPr>
          <p:cNvPr id="5" name="Footer Placeholder 4">
            <a:extLst>
              <a:ext uri="{FF2B5EF4-FFF2-40B4-BE49-F238E27FC236}">
                <a16:creationId xmlns:a16="http://schemas.microsoft.com/office/drawing/2014/main" id="{5EC0FC7A-298A-77A0-6596-56B0B3FD8C37}"/>
              </a:ext>
            </a:extLst>
          </p:cNvPr>
          <p:cNvSpPr>
            <a:spLocks noGrp="1"/>
          </p:cNvSpPr>
          <p:nvPr>
            <p:ph type="ftr" sz="quarter" idx="3"/>
          </p:nvPr>
        </p:nvSpPr>
        <p:spPr>
          <a:xfrm>
            <a:off x="6096000" y="6426366"/>
            <a:ext cx="5244441" cy="210705"/>
          </a:xfrm>
          <a:prstGeom prst="rect">
            <a:avLst/>
          </a:prstGeom>
        </p:spPr>
        <p:txBody>
          <a:bodyPr vert="horz" lIns="0" tIns="0" rIns="0" bIns="0" rtlCol="0" anchor="ctr">
            <a:noAutofit/>
          </a:bodyPr>
          <a:lstStyle>
            <a:lvl1pPr algn="r">
              <a:defRPr sz="1000">
                <a:solidFill>
                  <a:schemeClr val="bg1"/>
                </a:solidFill>
              </a:defRPr>
            </a:lvl1pPr>
          </a:lstStyle>
          <a:p>
            <a:r>
              <a:rPr lang="en-US"/>
              <a:t>Volunteer recruitment tool (Project Welcome) Engagement resources</a:t>
            </a:r>
            <a:endParaRPr lang="en-GB"/>
          </a:p>
        </p:txBody>
      </p:sp>
      <p:sp>
        <p:nvSpPr>
          <p:cNvPr id="6" name="Slide Number Placeholder 5">
            <a:extLst>
              <a:ext uri="{FF2B5EF4-FFF2-40B4-BE49-F238E27FC236}">
                <a16:creationId xmlns:a16="http://schemas.microsoft.com/office/drawing/2014/main" id="{B4517C40-7EB7-0CFD-6F6C-54AE57DE17D5}"/>
              </a:ext>
            </a:extLst>
          </p:cNvPr>
          <p:cNvSpPr>
            <a:spLocks noGrp="1"/>
          </p:cNvSpPr>
          <p:nvPr>
            <p:ph type="sldNum" sz="quarter" idx="4"/>
          </p:nvPr>
        </p:nvSpPr>
        <p:spPr>
          <a:xfrm>
            <a:off x="11360727" y="6426365"/>
            <a:ext cx="423286" cy="210707"/>
          </a:xfrm>
          <a:prstGeom prst="rect">
            <a:avLst/>
          </a:prstGeom>
        </p:spPr>
        <p:txBody>
          <a:bodyPr vert="horz" lIns="0" tIns="0" rIns="0" bIns="0" rtlCol="0" anchor="ctr">
            <a:noAutofit/>
          </a:bodyPr>
          <a:lstStyle>
            <a:lvl1pPr algn="r">
              <a:defRPr sz="1000" b="0">
                <a:solidFill>
                  <a:schemeClr val="bg1"/>
                </a:solidFill>
              </a:defRPr>
            </a:lvl1pPr>
          </a:lstStyle>
          <a:p>
            <a:fld id="{CBA53E11-492D-48B3-9F9B-09541CA2A39A}" type="slidenum">
              <a:rPr lang="en-GB" smtClean="0"/>
              <a:pPr/>
              <a:t>‹#›</a:t>
            </a:fld>
            <a:endParaRPr lang="en-GB"/>
          </a:p>
        </p:txBody>
      </p:sp>
      <p:pic>
        <p:nvPicPr>
          <p:cNvPr id="9" name="Picture 8">
            <a:extLst>
              <a:ext uri="{FF2B5EF4-FFF2-40B4-BE49-F238E27FC236}">
                <a16:creationId xmlns:a16="http://schemas.microsoft.com/office/drawing/2014/main" id="{216FB66D-A015-9D16-4086-D0039EAD0D6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07988" y="6367925"/>
            <a:ext cx="1499125" cy="288000"/>
          </a:xfrm>
          <a:prstGeom prst="rect">
            <a:avLst/>
          </a:prstGeom>
        </p:spPr>
      </p:pic>
    </p:spTree>
    <p:extLst>
      <p:ext uri="{BB962C8B-B14F-4D97-AF65-F5344CB8AC3E}">
        <p14:creationId xmlns:p14="http://schemas.microsoft.com/office/powerpoint/2010/main" val="19379203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82" r:id="rId4"/>
  </p:sldLayoutIdLst>
  <p:hf sldNum="0"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0" kern="1200">
          <a:solidFill>
            <a:schemeClr val="accent1"/>
          </a:solidFill>
          <a:latin typeface="Poppins SemiBold" panose="00000700000000000000" pitchFamily="2" charset="0"/>
          <a:ea typeface="+mn-ea"/>
          <a:cs typeface="Poppins SemiBold" panose="00000700000000000000" pitchFamily="2" charset="0"/>
        </a:defRPr>
      </a:lvl2pPr>
      <a:lvl3pPr marL="0" indent="0" algn="l" defTabSz="914400" rtl="0" eaLnBrk="1" latinLnBrk="0" hangingPunct="1">
        <a:lnSpc>
          <a:spcPct val="100000"/>
        </a:lnSpc>
        <a:spcBef>
          <a:spcPts val="1200"/>
        </a:spcBef>
        <a:spcAft>
          <a:spcPts val="1200"/>
        </a:spcAft>
        <a:buFont typeface="Arial" panose="020B0604020202020204" pitchFamily="34" charset="0"/>
        <a:buNone/>
        <a:defRPr sz="2000" b="1" kern="1200">
          <a:solidFill>
            <a:schemeClr val="tx2"/>
          </a:solidFill>
          <a:latin typeface="+mj-lt"/>
          <a:ea typeface="+mn-ea"/>
          <a:cs typeface="+mn-cs"/>
        </a:defRPr>
      </a:lvl3pPr>
      <a:lvl4pPr marL="360000" indent="-36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20000" indent="-36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57">
          <p15:clr>
            <a:srgbClr val="F26B43"/>
          </p15:clr>
        </p15:guide>
        <p15:guide id="4" pos="7423">
          <p15:clr>
            <a:srgbClr val="F26B43"/>
          </p15:clr>
        </p15:guide>
        <p15:guide id="5" orient="horz" pos="255">
          <p15:clr>
            <a:srgbClr val="F26B43"/>
          </p15:clr>
        </p15:guide>
        <p15:guide id="6" orient="horz" pos="3884">
          <p15:clr>
            <a:srgbClr val="F26B43"/>
          </p15:clr>
        </p15:guide>
        <p15:guide id="7" orient="horz" pos="3702">
          <p15:clr>
            <a:srgbClr val="F26B43"/>
          </p15:clr>
        </p15:guide>
        <p15:guide id="8" orient="horz" pos="89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F09139-C580-AE75-48A4-4E521138A19D}"/>
              </a:ext>
            </a:extLst>
          </p:cNvPr>
          <p:cNvSpPr/>
          <p:nvPr userDrawn="1"/>
        </p:nvSpPr>
        <p:spPr>
          <a:xfrm>
            <a:off x="0" y="6165850"/>
            <a:ext cx="12192000" cy="692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endParaRPr>
          </a:p>
        </p:txBody>
      </p:sp>
      <p:sp>
        <p:nvSpPr>
          <p:cNvPr id="2" name="Title Placeholder 1">
            <a:extLst>
              <a:ext uri="{FF2B5EF4-FFF2-40B4-BE49-F238E27FC236}">
                <a16:creationId xmlns:a16="http://schemas.microsoft.com/office/drawing/2014/main" id="{B00F4440-CEDC-0D92-E0D5-5C1E3B59B1DA}"/>
              </a:ext>
            </a:extLst>
          </p:cNvPr>
          <p:cNvSpPr>
            <a:spLocks noGrp="1"/>
          </p:cNvSpPr>
          <p:nvPr>
            <p:ph type="title"/>
          </p:nvPr>
        </p:nvSpPr>
        <p:spPr>
          <a:xfrm>
            <a:off x="407987" y="404813"/>
            <a:ext cx="11376025" cy="395287"/>
          </a:xfrm>
          <a:prstGeom prst="rect">
            <a:avLst/>
          </a:prstGeom>
        </p:spPr>
        <p:txBody>
          <a:bodyPr vert="horz" lIns="0" tIns="0" rIns="0" bIns="0" rtlCol="0" anchor="t">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CA021F-8558-9528-DA3D-486CCDBEB58F}"/>
              </a:ext>
            </a:extLst>
          </p:cNvPr>
          <p:cNvSpPr>
            <a:spLocks noGrp="1"/>
          </p:cNvSpPr>
          <p:nvPr>
            <p:ph type="body" idx="1"/>
          </p:nvPr>
        </p:nvSpPr>
        <p:spPr>
          <a:xfrm>
            <a:off x="407986" y="1412876"/>
            <a:ext cx="11376025" cy="44640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D1A8F0-AC4B-E4A0-94D0-99C4BFD973A7}"/>
              </a:ext>
            </a:extLst>
          </p:cNvPr>
          <p:cNvSpPr>
            <a:spLocks noGrp="1"/>
          </p:cNvSpPr>
          <p:nvPr>
            <p:ph type="dt" sz="half" idx="2"/>
          </p:nvPr>
        </p:nvSpPr>
        <p:spPr>
          <a:xfrm>
            <a:off x="2184071" y="6426366"/>
            <a:ext cx="2743200" cy="210705"/>
          </a:xfrm>
          <a:prstGeom prst="rect">
            <a:avLst/>
          </a:prstGeom>
        </p:spPr>
        <p:txBody>
          <a:bodyPr vert="horz" lIns="0" tIns="0" rIns="0" bIns="0" rtlCol="0" anchor="ctr">
            <a:noAutofit/>
          </a:bodyPr>
          <a:lstStyle>
            <a:lvl1pPr algn="l">
              <a:defRPr sz="1000">
                <a:solidFill>
                  <a:schemeClr val="bg1"/>
                </a:solidFill>
              </a:defRPr>
            </a:lvl1pPr>
          </a:lstStyle>
          <a:p>
            <a:endParaRPr lang="en-GB"/>
          </a:p>
        </p:txBody>
      </p:sp>
      <p:sp>
        <p:nvSpPr>
          <p:cNvPr id="5" name="Footer Placeholder 4">
            <a:extLst>
              <a:ext uri="{FF2B5EF4-FFF2-40B4-BE49-F238E27FC236}">
                <a16:creationId xmlns:a16="http://schemas.microsoft.com/office/drawing/2014/main" id="{5EC0FC7A-298A-77A0-6596-56B0B3FD8C37}"/>
              </a:ext>
            </a:extLst>
          </p:cNvPr>
          <p:cNvSpPr>
            <a:spLocks noGrp="1"/>
          </p:cNvSpPr>
          <p:nvPr>
            <p:ph type="ftr" sz="quarter" idx="3"/>
          </p:nvPr>
        </p:nvSpPr>
        <p:spPr>
          <a:xfrm>
            <a:off x="6096000" y="6426366"/>
            <a:ext cx="5244441" cy="210705"/>
          </a:xfrm>
          <a:prstGeom prst="rect">
            <a:avLst/>
          </a:prstGeom>
        </p:spPr>
        <p:txBody>
          <a:bodyPr vert="horz" lIns="0" tIns="0" rIns="0" bIns="0" rtlCol="0" anchor="ctr">
            <a:noAutofit/>
          </a:bodyPr>
          <a:lstStyle>
            <a:lvl1pPr algn="r">
              <a:defRPr sz="1000">
                <a:solidFill>
                  <a:schemeClr val="bg1"/>
                </a:solidFill>
              </a:defRPr>
            </a:lvl1pPr>
          </a:lstStyle>
          <a:p>
            <a:r>
              <a:rPr lang="en-US"/>
              <a:t>Volunteer recruitment tool (Project Welcome) Engagement resources</a:t>
            </a:r>
            <a:endParaRPr lang="en-GB"/>
          </a:p>
        </p:txBody>
      </p:sp>
      <p:sp>
        <p:nvSpPr>
          <p:cNvPr id="6" name="Slide Number Placeholder 5">
            <a:extLst>
              <a:ext uri="{FF2B5EF4-FFF2-40B4-BE49-F238E27FC236}">
                <a16:creationId xmlns:a16="http://schemas.microsoft.com/office/drawing/2014/main" id="{B4517C40-7EB7-0CFD-6F6C-54AE57DE17D5}"/>
              </a:ext>
            </a:extLst>
          </p:cNvPr>
          <p:cNvSpPr>
            <a:spLocks noGrp="1"/>
          </p:cNvSpPr>
          <p:nvPr>
            <p:ph type="sldNum" sz="quarter" idx="4"/>
          </p:nvPr>
        </p:nvSpPr>
        <p:spPr>
          <a:xfrm>
            <a:off x="11360727" y="6426365"/>
            <a:ext cx="423286" cy="210707"/>
          </a:xfrm>
          <a:prstGeom prst="rect">
            <a:avLst/>
          </a:prstGeom>
        </p:spPr>
        <p:txBody>
          <a:bodyPr vert="horz" lIns="0" tIns="0" rIns="0" bIns="0" rtlCol="0" anchor="ctr">
            <a:noAutofit/>
          </a:bodyPr>
          <a:lstStyle>
            <a:lvl1pPr algn="r">
              <a:defRPr sz="1000" b="0">
                <a:solidFill>
                  <a:schemeClr val="bg1"/>
                </a:solidFill>
              </a:defRPr>
            </a:lvl1pPr>
          </a:lstStyle>
          <a:p>
            <a:fld id="{CBA53E11-492D-48B3-9F9B-09541CA2A39A}" type="slidenum">
              <a:rPr lang="en-GB" smtClean="0"/>
              <a:pPr/>
              <a:t>‹#›</a:t>
            </a:fld>
            <a:endParaRPr lang="en-GB"/>
          </a:p>
        </p:txBody>
      </p:sp>
      <p:pic>
        <p:nvPicPr>
          <p:cNvPr id="9" name="Picture 8">
            <a:extLst>
              <a:ext uri="{FF2B5EF4-FFF2-40B4-BE49-F238E27FC236}">
                <a16:creationId xmlns:a16="http://schemas.microsoft.com/office/drawing/2014/main" id="{216FB66D-A015-9D16-4086-D0039EAD0D65}"/>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407988" y="6367925"/>
            <a:ext cx="1499125" cy="288000"/>
          </a:xfrm>
          <a:prstGeom prst="rect">
            <a:avLst/>
          </a:prstGeom>
        </p:spPr>
      </p:pic>
    </p:spTree>
    <p:extLst>
      <p:ext uri="{BB962C8B-B14F-4D97-AF65-F5344CB8AC3E}">
        <p14:creationId xmlns:p14="http://schemas.microsoft.com/office/powerpoint/2010/main" val="304751310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Lst>
  <p:transition>
    <p:fade/>
  </p:transition>
  <p:hf sldNum="0"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0" kern="1200">
          <a:solidFill>
            <a:schemeClr val="accent1"/>
          </a:solidFill>
          <a:latin typeface="Poppins SemiBold" panose="00000700000000000000" pitchFamily="2" charset="0"/>
          <a:ea typeface="+mn-ea"/>
          <a:cs typeface="Poppins SemiBold" panose="00000700000000000000" pitchFamily="2" charset="0"/>
        </a:defRPr>
      </a:lvl2pPr>
      <a:lvl3pPr marL="0" indent="0" algn="l" defTabSz="914400" rtl="0" eaLnBrk="1" latinLnBrk="0" hangingPunct="1">
        <a:lnSpc>
          <a:spcPct val="100000"/>
        </a:lnSpc>
        <a:spcBef>
          <a:spcPts val="1200"/>
        </a:spcBef>
        <a:spcAft>
          <a:spcPts val="1200"/>
        </a:spcAft>
        <a:buFont typeface="Arial" panose="020B0604020202020204" pitchFamily="34" charset="0"/>
        <a:buNone/>
        <a:defRPr sz="2000" b="1" kern="1200">
          <a:solidFill>
            <a:schemeClr val="tx2"/>
          </a:solidFill>
          <a:latin typeface="+mj-lt"/>
          <a:ea typeface="+mn-ea"/>
          <a:cs typeface="+mn-cs"/>
        </a:defRPr>
      </a:lvl3pPr>
      <a:lvl4pPr marL="360000" indent="-36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20000" indent="-36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57">
          <p15:clr>
            <a:srgbClr val="F26B43"/>
          </p15:clr>
        </p15:guide>
        <p15:guide id="4" pos="7423">
          <p15:clr>
            <a:srgbClr val="F26B43"/>
          </p15:clr>
        </p15:guide>
        <p15:guide id="5" orient="horz" pos="255">
          <p15:clr>
            <a:srgbClr val="F26B43"/>
          </p15:clr>
        </p15:guide>
        <p15:guide id="6" orient="horz" pos="3884">
          <p15:clr>
            <a:srgbClr val="F26B43"/>
          </p15:clr>
        </p15:guide>
        <p15:guide id="7" orient="horz" pos="3702">
          <p15:clr>
            <a:srgbClr val="F26B43"/>
          </p15:clr>
        </p15:guide>
        <p15:guide id="8" orient="horz" pos="89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F09139-C580-AE75-48A4-4E521138A19D}"/>
              </a:ext>
            </a:extLst>
          </p:cNvPr>
          <p:cNvSpPr/>
          <p:nvPr userDrawn="1"/>
        </p:nvSpPr>
        <p:spPr>
          <a:xfrm>
            <a:off x="0" y="6165850"/>
            <a:ext cx="12192000" cy="692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endParaRPr>
          </a:p>
        </p:txBody>
      </p:sp>
      <p:sp>
        <p:nvSpPr>
          <p:cNvPr id="2" name="Title Placeholder 1">
            <a:extLst>
              <a:ext uri="{FF2B5EF4-FFF2-40B4-BE49-F238E27FC236}">
                <a16:creationId xmlns:a16="http://schemas.microsoft.com/office/drawing/2014/main" id="{B00F4440-CEDC-0D92-E0D5-5C1E3B59B1DA}"/>
              </a:ext>
            </a:extLst>
          </p:cNvPr>
          <p:cNvSpPr>
            <a:spLocks noGrp="1"/>
          </p:cNvSpPr>
          <p:nvPr>
            <p:ph type="title"/>
          </p:nvPr>
        </p:nvSpPr>
        <p:spPr>
          <a:xfrm>
            <a:off x="407987" y="404813"/>
            <a:ext cx="11376025" cy="395287"/>
          </a:xfrm>
          <a:prstGeom prst="rect">
            <a:avLst/>
          </a:prstGeom>
        </p:spPr>
        <p:txBody>
          <a:bodyPr vert="horz" lIns="0" tIns="0" rIns="0" bIns="0" rtlCol="0" anchor="t">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CA021F-8558-9528-DA3D-486CCDBEB58F}"/>
              </a:ext>
            </a:extLst>
          </p:cNvPr>
          <p:cNvSpPr>
            <a:spLocks noGrp="1"/>
          </p:cNvSpPr>
          <p:nvPr>
            <p:ph type="body" idx="1"/>
          </p:nvPr>
        </p:nvSpPr>
        <p:spPr>
          <a:xfrm>
            <a:off x="407986" y="1412876"/>
            <a:ext cx="11376025" cy="44640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D1A8F0-AC4B-E4A0-94D0-99C4BFD973A7}"/>
              </a:ext>
            </a:extLst>
          </p:cNvPr>
          <p:cNvSpPr>
            <a:spLocks noGrp="1"/>
          </p:cNvSpPr>
          <p:nvPr>
            <p:ph type="dt" sz="half" idx="2"/>
          </p:nvPr>
        </p:nvSpPr>
        <p:spPr>
          <a:xfrm>
            <a:off x="2184071" y="6426366"/>
            <a:ext cx="2743200" cy="210705"/>
          </a:xfrm>
          <a:prstGeom prst="rect">
            <a:avLst/>
          </a:prstGeom>
        </p:spPr>
        <p:txBody>
          <a:bodyPr vert="horz" lIns="0" tIns="0" rIns="0" bIns="0" rtlCol="0" anchor="ctr">
            <a:noAutofit/>
          </a:bodyPr>
          <a:lstStyle>
            <a:lvl1pPr algn="l">
              <a:defRPr sz="1000">
                <a:solidFill>
                  <a:schemeClr val="bg1"/>
                </a:solidFill>
              </a:defRPr>
            </a:lvl1pPr>
          </a:lstStyle>
          <a:p>
            <a:fld id="{4C6A154D-2809-45D7-887E-16DFBA4E61E2}" type="datetime1">
              <a:rPr lang="en-GB" smtClean="0"/>
              <a:pPr/>
              <a:t>06/05/2026</a:t>
            </a:fld>
            <a:endParaRPr lang="en-GB"/>
          </a:p>
        </p:txBody>
      </p:sp>
      <p:sp>
        <p:nvSpPr>
          <p:cNvPr id="5" name="Footer Placeholder 4">
            <a:extLst>
              <a:ext uri="{FF2B5EF4-FFF2-40B4-BE49-F238E27FC236}">
                <a16:creationId xmlns:a16="http://schemas.microsoft.com/office/drawing/2014/main" id="{5EC0FC7A-298A-77A0-6596-56B0B3FD8C37}"/>
              </a:ext>
            </a:extLst>
          </p:cNvPr>
          <p:cNvSpPr>
            <a:spLocks noGrp="1"/>
          </p:cNvSpPr>
          <p:nvPr>
            <p:ph type="ftr" sz="quarter" idx="3"/>
          </p:nvPr>
        </p:nvSpPr>
        <p:spPr>
          <a:xfrm>
            <a:off x="6096000" y="6426366"/>
            <a:ext cx="5244441" cy="210705"/>
          </a:xfrm>
          <a:prstGeom prst="rect">
            <a:avLst/>
          </a:prstGeom>
        </p:spPr>
        <p:txBody>
          <a:bodyPr vert="horz" lIns="0" tIns="0" rIns="0" bIns="0" rtlCol="0" anchor="ctr">
            <a:noAutofit/>
          </a:bodyPr>
          <a:lstStyle>
            <a:lvl1pPr algn="r">
              <a:defRPr sz="1000">
                <a:solidFill>
                  <a:schemeClr val="bg1"/>
                </a:solidFill>
              </a:defRPr>
            </a:lvl1pPr>
          </a:lstStyle>
          <a:p>
            <a:r>
              <a:rPr lang="en-GB"/>
              <a:t>Footer goes here and can be edited via Insert &gt; Header &amp; Footer</a:t>
            </a:r>
          </a:p>
        </p:txBody>
      </p:sp>
      <p:sp>
        <p:nvSpPr>
          <p:cNvPr id="6" name="Slide Number Placeholder 5">
            <a:extLst>
              <a:ext uri="{FF2B5EF4-FFF2-40B4-BE49-F238E27FC236}">
                <a16:creationId xmlns:a16="http://schemas.microsoft.com/office/drawing/2014/main" id="{B4517C40-7EB7-0CFD-6F6C-54AE57DE17D5}"/>
              </a:ext>
            </a:extLst>
          </p:cNvPr>
          <p:cNvSpPr>
            <a:spLocks noGrp="1"/>
          </p:cNvSpPr>
          <p:nvPr>
            <p:ph type="sldNum" sz="quarter" idx="4"/>
          </p:nvPr>
        </p:nvSpPr>
        <p:spPr>
          <a:xfrm>
            <a:off x="11360727" y="6426365"/>
            <a:ext cx="423286" cy="210707"/>
          </a:xfrm>
          <a:prstGeom prst="rect">
            <a:avLst/>
          </a:prstGeom>
        </p:spPr>
        <p:txBody>
          <a:bodyPr vert="horz" lIns="0" tIns="0" rIns="0" bIns="0" rtlCol="0" anchor="ctr">
            <a:noAutofit/>
          </a:bodyPr>
          <a:lstStyle>
            <a:lvl1pPr algn="r">
              <a:defRPr sz="1000" b="0">
                <a:solidFill>
                  <a:schemeClr val="bg1"/>
                </a:solidFill>
              </a:defRPr>
            </a:lvl1pPr>
          </a:lstStyle>
          <a:p>
            <a:fld id="{CBA53E11-492D-48B3-9F9B-09541CA2A39A}" type="slidenum">
              <a:rPr lang="en-GB" smtClean="0"/>
              <a:pPr/>
              <a:t>‹#›</a:t>
            </a:fld>
            <a:endParaRPr lang="en-GB"/>
          </a:p>
        </p:txBody>
      </p:sp>
      <p:pic>
        <p:nvPicPr>
          <p:cNvPr id="9" name="Picture 8">
            <a:extLst>
              <a:ext uri="{FF2B5EF4-FFF2-40B4-BE49-F238E27FC236}">
                <a16:creationId xmlns:a16="http://schemas.microsoft.com/office/drawing/2014/main" id="{216FB66D-A015-9D16-4086-D0039EAD0D65}"/>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407988" y="6367925"/>
            <a:ext cx="1499125" cy="288000"/>
          </a:xfrm>
          <a:prstGeom prst="rect">
            <a:avLst/>
          </a:prstGeom>
        </p:spPr>
      </p:pic>
    </p:spTree>
    <p:extLst>
      <p:ext uri="{BB962C8B-B14F-4D97-AF65-F5344CB8AC3E}">
        <p14:creationId xmlns:p14="http://schemas.microsoft.com/office/powerpoint/2010/main" val="1145082161"/>
      </p:ext>
    </p:extLst>
  </p:cSld>
  <p:clrMap bg1="lt1" tx1="dk1" bg2="lt2" tx2="dk2" accent1="accent1" accent2="accent2" accent3="accent3" accent4="accent4" accent5="accent5" accent6="accent6" hlink="hlink" folHlink="folHlink"/>
  <p:sldLayoutIdLst>
    <p:sldLayoutId id="2147484109" r:id="rId1"/>
    <p:sldLayoutId id="2147483656" r:id="rId2"/>
    <p:sldLayoutId id="2147483649" r:id="rId3"/>
    <p:sldLayoutId id="2147484106" r:id="rId4"/>
    <p:sldLayoutId id="2147483650" r:id="rId5"/>
    <p:sldLayoutId id="2147483652" r:id="rId6"/>
    <p:sldLayoutId id="2147483657" r:id="rId7"/>
    <p:sldLayoutId id="2147484103" r:id="rId8"/>
    <p:sldLayoutId id="2147484104" r:id="rId9"/>
    <p:sldLayoutId id="2147483658" r:id="rId10"/>
    <p:sldLayoutId id="2147484105" r:id="rId11"/>
    <p:sldLayoutId id="2147484102" r:id="rId12"/>
    <p:sldLayoutId id="2147483651" r:id="rId13"/>
    <p:sldLayoutId id="2147483659" r:id="rId14"/>
    <p:sldLayoutId id="2147483654" r:id="rId15"/>
    <p:sldLayoutId id="2147483655" r:id="rId16"/>
    <p:sldLayoutId id="2147484107" r:id="rId17"/>
    <p:sldLayoutId id="2147484108" r:id="rId18"/>
    <p:sldLayoutId id="2147483816" r:id="rId19"/>
    <p:sldLayoutId id="2147484101" r:id="rId20"/>
  </p:sldLayoutIdLst>
  <p:transition>
    <p:fade/>
  </p:transition>
  <p:hf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0" kern="1200">
          <a:solidFill>
            <a:schemeClr val="accent1"/>
          </a:solidFill>
          <a:latin typeface="Poppins SemiBold" panose="00000700000000000000" pitchFamily="2" charset="0"/>
          <a:ea typeface="+mn-ea"/>
          <a:cs typeface="Poppins SemiBold" panose="00000700000000000000" pitchFamily="2" charset="0"/>
        </a:defRPr>
      </a:lvl2pPr>
      <a:lvl3pPr marL="0" indent="0" algn="l" defTabSz="914400" rtl="0" eaLnBrk="1" latinLnBrk="0" hangingPunct="1">
        <a:lnSpc>
          <a:spcPct val="100000"/>
        </a:lnSpc>
        <a:spcBef>
          <a:spcPts val="1200"/>
        </a:spcBef>
        <a:spcAft>
          <a:spcPts val="1200"/>
        </a:spcAft>
        <a:buFont typeface="Arial" panose="020B0604020202020204" pitchFamily="34" charset="0"/>
        <a:buNone/>
        <a:defRPr sz="2000" b="1" kern="1200">
          <a:solidFill>
            <a:schemeClr val="tx2"/>
          </a:solidFill>
          <a:latin typeface="+mj-lt"/>
          <a:ea typeface="+mn-ea"/>
          <a:cs typeface="+mn-cs"/>
        </a:defRPr>
      </a:lvl3pPr>
      <a:lvl4pPr marL="360000" indent="-36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20000" indent="-36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57" userDrawn="1">
          <p15:clr>
            <a:srgbClr val="F26B43"/>
          </p15:clr>
        </p15:guide>
        <p15:guide id="4" pos="7423" userDrawn="1">
          <p15:clr>
            <a:srgbClr val="F26B43"/>
          </p15:clr>
        </p15:guide>
        <p15:guide id="5" orient="horz" pos="255" userDrawn="1">
          <p15:clr>
            <a:srgbClr val="F26B43"/>
          </p15:clr>
        </p15:guide>
        <p15:guide id="6" orient="horz" pos="3884" userDrawn="1">
          <p15:clr>
            <a:srgbClr val="F26B43"/>
          </p15:clr>
        </p15:guide>
        <p15:guide id="7" orient="horz" pos="3702" userDrawn="1">
          <p15:clr>
            <a:srgbClr val="F26B43"/>
          </p15:clr>
        </p15:guide>
        <p15:guide id="8" orient="horz" pos="89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girlguiding.org.uk/information-for-volunteers/growing-our-membership/recruiting-volunteers/volunteer-recruitment-tool-tips/"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1.xml"/><Relationship Id="rId3" Type="http://schemas.openxmlformats.org/officeDocument/2006/relationships/slide" Target="slide5.xml"/><Relationship Id="rId7" Type="http://schemas.openxmlformats.org/officeDocument/2006/relationships/slide" Target="slide9.xml"/><Relationship Id="rId12" Type="http://schemas.openxmlformats.org/officeDocument/2006/relationships/slide" Target="slide20.xml"/><Relationship Id="rId2" Type="http://schemas.openxmlformats.org/officeDocument/2006/relationships/slide" Target="slide4.xml"/><Relationship Id="rId1" Type="http://schemas.openxmlformats.org/officeDocument/2006/relationships/slideLayout" Target="../slideLayouts/slideLayout23.xml"/><Relationship Id="rId6" Type="http://schemas.openxmlformats.org/officeDocument/2006/relationships/slide" Target="slide8.xml"/><Relationship Id="rId11" Type="http://schemas.openxmlformats.org/officeDocument/2006/relationships/slide" Target="slide14.xml"/><Relationship Id="rId5" Type="http://schemas.openxmlformats.org/officeDocument/2006/relationships/slide" Target="slide7.xml"/><Relationship Id="rId10" Type="http://schemas.openxmlformats.org/officeDocument/2006/relationships/slide" Target="slide13.xml"/><Relationship Id="rId4" Type="http://schemas.openxmlformats.org/officeDocument/2006/relationships/slide" Target="slide6.xml"/><Relationship Id="rId9" Type="http://schemas.openxmlformats.org/officeDocument/2006/relationships/slide" Target="slide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volunteer.girlguiding.org.uk"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22.xml"/><Relationship Id="rId1" Type="http://schemas.openxmlformats.org/officeDocument/2006/relationships/slideLayout" Target="../slideLayouts/slideLayout23.xml"/><Relationship Id="rId4" Type="http://schemas.openxmlformats.org/officeDocument/2006/relationships/slide" Target="slide35.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gggoportal.blob.core.windows.net/goportal/help/Express%20your%20interest%20in%20volunteering%20if%20you%20already%20have%20a%20GO%20account.pdf"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hyperlink" Target="https://www.girlguiding.org.uk/help-vrt/"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www.girlguiding.org.uk/get-involved/become-a-volunteer/register-to-volunteer/" TargetMode="External"/><Relationship Id="rId2" Type="http://schemas.openxmlformats.org/officeDocument/2006/relationships/hyperlink" Target="http://volunteer.girlguiding.org.uk/" TargetMode="Externa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D525D-DC8B-1131-02E2-361C35457A52}"/>
              </a:ext>
            </a:extLst>
          </p:cNvPr>
          <p:cNvSpPr>
            <a:spLocks noGrp="1"/>
          </p:cNvSpPr>
          <p:nvPr>
            <p:ph type="ctrTitle"/>
          </p:nvPr>
        </p:nvSpPr>
        <p:spPr>
          <a:xfrm>
            <a:off x="1875180" y="1083675"/>
            <a:ext cx="7862091" cy="2770414"/>
          </a:xfrm>
        </p:spPr>
        <p:txBody>
          <a:bodyPr/>
          <a:lstStyle/>
          <a:p>
            <a:r>
              <a:rPr lang="en-GB">
                <a:cs typeface="Poppins"/>
              </a:rPr>
              <a:t>Step by step guide for using the volunteer recruitment tool</a:t>
            </a:r>
          </a:p>
        </p:txBody>
      </p:sp>
      <p:sp>
        <p:nvSpPr>
          <p:cNvPr id="3" name="Subtitle 2">
            <a:extLst>
              <a:ext uri="{FF2B5EF4-FFF2-40B4-BE49-F238E27FC236}">
                <a16:creationId xmlns:a16="http://schemas.microsoft.com/office/drawing/2014/main" id="{6C5F6F5F-6ADB-06BB-06A0-574E78E6CE67}"/>
              </a:ext>
            </a:extLst>
          </p:cNvPr>
          <p:cNvSpPr>
            <a:spLocks noGrp="1"/>
          </p:cNvSpPr>
          <p:nvPr>
            <p:ph type="subTitle" idx="1"/>
          </p:nvPr>
        </p:nvSpPr>
        <p:spPr>
          <a:xfrm>
            <a:off x="2164954" y="4137517"/>
            <a:ext cx="7282542" cy="1390955"/>
          </a:xfrm>
        </p:spPr>
        <p:txBody>
          <a:bodyPr vert="horz" lIns="0" tIns="0" rIns="0" bIns="0" rtlCol="0" anchor="t">
            <a:noAutofit/>
          </a:bodyPr>
          <a:lstStyle/>
          <a:p>
            <a:r>
              <a:rPr lang="en-GB">
                <a:cs typeface="Poppins"/>
              </a:rPr>
              <a:t>Updated May 2026</a:t>
            </a:r>
          </a:p>
        </p:txBody>
      </p:sp>
    </p:spTree>
    <p:extLst>
      <p:ext uri="{BB962C8B-B14F-4D97-AF65-F5344CB8AC3E}">
        <p14:creationId xmlns:p14="http://schemas.microsoft.com/office/powerpoint/2010/main" val="311576482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D9797-952F-A011-C4B6-5C6BA2569F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C573FB-636E-CE9D-D5F9-CDAD1952488C}"/>
              </a:ext>
            </a:extLst>
          </p:cNvPr>
          <p:cNvSpPr>
            <a:spLocks noGrp="1"/>
          </p:cNvSpPr>
          <p:nvPr>
            <p:ph type="title"/>
          </p:nvPr>
        </p:nvSpPr>
        <p:spPr>
          <a:xfrm>
            <a:off x="250954" y="176240"/>
            <a:ext cx="11376025" cy="395287"/>
          </a:xfrm>
        </p:spPr>
        <p:txBody>
          <a:bodyPr/>
          <a:lstStyle/>
          <a:p>
            <a:r>
              <a:rPr lang="en-GB"/>
              <a:t>Managing opportunities: sorting</a:t>
            </a:r>
          </a:p>
        </p:txBody>
      </p:sp>
      <p:sp>
        <p:nvSpPr>
          <p:cNvPr id="4" name="Footer Placeholder 3">
            <a:extLst>
              <a:ext uri="{FF2B5EF4-FFF2-40B4-BE49-F238E27FC236}">
                <a16:creationId xmlns:a16="http://schemas.microsoft.com/office/drawing/2014/main" id="{DE2CAEB9-B985-B167-78ED-041F92C21FB9}"/>
              </a:ext>
            </a:extLst>
          </p:cNvPr>
          <p:cNvSpPr>
            <a:spLocks noGrp="1"/>
          </p:cNvSpPr>
          <p:nvPr>
            <p:ph type="ftr" sz="quarter" idx="11"/>
          </p:nvPr>
        </p:nvSpPr>
        <p:spPr/>
        <p:txBody>
          <a:bodyPr/>
          <a:lstStyle/>
          <a:p>
            <a:r>
              <a:rPr lang="en-US"/>
              <a:t>Volunteer recruitment tool (Project Welcome) Engagement resources</a:t>
            </a:r>
            <a:endParaRPr lang="en-GB"/>
          </a:p>
        </p:txBody>
      </p:sp>
      <p:sp>
        <p:nvSpPr>
          <p:cNvPr id="29" name="TextBox 28">
            <a:extLst>
              <a:ext uri="{FF2B5EF4-FFF2-40B4-BE49-F238E27FC236}">
                <a16:creationId xmlns:a16="http://schemas.microsoft.com/office/drawing/2014/main" id="{55443E11-9975-8308-B8F0-B5320894117B}"/>
              </a:ext>
            </a:extLst>
          </p:cNvPr>
          <p:cNvSpPr txBox="1"/>
          <p:nvPr/>
        </p:nvSpPr>
        <p:spPr>
          <a:xfrm>
            <a:off x="8906982" y="1717600"/>
            <a:ext cx="2719997" cy="258532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400">
                <a:solidFill>
                  <a:schemeClr val="tx2"/>
                </a:solidFill>
                <a:cs typeface="Poppins"/>
              </a:rPr>
              <a:t>You can click on the column headings to sort the opportunities.</a:t>
            </a:r>
          </a:p>
          <a:p>
            <a:endParaRPr lang="en-US" sz="1400">
              <a:solidFill>
                <a:schemeClr val="tx2"/>
              </a:solidFill>
              <a:cs typeface="Poppins"/>
            </a:endParaRPr>
          </a:p>
          <a:p>
            <a:r>
              <a:rPr lang="en-US" sz="1400" dirty="0">
                <a:solidFill>
                  <a:schemeClr val="tx2"/>
                </a:solidFill>
                <a:cs typeface="Poppins"/>
              </a:rPr>
              <a:t> Clicking on ‘date published’ </a:t>
            </a:r>
            <a:r>
              <a:rPr lang="en-US" sz="1400">
                <a:solidFill>
                  <a:schemeClr val="tx2"/>
                </a:solidFill>
                <a:cs typeface="Poppins"/>
              </a:rPr>
              <a:t>will reorder the column according to newest or oldest.</a:t>
            </a:r>
            <a:endParaRPr lang="en-US" sz="1400" dirty="0">
              <a:solidFill>
                <a:schemeClr val="tx2"/>
              </a:solidFill>
              <a:cs typeface="Poppins"/>
            </a:endParaRPr>
          </a:p>
          <a:p>
            <a:endParaRPr lang="en-US" sz="1400">
              <a:solidFill>
                <a:schemeClr val="tx2"/>
              </a:solidFill>
              <a:cs typeface="Poppins"/>
            </a:endParaRPr>
          </a:p>
          <a:p>
            <a:r>
              <a:rPr lang="en-US" sz="1400" dirty="0">
                <a:solidFill>
                  <a:schemeClr val="tx2"/>
                </a:solidFill>
                <a:cs typeface="Poppins"/>
              </a:rPr>
              <a:t>Clicking on ‘owner’ or ‘recruiting to’ will reorder the </a:t>
            </a:r>
            <a:r>
              <a:rPr lang="en-US" sz="1400">
                <a:solidFill>
                  <a:schemeClr val="tx2"/>
                </a:solidFill>
                <a:cs typeface="Poppins"/>
              </a:rPr>
              <a:t>column according to alphabetical </a:t>
            </a:r>
            <a:r>
              <a:rPr lang="en-US" sz="1400" dirty="0">
                <a:solidFill>
                  <a:schemeClr val="tx2"/>
                </a:solidFill>
                <a:cs typeface="Poppins"/>
              </a:rPr>
              <a:t>order. </a:t>
            </a:r>
          </a:p>
        </p:txBody>
      </p:sp>
      <p:pic>
        <p:nvPicPr>
          <p:cNvPr id="7" name="Picture 6" descr="A screenshot of a computer&#10;&#10;AI-generated content may be incorrect.">
            <a:extLst>
              <a:ext uri="{FF2B5EF4-FFF2-40B4-BE49-F238E27FC236}">
                <a16:creationId xmlns:a16="http://schemas.microsoft.com/office/drawing/2014/main" id="{549ACC11-D787-6A58-617A-80EEE8949AA5}"/>
              </a:ext>
            </a:extLst>
          </p:cNvPr>
          <p:cNvPicPr>
            <a:picLocks noChangeAspect="1"/>
          </p:cNvPicPr>
          <p:nvPr/>
        </p:nvPicPr>
        <p:blipFill>
          <a:blip r:embed="rId2"/>
          <a:srcRect r="2468" b="37940"/>
          <a:stretch/>
        </p:blipFill>
        <p:spPr>
          <a:xfrm>
            <a:off x="1543611" y="1186804"/>
            <a:ext cx="6561246" cy="4744832"/>
          </a:xfrm>
          <a:prstGeom prst="rect">
            <a:avLst/>
          </a:prstGeom>
        </p:spPr>
      </p:pic>
      <p:sp>
        <p:nvSpPr>
          <p:cNvPr id="10" name="Arrow: Right 9">
            <a:extLst>
              <a:ext uri="{FF2B5EF4-FFF2-40B4-BE49-F238E27FC236}">
                <a16:creationId xmlns:a16="http://schemas.microsoft.com/office/drawing/2014/main" id="{FCC1CE50-E6F9-4E85-6012-73F28B113487}"/>
              </a:ext>
            </a:extLst>
          </p:cNvPr>
          <p:cNvSpPr/>
          <p:nvPr/>
        </p:nvSpPr>
        <p:spPr>
          <a:xfrm rot="9794089">
            <a:off x="7786925" y="2460931"/>
            <a:ext cx="914908" cy="29413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1" name="Rectangle: Rounded Corners 10">
            <a:extLst>
              <a:ext uri="{FF2B5EF4-FFF2-40B4-BE49-F238E27FC236}">
                <a16:creationId xmlns:a16="http://schemas.microsoft.com/office/drawing/2014/main" id="{1D7CA0BF-0922-667A-FA02-EFBD720CA0DB}"/>
              </a:ext>
            </a:extLst>
          </p:cNvPr>
          <p:cNvSpPr/>
          <p:nvPr/>
        </p:nvSpPr>
        <p:spPr>
          <a:xfrm>
            <a:off x="4296295" y="2709047"/>
            <a:ext cx="527828" cy="171051"/>
          </a:xfrm>
          <a:prstGeom prst="roundRect">
            <a:avLst/>
          </a:prstGeom>
          <a:noFill/>
          <a:ln w="28575">
            <a:solidFill>
              <a:schemeClr val="accent4"/>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cs typeface="Poppins"/>
            </a:endParaRPr>
          </a:p>
        </p:txBody>
      </p:sp>
      <p:sp>
        <p:nvSpPr>
          <p:cNvPr id="13" name="Rectangle: Rounded Corners 12">
            <a:extLst>
              <a:ext uri="{FF2B5EF4-FFF2-40B4-BE49-F238E27FC236}">
                <a16:creationId xmlns:a16="http://schemas.microsoft.com/office/drawing/2014/main" id="{115F08A4-1C40-D5DD-3122-FCB32F1BF1B4}"/>
              </a:ext>
            </a:extLst>
          </p:cNvPr>
          <p:cNvSpPr/>
          <p:nvPr/>
        </p:nvSpPr>
        <p:spPr>
          <a:xfrm>
            <a:off x="5408690" y="2698315"/>
            <a:ext cx="688812" cy="203247"/>
          </a:xfrm>
          <a:prstGeom prst="roundRect">
            <a:avLst/>
          </a:prstGeom>
          <a:noFill/>
          <a:ln w="28575">
            <a:solidFill>
              <a:schemeClr val="accent4"/>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cs typeface="Poppins"/>
            </a:endParaRPr>
          </a:p>
        </p:txBody>
      </p:sp>
      <p:sp>
        <p:nvSpPr>
          <p:cNvPr id="14" name="Rectangle: Rounded Corners 13">
            <a:extLst>
              <a:ext uri="{FF2B5EF4-FFF2-40B4-BE49-F238E27FC236}">
                <a16:creationId xmlns:a16="http://schemas.microsoft.com/office/drawing/2014/main" id="{AE86B35B-C998-883F-2B47-0907EA16A88B}"/>
              </a:ext>
            </a:extLst>
          </p:cNvPr>
          <p:cNvSpPr/>
          <p:nvPr/>
        </p:nvSpPr>
        <p:spPr>
          <a:xfrm>
            <a:off x="6943986" y="2698315"/>
            <a:ext cx="675752" cy="192516"/>
          </a:xfrm>
          <a:prstGeom prst="roundRect">
            <a:avLst/>
          </a:prstGeom>
          <a:noFill/>
          <a:ln w="28575">
            <a:solidFill>
              <a:schemeClr val="accent4"/>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cs typeface="Poppins"/>
            </a:endParaRPr>
          </a:p>
        </p:txBody>
      </p:sp>
    </p:spTree>
    <p:extLst>
      <p:ext uri="{BB962C8B-B14F-4D97-AF65-F5344CB8AC3E}">
        <p14:creationId xmlns:p14="http://schemas.microsoft.com/office/powerpoint/2010/main" val="3695802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A2215-DAAE-BF57-686D-D9B009BD37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EE606D-F41E-F8E8-7FCA-4AA070B696AB}"/>
              </a:ext>
            </a:extLst>
          </p:cNvPr>
          <p:cNvSpPr>
            <a:spLocks noGrp="1"/>
          </p:cNvSpPr>
          <p:nvPr>
            <p:ph type="title"/>
          </p:nvPr>
        </p:nvSpPr>
        <p:spPr>
          <a:xfrm>
            <a:off x="250954" y="176240"/>
            <a:ext cx="11376025" cy="395287"/>
          </a:xfrm>
        </p:spPr>
        <p:txBody>
          <a:bodyPr/>
          <a:lstStyle/>
          <a:p>
            <a:r>
              <a:rPr lang="en-GB"/>
              <a:t>Managing opportunities: sorting</a:t>
            </a:r>
            <a:endParaRPr lang="en-GB">
              <a:cs typeface="Poppins"/>
            </a:endParaRPr>
          </a:p>
        </p:txBody>
      </p:sp>
      <p:sp>
        <p:nvSpPr>
          <p:cNvPr id="4" name="Footer Placeholder 3">
            <a:extLst>
              <a:ext uri="{FF2B5EF4-FFF2-40B4-BE49-F238E27FC236}">
                <a16:creationId xmlns:a16="http://schemas.microsoft.com/office/drawing/2014/main" id="{6C729312-F05E-5EB9-0D2A-05AF25D8AA6A}"/>
              </a:ext>
            </a:extLst>
          </p:cNvPr>
          <p:cNvSpPr>
            <a:spLocks noGrp="1"/>
          </p:cNvSpPr>
          <p:nvPr>
            <p:ph type="ftr" sz="quarter" idx="11"/>
          </p:nvPr>
        </p:nvSpPr>
        <p:spPr/>
        <p:txBody>
          <a:bodyPr/>
          <a:lstStyle/>
          <a:p>
            <a:r>
              <a:rPr lang="en-US"/>
              <a:t>Volunteer recruitment tool (Project Welcome) Engagement resources</a:t>
            </a:r>
            <a:endParaRPr lang="en-GB"/>
          </a:p>
        </p:txBody>
      </p:sp>
      <p:pic>
        <p:nvPicPr>
          <p:cNvPr id="7" name="Picture 6" descr="A screenshot of a computer&#10;&#10;AI-generated content may be incorrect.">
            <a:extLst>
              <a:ext uri="{FF2B5EF4-FFF2-40B4-BE49-F238E27FC236}">
                <a16:creationId xmlns:a16="http://schemas.microsoft.com/office/drawing/2014/main" id="{EA9C29F8-4020-6D20-E303-66684475A8CC}"/>
              </a:ext>
            </a:extLst>
          </p:cNvPr>
          <p:cNvPicPr>
            <a:picLocks noChangeAspect="1"/>
          </p:cNvPicPr>
          <p:nvPr/>
        </p:nvPicPr>
        <p:blipFill>
          <a:blip r:embed="rId2"/>
          <a:srcRect r="2468" b="37940"/>
          <a:stretch/>
        </p:blipFill>
        <p:spPr>
          <a:xfrm>
            <a:off x="2379589" y="1214082"/>
            <a:ext cx="5788514" cy="4186748"/>
          </a:xfrm>
          <a:prstGeom prst="rect">
            <a:avLst/>
          </a:prstGeom>
        </p:spPr>
      </p:pic>
      <p:sp>
        <p:nvSpPr>
          <p:cNvPr id="10" name="Arrow: Right 9">
            <a:extLst>
              <a:ext uri="{FF2B5EF4-FFF2-40B4-BE49-F238E27FC236}">
                <a16:creationId xmlns:a16="http://schemas.microsoft.com/office/drawing/2014/main" id="{5598F9C5-2099-BBA1-2384-425D39372C86}"/>
              </a:ext>
            </a:extLst>
          </p:cNvPr>
          <p:cNvSpPr/>
          <p:nvPr/>
        </p:nvSpPr>
        <p:spPr>
          <a:xfrm rot="1952417">
            <a:off x="2126156" y="4684069"/>
            <a:ext cx="914908" cy="29413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5" name="TextBox 4">
            <a:extLst>
              <a:ext uri="{FF2B5EF4-FFF2-40B4-BE49-F238E27FC236}">
                <a16:creationId xmlns:a16="http://schemas.microsoft.com/office/drawing/2014/main" id="{AA5204C2-A94E-6BFD-39D0-921FB4CB503C}"/>
              </a:ext>
            </a:extLst>
          </p:cNvPr>
          <p:cNvSpPr txBox="1"/>
          <p:nvPr/>
        </p:nvSpPr>
        <p:spPr>
          <a:xfrm>
            <a:off x="316865" y="1446575"/>
            <a:ext cx="1880083" cy="301621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400" dirty="0">
                <a:solidFill>
                  <a:schemeClr val="tx2"/>
                </a:solidFill>
                <a:cs typeface="Poppins"/>
              </a:rPr>
              <a:t>Depending on the size of the screen you're using, you can click and drag the scroll bar at the bottom to view more columns, like ‘Last updated’, ‘Last updated by’ and ‘Status’ (whether the opportunity is published, unpublished or in draft format.</a:t>
            </a:r>
          </a:p>
        </p:txBody>
      </p:sp>
      <p:pic>
        <p:nvPicPr>
          <p:cNvPr id="6" name="Picture 5" descr="A screenshot of a computer&#10;&#10;AI-generated content may be incorrect.">
            <a:extLst>
              <a:ext uri="{FF2B5EF4-FFF2-40B4-BE49-F238E27FC236}">
                <a16:creationId xmlns:a16="http://schemas.microsoft.com/office/drawing/2014/main" id="{5D3FFA04-00AE-2978-30EA-8D84D439758A}"/>
              </a:ext>
            </a:extLst>
          </p:cNvPr>
          <p:cNvPicPr>
            <a:picLocks noChangeAspect="1"/>
          </p:cNvPicPr>
          <p:nvPr/>
        </p:nvPicPr>
        <p:blipFill>
          <a:blip r:embed="rId3"/>
          <a:srcRect l="47537"/>
          <a:stretch/>
        </p:blipFill>
        <p:spPr>
          <a:xfrm>
            <a:off x="8780354" y="1225627"/>
            <a:ext cx="3070706" cy="4186745"/>
          </a:xfrm>
          <a:prstGeom prst="rect">
            <a:avLst/>
          </a:prstGeom>
        </p:spPr>
      </p:pic>
      <p:sp>
        <p:nvSpPr>
          <p:cNvPr id="14" name="Rectangle: Rounded Corners 13">
            <a:extLst>
              <a:ext uri="{FF2B5EF4-FFF2-40B4-BE49-F238E27FC236}">
                <a16:creationId xmlns:a16="http://schemas.microsoft.com/office/drawing/2014/main" id="{56961366-A29E-0C27-0494-97270F122ECE}"/>
              </a:ext>
            </a:extLst>
          </p:cNvPr>
          <p:cNvSpPr/>
          <p:nvPr/>
        </p:nvSpPr>
        <p:spPr>
          <a:xfrm>
            <a:off x="9072209" y="2519858"/>
            <a:ext cx="1893899" cy="218325"/>
          </a:xfrm>
          <a:prstGeom prst="roundRect">
            <a:avLst/>
          </a:prstGeom>
          <a:noFill/>
          <a:ln w="28575">
            <a:solidFill>
              <a:schemeClr val="accent4"/>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cs typeface="Poppins"/>
            </a:endParaRPr>
          </a:p>
        </p:txBody>
      </p:sp>
      <p:cxnSp>
        <p:nvCxnSpPr>
          <p:cNvPr id="15" name="Straight Arrow Connector 14">
            <a:extLst>
              <a:ext uri="{FF2B5EF4-FFF2-40B4-BE49-F238E27FC236}">
                <a16:creationId xmlns:a16="http://schemas.microsoft.com/office/drawing/2014/main" id="{DEE7E5E1-4D2B-DB91-5504-328E4A5C53F5}"/>
              </a:ext>
            </a:extLst>
          </p:cNvPr>
          <p:cNvCxnSpPr>
            <a:cxnSpLocks/>
          </p:cNvCxnSpPr>
          <p:nvPr/>
        </p:nvCxnSpPr>
        <p:spPr>
          <a:xfrm flipV="1">
            <a:off x="8165674" y="3790505"/>
            <a:ext cx="598804" cy="556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543509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6A236-380D-B4C4-38DB-CB3E597841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F6E931-3E34-CC1A-9A12-2A6CD97645E1}"/>
              </a:ext>
            </a:extLst>
          </p:cNvPr>
          <p:cNvSpPr>
            <a:spLocks noGrp="1"/>
          </p:cNvSpPr>
          <p:nvPr>
            <p:ph type="title"/>
          </p:nvPr>
        </p:nvSpPr>
        <p:spPr>
          <a:xfrm>
            <a:off x="250954" y="176240"/>
            <a:ext cx="11376025" cy="395287"/>
          </a:xfrm>
        </p:spPr>
        <p:txBody>
          <a:bodyPr/>
          <a:lstStyle/>
          <a:p>
            <a:r>
              <a:rPr lang="en-GB"/>
              <a:t>Managing opportunities: editing</a:t>
            </a:r>
          </a:p>
        </p:txBody>
      </p:sp>
      <p:sp>
        <p:nvSpPr>
          <p:cNvPr id="4" name="Footer Placeholder 3">
            <a:extLst>
              <a:ext uri="{FF2B5EF4-FFF2-40B4-BE49-F238E27FC236}">
                <a16:creationId xmlns:a16="http://schemas.microsoft.com/office/drawing/2014/main" id="{C0F952D1-60BB-5DFC-C548-32E9CF24406C}"/>
              </a:ext>
            </a:extLst>
          </p:cNvPr>
          <p:cNvSpPr>
            <a:spLocks noGrp="1"/>
          </p:cNvSpPr>
          <p:nvPr>
            <p:ph type="ftr" sz="quarter" idx="11"/>
          </p:nvPr>
        </p:nvSpPr>
        <p:spPr/>
        <p:txBody>
          <a:bodyPr/>
          <a:lstStyle/>
          <a:p>
            <a:r>
              <a:rPr lang="en-US"/>
              <a:t>Volunteer recruitment tool (Project Welcome) Engagement resources</a:t>
            </a:r>
            <a:endParaRPr lang="en-GB"/>
          </a:p>
        </p:txBody>
      </p:sp>
      <p:pic>
        <p:nvPicPr>
          <p:cNvPr id="7" name="Picture 6" descr="A screenshot of a computer&#10;&#10;AI-generated content may be incorrect.">
            <a:extLst>
              <a:ext uri="{FF2B5EF4-FFF2-40B4-BE49-F238E27FC236}">
                <a16:creationId xmlns:a16="http://schemas.microsoft.com/office/drawing/2014/main" id="{73CDCAAF-09A2-E0F4-02E1-F70A898D93A1}"/>
              </a:ext>
            </a:extLst>
          </p:cNvPr>
          <p:cNvPicPr>
            <a:picLocks noChangeAspect="1"/>
          </p:cNvPicPr>
          <p:nvPr/>
        </p:nvPicPr>
        <p:blipFill>
          <a:blip r:embed="rId2"/>
          <a:srcRect r="2468" b="37940"/>
          <a:stretch/>
        </p:blipFill>
        <p:spPr>
          <a:xfrm>
            <a:off x="2721600" y="970347"/>
            <a:ext cx="6883218" cy="4980945"/>
          </a:xfrm>
          <a:prstGeom prst="rect">
            <a:avLst/>
          </a:prstGeom>
        </p:spPr>
      </p:pic>
      <p:sp>
        <p:nvSpPr>
          <p:cNvPr id="10" name="Arrow: Right 9">
            <a:extLst>
              <a:ext uri="{FF2B5EF4-FFF2-40B4-BE49-F238E27FC236}">
                <a16:creationId xmlns:a16="http://schemas.microsoft.com/office/drawing/2014/main" id="{50CACAA9-C607-11F3-CECE-CF4DE09F1445}"/>
              </a:ext>
            </a:extLst>
          </p:cNvPr>
          <p:cNvSpPr/>
          <p:nvPr/>
        </p:nvSpPr>
        <p:spPr>
          <a:xfrm rot="444070">
            <a:off x="2153754" y="3227966"/>
            <a:ext cx="914908" cy="29413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4" name="Rectangle: Rounded Corners 13">
            <a:extLst>
              <a:ext uri="{FF2B5EF4-FFF2-40B4-BE49-F238E27FC236}">
                <a16:creationId xmlns:a16="http://schemas.microsoft.com/office/drawing/2014/main" id="{2B73847C-5F7C-31C0-0CD3-005ABF7CDBC1}"/>
              </a:ext>
            </a:extLst>
          </p:cNvPr>
          <p:cNvSpPr/>
          <p:nvPr/>
        </p:nvSpPr>
        <p:spPr>
          <a:xfrm>
            <a:off x="3190166" y="3375031"/>
            <a:ext cx="944607" cy="254033"/>
          </a:xfrm>
          <a:prstGeom prst="roundRect">
            <a:avLst/>
          </a:prstGeom>
          <a:noFill/>
          <a:ln w="28575">
            <a:solidFill>
              <a:schemeClr val="accent4"/>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cs typeface="Poppins"/>
            </a:endParaRPr>
          </a:p>
        </p:txBody>
      </p:sp>
      <p:sp>
        <p:nvSpPr>
          <p:cNvPr id="3" name="TextBox 2">
            <a:extLst>
              <a:ext uri="{FF2B5EF4-FFF2-40B4-BE49-F238E27FC236}">
                <a16:creationId xmlns:a16="http://schemas.microsoft.com/office/drawing/2014/main" id="{3682C449-FC9F-8F23-666D-843264F029A6}"/>
              </a:ext>
            </a:extLst>
          </p:cNvPr>
          <p:cNvSpPr txBox="1"/>
          <p:nvPr/>
        </p:nvSpPr>
        <p:spPr>
          <a:xfrm>
            <a:off x="250954" y="2766339"/>
            <a:ext cx="1787719" cy="107721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400" dirty="0">
                <a:solidFill>
                  <a:schemeClr val="tx2"/>
                </a:solidFill>
                <a:cs typeface="Poppins"/>
              </a:rPr>
              <a:t>You can click on specific </a:t>
            </a:r>
            <a:r>
              <a:rPr lang="en-US" sz="1400">
                <a:solidFill>
                  <a:schemeClr val="tx2"/>
                </a:solidFill>
                <a:cs typeface="Poppins"/>
              </a:rPr>
              <a:t>opportunities - this </a:t>
            </a:r>
            <a:r>
              <a:rPr lang="en-US" sz="1400" dirty="0">
                <a:solidFill>
                  <a:schemeClr val="tx2"/>
                </a:solidFill>
                <a:cs typeface="Poppins"/>
              </a:rPr>
              <a:t>will open them up </a:t>
            </a:r>
            <a:r>
              <a:rPr lang="en-US" sz="1400">
                <a:solidFill>
                  <a:schemeClr val="tx2"/>
                </a:solidFill>
                <a:cs typeface="Poppins"/>
              </a:rPr>
              <a:t>to edit or unpublish.</a:t>
            </a:r>
            <a:endParaRPr lang="en-US" sz="1400" dirty="0">
              <a:solidFill>
                <a:schemeClr val="tx2"/>
              </a:solidFill>
              <a:cs typeface="Poppins"/>
            </a:endParaRPr>
          </a:p>
        </p:txBody>
      </p:sp>
    </p:spTree>
    <p:extLst>
      <p:ext uri="{BB962C8B-B14F-4D97-AF65-F5344CB8AC3E}">
        <p14:creationId xmlns:p14="http://schemas.microsoft.com/office/powerpoint/2010/main" val="1584558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43661-DBBB-11E5-34FC-FB3FE25B6A26}"/>
              </a:ext>
            </a:extLst>
          </p:cNvPr>
          <p:cNvSpPr>
            <a:spLocks noGrp="1"/>
          </p:cNvSpPr>
          <p:nvPr>
            <p:ph type="title"/>
          </p:nvPr>
        </p:nvSpPr>
        <p:spPr>
          <a:xfrm>
            <a:off x="265112" y="204788"/>
            <a:ext cx="11376025" cy="395287"/>
          </a:xfrm>
        </p:spPr>
        <p:txBody>
          <a:bodyPr/>
          <a:lstStyle/>
          <a:p>
            <a:r>
              <a:rPr lang="en-GB"/>
              <a:t>Managing opportunities: navigating back </a:t>
            </a:r>
          </a:p>
        </p:txBody>
      </p:sp>
      <p:sp>
        <p:nvSpPr>
          <p:cNvPr id="4" name="Footer Placeholder 3">
            <a:extLst>
              <a:ext uri="{FF2B5EF4-FFF2-40B4-BE49-F238E27FC236}">
                <a16:creationId xmlns:a16="http://schemas.microsoft.com/office/drawing/2014/main" id="{D72925CA-8E71-3AF7-E393-966261BB1D92}"/>
              </a:ext>
            </a:extLst>
          </p:cNvPr>
          <p:cNvSpPr>
            <a:spLocks noGrp="1"/>
          </p:cNvSpPr>
          <p:nvPr>
            <p:ph type="ftr" sz="quarter" idx="11"/>
          </p:nvPr>
        </p:nvSpPr>
        <p:spPr/>
        <p:txBody>
          <a:bodyPr/>
          <a:lstStyle/>
          <a:p>
            <a:r>
              <a:rPr lang="en-US"/>
              <a:t>Volunteer recruitment tool (Project Welcome) Engagement resources</a:t>
            </a:r>
            <a:endParaRPr lang="en-GB"/>
          </a:p>
        </p:txBody>
      </p:sp>
      <p:grpSp>
        <p:nvGrpSpPr>
          <p:cNvPr id="13" name="Group 12">
            <a:extLst>
              <a:ext uri="{FF2B5EF4-FFF2-40B4-BE49-F238E27FC236}">
                <a16:creationId xmlns:a16="http://schemas.microsoft.com/office/drawing/2014/main" id="{B0F661CE-2EC6-448B-8E5C-EB379A5F1102}"/>
              </a:ext>
            </a:extLst>
          </p:cNvPr>
          <p:cNvGrpSpPr/>
          <p:nvPr/>
        </p:nvGrpSpPr>
        <p:grpSpPr>
          <a:xfrm>
            <a:off x="7494974" y="1739621"/>
            <a:ext cx="3488228" cy="4224619"/>
            <a:chOff x="3474215" y="780361"/>
            <a:chExt cx="4628462" cy="5306458"/>
          </a:xfrm>
        </p:grpSpPr>
        <p:pic>
          <p:nvPicPr>
            <p:cNvPr id="8" name="Picture 7" descr="A screenshot of a computer&#10;&#10;AI-generated content may be incorrect.">
              <a:extLst>
                <a:ext uri="{FF2B5EF4-FFF2-40B4-BE49-F238E27FC236}">
                  <a16:creationId xmlns:a16="http://schemas.microsoft.com/office/drawing/2014/main" id="{947F5D58-291B-59C1-338E-5B8794A70F4E}"/>
                </a:ext>
              </a:extLst>
            </p:cNvPr>
            <p:cNvPicPr>
              <a:picLocks noChangeAspect="1"/>
            </p:cNvPicPr>
            <p:nvPr/>
          </p:nvPicPr>
          <p:blipFill>
            <a:blip r:embed="rId2"/>
            <a:stretch>
              <a:fillRect/>
            </a:stretch>
          </p:blipFill>
          <p:spPr>
            <a:xfrm>
              <a:off x="3474215" y="780361"/>
              <a:ext cx="4628462" cy="5306458"/>
            </a:xfrm>
            <a:prstGeom prst="rect">
              <a:avLst/>
            </a:prstGeom>
          </p:spPr>
        </p:pic>
        <p:sp>
          <p:nvSpPr>
            <p:cNvPr id="12" name="Rectangle 11">
              <a:extLst>
                <a:ext uri="{FF2B5EF4-FFF2-40B4-BE49-F238E27FC236}">
                  <a16:creationId xmlns:a16="http://schemas.microsoft.com/office/drawing/2014/main" id="{9DC791FF-722C-0D84-D575-B7A180370C45}"/>
                </a:ext>
              </a:extLst>
            </p:cNvPr>
            <p:cNvSpPr/>
            <p:nvPr/>
          </p:nvSpPr>
          <p:spPr>
            <a:xfrm>
              <a:off x="3602585" y="4005237"/>
              <a:ext cx="1431985" cy="368061"/>
            </a:xfrm>
            <a:prstGeom prst="rect">
              <a:avLst/>
            </a:prstGeom>
            <a:solidFill>
              <a:srgbClr val="FEFEFE"/>
            </a:solidFill>
            <a:ln>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grpSp>
      <p:grpSp>
        <p:nvGrpSpPr>
          <p:cNvPr id="18" name="Group 17">
            <a:extLst>
              <a:ext uri="{FF2B5EF4-FFF2-40B4-BE49-F238E27FC236}">
                <a16:creationId xmlns:a16="http://schemas.microsoft.com/office/drawing/2014/main" id="{C8E263BB-F2BA-298C-CA0D-DE615639FAFC}"/>
              </a:ext>
            </a:extLst>
          </p:cNvPr>
          <p:cNvGrpSpPr/>
          <p:nvPr/>
        </p:nvGrpSpPr>
        <p:grpSpPr>
          <a:xfrm>
            <a:off x="1432411" y="3809256"/>
            <a:ext cx="5236049" cy="2230363"/>
            <a:chOff x="237823" y="1802600"/>
            <a:chExt cx="5854965" cy="2353607"/>
          </a:xfrm>
        </p:grpSpPr>
        <p:pic>
          <p:nvPicPr>
            <p:cNvPr id="15" name="Picture 14" descr="A screenshot of a computer&#10;&#10;AI-generated content may be incorrect.">
              <a:extLst>
                <a:ext uri="{FF2B5EF4-FFF2-40B4-BE49-F238E27FC236}">
                  <a16:creationId xmlns:a16="http://schemas.microsoft.com/office/drawing/2014/main" id="{1051D483-2A6F-040E-8FDA-25BEB62CA470}"/>
                </a:ext>
              </a:extLst>
            </p:cNvPr>
            <p:cNvPicPr>
              <a:picLocks noChangeAspect="1"/>
            </p:cNvPicPr>
            <p:nvPr/>
          </p:nvPicPr>
          <p:blipFill>
            <a:blip r:embed="rId3"/>
            <a:srcRect l="-1614" t="967" r="-356" b="77694"/>
            <a:stretch/>
          </p:blipFill>
          <p:spPr>
            <a:xfrm>
              <a:off x="237823" y="1802600"/>
              <a:ext cx="5854965" cy="2353607"/>
            </a:xfrm>
            <a:prstGeom prst="rect">
              <a:avLst/>
            </a:prstGeom>
          </p:spPr>
        </p:pic>
        <p:pic>
          <p:nvPicPr>
            <p:cNvPr id="16" name="Picture 15" descr="A screenshot of a computer&#10;&#10;AI-generated content may be incorrect.">
              <a:extLst>
                <a:ext uri="{FF2B5EF4-FFF2-40B4-BE49-F238E27FC236}">
                  <a16:creationId xmlns:a16="http://schemas.microsoft.com/office/drawing/2014/main" id="{AC861C59-9979-14D6-41E0-655817F1A027}"/>
                </a:ext>
              </a:extLst>
            </p:cNvPr>
            <p:cNvPicPr>
              <a:picLocks noChangeAspect="1"/>
            </p:cNvPicPr>
            <p:nvPr/>
          </p:nvPicPr>
          <p:blipFill>
            <a:blip r:embed="rId3"/>
            <a:srcRect l="62050" t="30955" r="-221" b="64557"/>
            <a:stretch>
              <a:fillRect/>
            </a:stretch>
          </p:blipFill>
          <p:spPr>
            <a:xfrm>
              <a:off x="2136027" y="2593616"/>
              <a:ext cx="3956308" cy="837904"/>
            </a:xfrm>
            <a:prstGeom prst="rect">
              <a:avLst/>
            </a:prstGeom>
          </p:spPr>
        </p:pic>
        <p:pic>
          <p:nvPicPr>
            <p:cNvPr id="17" name="Picture 16" descr="A screenshot of a computer&#10;&#10;AI-generated content may be incorrect.">
              <a:extLst>
                <a:ext uri="{FF2B5EF4-FFF2-40B4-BE49-F238E27FC236}">
                  <a16:creationId xmlns:a16="http://schemas.microsoft.com/office/drawing/2014/main" id="{4DAAD4FE-394B-07B9-B933-5AE665CA1C18}"/>
                </a:ext>
              </a:extLst>
            </p:cNvPr>
            <p:cNvPicPr>
              <a:picLocks noChangeAspect="1"/>
            </p:cNvPicPr>
            <p:nvPr/>
          </p:nvPicPr>
          <p:blipFill>
            <a:blip r:embed="rId3"/>
            <a:srcRect l="30088" t="12831" r="-221" b="83602"/>
            <a:stretch>
              <a:fillRect/>
            </a:stretch>
          </p:blipFill>
          <p:spPr>
            <a:xfrm>
              <a:off x="2054669" y="2594738"/>
              <a:ext cx="4026926" cy="393468"/>
            </a:xfrm>
            <a:prstGeom prst="rect">
              <a:avLst/>
            </a:prstGeom>
          </p:spPr>
        </p:pic>
      </p:grpSp>
      <p:pic>
        <p:nvPicPr>
          <p:cNvPr id="20" name="Picture 19" descr="A screenshot of a computer&#10;&#10;AI-generated content may be incorrect.">
            <a:extLst>
              <a:ext uri="{FF2B5EF4-FFF2-40B4-BE49-F238E27FC236}">
                <a16:creationId xmlns:a16="http://schemas.microsoft.com/office/drawing/2014/main" id="{53F7D2EC-647F-35C1-3956-1AE8EBB1994B}"/>
              </a:ext>
            </a:extLst>
          </p:cNvPr>
          <p:cNvPicPr>
            <a:picLocks noChangeAspect="1"/>
          </p:cNvPicPr>
          <p:nvPr/>
        </p:nvPicPr>
        <p:blipFill>
          <a:blip r:embed="rId2"/>
          <a:srcRect r="125" b="84333"/>
          <a:stretch>
            <a:fillRect/>
          </a:stretch>
        </p:blipFill>
        <p:spPr>
          <a:xfrm>
            <a:off x="663571" y="2887278"/>
            <a:ext cx="4622691" cy="831334"/>
          </a:xfrm>
          <a:prstGeom prst="rect">
            <a:avLst/>
          </a:prstGeom>
          <a:ln>
            <a:solidFill>
              <a:schemeClr val="tx1"/>
            </a:solidFill>
          </a:ln>
        </p:spPr>
      </p:pic>
      <p:grpSp>
        <p:nvGrpSpPr>
          <p:cNvPr id="11" name="Group 10">
            <a:extLst>
              <a:ext uri="{FF2B5EF4-FFF2-40B4-BE49-F238E27FC236}">
                <a16:creationId xmlns:a16="http://schemas.microsoft.com/office/drawing/2014/main" id="{2C1FBFB7-8F7B-9868-28D1-7024F399541B}"/>
              </a:ext>
            </a:extLst>
          </p:cNvPr>
          <p:cNvGrpSpPr/>
          <p:nvPr/>
        </p:nvGrpSpPr>
        <p:grpSpPr>
          <a:xfrm>
            <a:off x="200216" y="711076"/>
            <a:ext cx="10329966" cy="414350"/>
            <a:chOff x="-231870" y="891502"/>
            <a:chExt cx="12097051" cy="712927"/>
          </a:xfrm>
        </p:grpSpPr>
        <p:sp>
          <p:nvSpPr>
            <p:cNvPr id="7" name="TextBox 6">
              <a:extLst>
                <a:ext uri="{FF2B5EF4-FFF2-40B4-BE49-F238E27FC236}">
                  <a16:creationId xmlns:a16="http://schemas.microsoft.com/office/drawing/2014/main" id="{EA68D09D-4D0A-F015-0C26-EC838AF84B04}"/>
                </a:ext>
              </a:extLst>
            </p:cNvPr>
            <p:cNvSpPr txBox="1"/>
            <p:nvPr/>
          </p:nvSpPr>
          <p:spPr>
            <a:xfrm>
              <a:off x="-67822" y="1056741"/>
              <a:ext cx="11855736" cy="37069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400" dirty="0">
                  <a:solidFill>
                    <a:schemeClr val="tx2"/>
                  </a:solidFill>
                  <a:cs typeface="Poppins"/>
                </a:rPr>
                <a:t>If you need to navigate back to the ‘My opportunities’ page at any point when using the tool you can do this by:</a:t>
              </a:r>
            </a:p>
          </p:txBody>
        </p:sp>
        <p:sp>
          <p:nvSpPr>
            <p:cNvPr id="9" name="Rectangle 8">
              <a:extLst>
                <a:ext uri="{FF2B5EF4-FFF2-40B4-BE49-F238E27FC236}">
                  <a16:creationId xmlns:a16="http://schemas.microsoft.com/office/drawing/2014/main" id="{AC818B9B-1131-E1E2-2592-65BB7308C065}"/>
                </a:ext>
              </a:extLst>
            </p:cNvPr>
            <p:cNvSpPr/>
            <p:nvPr/>
          </p:nvSpPr>
          <p:spPr>
            <a:xfrm>
              <a:off x="-231870" y="891502"/>
              <a:ext cx="12097051" cy="712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grpSp>
      <p:sp>
        <p:nvSpPr>
          <p:cNvPr id="3" name="Rectangle: Rounded Corners 2">
            <a:extLst>
              <a:ext uri="{FF2B5EF4-FFF2-40B4-BE49-F238E27FC236}">
                <a16:creationId xmlns:a16="http://schemas.microsoft.com/office/drawing/2014/main" id="{64F9637E-2CF0-05C9-CF6A-D312790EEC0E}"/>
              </a:ext>
            </a:extLst>
          </p:cNvPr>
          <p:cNvSpPr/>
          <p:nvPr/>
        </p:nvSpPr>
        <p:spPr>
          <a:xfrm>
            <a:off x="4905853" y="2891679"/>
            <a:ext cx="420205" cy="230735"/>
          </a:xfrm>
          <a:prstGeom prst="roundRect">
            <a:avLst/>
          </a:prstGeom>
          <a:noFill/>
          <a:ln w="28575">
            <a:solidFill>
              <a:schemeClr val="accent4"/>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cs typeface="Poppins"/>
            </a:endParaRPr>
          </a:p>
        </p:txBody>
      </p:sp>
      <p:sp>
        <p:nvSpPr>
          <p:cNvPr id="5" name="Rectangle: Rounded Corners 4">
            <a:extLst>
              <a:ext uri="{FF2B5EF4-FFF2-40B4-BE49-F238E27FC236}">
                <a16:creationId xmlns:a16="http://schemas.microsoft.com/office/drawing/2014/main" id="{3777743B-5F8D-75B1-AD7D-6E7D4149BF73}"/>
              </a:ext>
            </a:extLst>
          </p:cNvPr>
          <p:cNvSpPr/>
          <p:nvPr/>
        </p:nvSpPr>
        <p:spPr>
          <a:xfrm>
            <a:off x="4408378" y="4173829"/>
            <a:ext cx="889429" cy="305051"/>
          </a:xfrm>
          <a:prstGeom prst="roundRect">
            <a:avLst/>
          </a:prstGeom>
          <a:noFill/>
          <a:ln w="28575">
            <a:solidFill>
              <a:schemeClr val="accent4"/>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cs typeface="Poppins"/>
            </a:endParaRPr>
          </a:p>
        </p:txBody>
      </p:sp>
      <p:sp>
        <p:nvSpPr>
          <p:cNvPr id="10" name="TextBox 9">
            <a:extLst>
              <a:ext uri="{FF2B5EF4-FFF2-40B4-BE49-F238E27FC236}">
                <a16:creationId xmlns:a16="http://schemas.microsoft.com/office/drawing/2014/main" id="{3BACCD63-22AD-ECC6-60BC-05D9918ADE19}"/>
              </a:ext>
            </a:extLst>
          </p:cNvPr>
          <p:cNvSpPr txBox="1"/>
          <p:nvPr/>
        </p:nvSpPr>
        <p:spPr>
          <a:xfrm>
            <a:off x="379350" y="1215525"/>
            <a:ext cx="6097604" cy="523220"/>
          </a:xfrm>
          <a:prstGeom prst="rect">
            <a:avLst/>
          </a:prstGeom>
          <a:noFill/>
        </p:spPr>
        <p:txBody>
          <a:bodyPr wrap="square" lIns="91440" tIns="45720" rIns="91440" bIns="45720" anchor="t">
            <a:spAutoFit/>
          </a:bodyPr>
          <a:lstStyle/>
          <a:p>
            <a:r>
              <a:rPr lang="en-US" sz="1400" b="1" dirty="0">
                <a:solidFill>
                  <a:schemeClr val="tx2"/>
                </a:solidFill>
                <a:cs typeface="Poppins"/>
              </a:rPr>
              <a:t>1. </a:t>
            </a:r>
            <a:r>
              <a:rPr lang="en-US" sz="1400" dirty="0">
                <a:solidFill>
                  <a:schemeClr val="tx2"/>
                </a:solidFill>
                <a:cs typeface="Poppins"/>
              </a:rPr>
              <a:t>If you’re on a larger screen click directly on ‘manage opportunities’ in the top right corner.</a:t>
            </a:r>
          </a:p>
        </p:txBody>
      </p:sp>
      <p:sp>
        <p:nvSpPr>
          <p:cNvPr id="14" name="TextBox 13">
            <a:extLst>
              <a:ext uri="{FF2B5EF4-FFF2-40B4-BE49-F238E27FC236}">
                <a16:creationId xmlns:a16="http://schemas.microsoft.com/office/drawing/2014/main" id="{595A98D0-38A9-051E-4705-82D1F0FCAD72}"/>
              </a:ext>
            </a:extLst>
          </p:cNvPr>
          <p:cNvSpPr txBox="1"/>
          <p:nvPr/>
        </p:nvSpPr>
        <p:spPr>
          <a:xfrm>
            <a:off x="7388142" y="1326551"/>
            <a:ext cx="6097604" cy="307777"/>
          </a:xfrm>
          <a:prstGeom prst="rect">
            <a:avLst/>
          </a:prstGeom>
          <a:noFill/>
        </p:spPr>
        <p:txBody>
          <a:bodyPr wrap="square" lIns="91440" tIns="45720" rIns="91440" bIns="45720" anchor="t">
            <a:spAutoFit/>
          </a:bodyPr>
          <a:lstStyle/>
          <a:p>
            <a:r>
              <a:rPr lang="en-US" sz="1400" b="1" dirty="0">
                <a:solidFill>
                  <a:schemeClr val="tx2"/>
                </a:solidFill>
                <a:cs typeface="Poppins"/>
              </a:rPr>
              <a:t>3. </a:t>
            </a:r>
            <a:r>
              <a:rPr lang="en-US" sz="1400">
                <a:solidFill>
                  <a:schemeClr val="tx2"/>
                </a:solidFill>
                <a:cs typeface="Poppins"/>
              </a:rPr>
              <a:t>The 'My opportunities' page will show. </a:t>
            </a:r>
            <a:endParaRPr lang="en-GB" sz="1400">
              <a:solidFill>
                <a:schemeClr val="tx2"/>
              </a:solidFill>
              <a:cs typeface="Poppins"/>
            </a:endParaRPr>
          </a:p>
        </p:txBody>
      </p:sp>
      <p:sp>
        <p:nvSpPr>
          <p:cNvPr id="19" name="TextBox 18">
            <a:extLst>
              <a:ext uri="{FF2B5EF4-FFF2-40B4-BE49-F238E27FC236}">
                <a16:creationId xmlns:a16="http://schemas.microsoft.com/office/drawing/2014/main" id="{D21FBEA7-62D1-F748-0F36-7FA30F75B7FD}"/>
              </a:ext>
            </a:extLst>
          </p:cNvPr>
          <p:cNvSpPr txBox="1"/>
          <p:nvPr/>
        </p:nvSpPr>
        <p:spPr>
          <a:xfrm>
            <a:off x="344140" y="2241473"/>
            <a:ext cx="6463035" cy="523220"/>
          </a:xfrm>
          <a:prstGeom prst="rect">
            <a:avLst/>
          </a:prstGeom>
          <a:noFill/>
        </p:spPr>
        <p:txBody>
          <a:bodyPr wrap="square" lIns="91440" tIns="45720" rIns="91440" bIns="45720" anchor="t">
            <a:spAutoFit/>
          </a:bodyPr>
          <a:lstStyle/>
          <a:p>
            <a:r>
              <a:rPr lang="en-US" sz="1400" b="1" dirty="0">
                <a:solidFill>
                  <a:schemeClr val="tx2"/>
                </a:solidFill>
                <a:cs typeface="Poppins"/>
              </a:rPr>
              <a:t>2. </a:t>
            </a:r>
            <a:r>
              <a:rPr lang="en-US" sz="1400" dirty="0">
                <a:solidFill>
                  <a:schemeClr val="tx2"/>
                </a:solidFill>
                <a:cs typeface="Poppins"/>
              </a:rPr>
              <a:t>Or if you're on a smaller screen, click the 3 lines in the top righthand corner. Then click ‘Manage opportunities’ from the menu. </a:t>
            </a:r>
            <a:endParaRPr lang="en-GB" sz="1400">
              <a:solidFill>
                <a:schemeClr val="tx2"/>
              </a:solidFill>
              <a:cs typeface="Poppins"/>
            </a:endParaRPr>
          </a:p>
        </p:txBody>
      </p:sp>
      <p:sp>
        <p:nvSpPr>
          <p:cNvPr id="23" name="Arrow: Right 22">
            <a:extLst>
              <a:ext uri="{FF2B5EF4-FFF2-40B4-BE49-F238E27FC236}">
                <a16:creationId xmlns:a16="http://schemas.microsoft.com/office/drawing/2014/main" id="{767F2AA6-2E68-D9A1-3684-3517782E728F}"/>
              </a:ext>
            </a:extLst>
          </p:cNvPr>
          <p:cNvSpPr/>
          <p:nvPr/>
        </p:nvSpPr>
        <p:spPr>
          <a:xfrm rot="8520000">
            <a:off x="5356571" y="3913853"/>
            <a:ext cx="380633" cy="378369"/>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cxnSp>
        <p:nvCxnSpPr>
          <p:cNvPr id="26" name="Straight Arrow Connector 25">
            <a:extLst>
              <a:ext uri="{FF2B5EF4-FFF2-40B4-BE49-F238E27FC236}">
                <a16:creationId xmlns:a16="http://schemas.microsoft.com/office/drawing/2014/main" id="{50A138FF-E24D-6AEC-622A-8DE3AA1B1690}"/>
              </a:ext>
            </a:extLst>
          </p:cNvPr>
          <p:cNvCxnSpPr>
            <a:cxnSpLocks/>
          </p:cNvCxnSpPr>
          <p:nvPr/>
        </p:nvCxnSpPr>
        <p:spPr>
          <a:xfrm flipV="1">
            <a:off x="6842825" y="3462842"/>
            <a:ext cx="748895" cy="44428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30" name="Picture 29" descr="A blue background with white text&#10;&#10;AI-generated content may be incorrect.">
            <a:extLst>
              <a:ext uri="{FF2B5EF4-FFF2-40B4-BE49-F238E27FC236}">
                <a16:creationId xmlns:a16="http://schemas.microsoft.com/office/drawing/2014/main" id="{2A19BDB5-65A3-428B-8E8F-7231F6EA73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5525" y="1771178"/>
            <a:ext cx="3397425" cy="323867"/>
          </a:xfrm>
          <a:prstGeom prst="rect">
            <a:avLst/>
          </a:prstGeom>
        </p:spPr>
      </p:pic>
      <p:sp>
        <p:nvSpPr>
          <p:cNvPr id="31" name="Rectangle: Rounded Corners 30">
            <a:extLst>
              <a:ext uri="{FF2B5EF4-FFF2-40B4-BE49-F238E27FC236}">
                <a16:creationId xmlns:a16="http://schemas.microsoft.com/office/drawing/2014/main" id="{51156485-C775-240A-6CFA-38F0806FE0A1}"/>
              </a:ext>
            </a:extLst>
          </p:cNvPr>
          <p:cNvSpPr/>
          <p:nvPr/>
        </p:nvSpPr>
        <p:spPr>
          <a:xfrm>
            <a:off x="3294173" y="1801673"/>
            <a:ext cx="1106905" cy="206201"/>
          </a:xfrm>
          <a:prstGeom prst="roundRect">
            <a:avLst/>
          </a:prstGeom>
          <a:noFill/>
          <a:ln w="28575">
            <a:solidFill>
              <a:schemeClr val="accent4"/>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cs typeface="Poppins"/>
            </a:endParaRPr>
          </a:p>
        </p:txBody>
      </p:sp>
      <p:sp>
        <p:nvSpPr>
          <p:cNvPr id="21" name="Arrow: Right 20">
            <a:extLst>
              <a:ext uri="{FF2B5EF4-FFF2-40B4-BE49-F238E27FC236}">
                <a16:creationId xmlns:a16="http://schemas.microsoft.com/office/drawing/2014/main" id="{3F1AF184-0679-2637-D1D9-D9A936B19F83}"/>
              </a:ext>
            </a:extLst>
          </p:cNvPr>
          <p:cNvSpPr/>
          <p:nvPr/>
        </p:nvSpPr>
        <p:spPr>
          <a:xfrm rot="8936869">
            <a:off x="4437133" y="1558471"/>
            <a:ext cx="350609" cy="23720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32" name="Arrow: Right 31">
            <a:extLst>
              <a:ext uri="{FF2B5EF4-FFF2-40B4-BE49-F238E27FC236}">
                <a16:creationId xmlns:a16="http://schemas.microsoft.com/office/drawing/2014/main" id="{238B260E-ACE2-CB3E-8E7D-7B1224355562}"/>
              </a:ext>
            </a:extLst>
          </p:cNvPr>
          <p:cNvSpPr/>
          <p:nvPr/>
        </p:nvSpPr>
        <p:spPr>
          <a:xfrm rot="10800000">
            <a:off x="5295829" y="2888597"/>
            <a:ext cx="350609" cy="23720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Tree>
    <p:extLst>
      <p:ext uri="{BB962C8B-B14F-4D97-AF65-F5344CB8AC3E}">
        <p14:creationId xmlns:p14="http://schemas.microsoft.com/office/powerpoint/2010/main" val="1461950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9333E-4D06-4D31-AE29-7F8DC4F805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3C5DA6-FF36-F8CF-9C02-733501D8664B}"/>
              </a:ext>
            </a:extLst>
          </p:cNvPr>
          <p:cNvSpPr>
            <a:spLocks noGrp="1"/>
          </p:cNvSpPr>
          <p:nvPr>
            <p:ph type="title"/>
          </p:nvPr>
        </p:nvSpPr>
        <p:spPr>
          <a:xfrm>
            <a:off x="265112" y="204788"/>
            <a:ext cx="11376025" cy="395287"/>
          </a:xfrm>
        </p:spPr>
        <p:txBody>
          <a:bodyPr/>
          <a:lstStyle/>
          <a:p>
            <a:r>
              <a:rPr lang="en-GB"/>
              <a:t>Creating opportunities</a:t>
            </a:r>
          </a:p>
        </p:txBody>
      </p:sp>
      <p:sp>
        <p:nvSpPr>
          <p:cNvPr id="4" name="Footer Placeholder 3">
            <a:extLst>
              <a:ext uri="{FF2B5EF4-FFF2-40B4-BE49-F238E27FC236}">
                <a16:creationId xmlns:a16="http://schemas.microsoft.com/office/drawing/2014/main" id="{0C125BD7-774B-0F54-5FDD-32C367D7E0E9}"/>
              </a:ext>
            </a:extLst>
          </p:cNvPr>
          <p:cNvSpPr>
            <a:spLocks noGrp="1"/>
          </p:cNvSpPr>
          <p:nvPr>
            <p:ph type="ftr" sz="quarter" idx="11"/>
          </p:nvPr>
        </p:nvSpPr>
        <p:spPr/>
        <p:txBody>
          <a:bodyPr/>
          <a:lstStyle/>
          <a:p>
            <a:r>
              <a:rPr lang="en-US"/>
              <a:t>Volunteer recruitment tool (Project Welcome) Engagement resources</a:t>
            </a:r>
            <a:endParaRPr lang="en-GB"/>
          </a:p>
        </p:txBody>
      </p:sp>
      <p:grpSp>
        <p:nvGrpSpPr>
          <p:cNvPr id="18" name="Group 17">
            <a:extLst>
              <a:ext uri="{FF2B5EF4-FFF2-40B4-BE49-F238E27FC236}">
                <a16:creationId xmlns:a16="http://schemas.microsoft.com/office/drawing/2014/main" id="{523589A6-2EE4-C65D-EB9E-063F853DE173}"/>
              </a:ext>
            </a:extLst>
          </p:cNvPr>
          <p:cNvGrpSpPr/>
          <p:nvPr/>
        </p:nvGrpSpPr>
        <p:grpSpPr>
          <a:xfrm>
            <a:off x="1432411" y="3763074"/>
            <a:ext cx="5420776" cy="2345817"/>
            <a:chOff x="237823" y="1717316"/>
            <a:chExt cx="5854964" cy="2353607"/>
          </a:xfrm>
        </p:grpSpPr>
        <p:pic>
          <p:nvPicPr>
            <p:cNvPr id="15" name="Picture 14" descr="A screenshot of a computer&#10;&#10;AI-generated content may be incorrect.">
              <a:extLst>
                <a:ext uri="{FF2B5EF4-FFF2-40B4-BE49-F238E27FC236}">
                  <a16:creationId xmlns:a16="http://schemas.microsoft.com/office/drawing/2014/main" id="{7F94D244-165F-CCC5-8A9E-FA4792B402E2}"/>
                </a:ext>
              </a:extLst>
            </p:cNvPr>
            <p:cNvPicPr>
              <a:picLocks noChangeAspect="1"/>
            </p:cNvPicPr>
            <p:nvPr/>
          </p:nvPicPr>
          <p:blipFill>
            <a:blip r:embed="rId2"/>
            <a:srcRect l="-1614" t="967" r="-356" b="77694"/>
            <a:stretch/>
          </p:blipFill>
          <p:spPr>
            <a:xfrm>
              <a:off x="237823" y="1717316"/>
              <a:ext cx="5854964" cy="2353607"/>
            </a:xfrm>
            <a:prstGeom prst="rect">
              <a:avLst/>
            </a:prstGeom>
          </p:spPr>
        </p:pic>
        <p:pic>
          <p:nvPicPr>
            <p:cNvPr id="16" name="Picture 15" descr="A screenshot of a computer&#10;&#10;AI-generated content may be incorrect.">
              <a:extLst>
                <a:ext uri="{FF2B5EF4-FFF2-40B4-BE49-F238E27FC236}">
                  <a16:creationId xmlns:a16="http://schemas.microsoft.com/office/drawing/2014/main" id="{08E31C00-0008-61EB-6709-053CE6CF5175}"/>
                </a:ext>
              </a:extLst>
            </p:cNvPr>
            <p:cNvPicPr>
              <a:picLocks noChangeAspect="1"/>
            </p:cNvPicPr>
            <p:nvPr/>
          </p:nvPicPr>
          <p:blipFill>
            <a:blip r:embed="rId2"/>
            <a:srcRect l="62050" t="30955" r="-221" b="64557"/>
            <a:stretch>
              <a:fillRect/>
            </a:stretch>
          </p:blipFill>
          <p:spPr>
            <a:xfrm>
              <a:off x="2136027" y="2593616"/>
              <a:ext cx="3956308" cy="837904"/>
            </a:xfrm>
            <a:prstGeom prst="rect">
              <a:avLst/>
            </a:prstGeom>
          </p:spPr>
        </p:pic>
        <p:pic>
          <p:nvPicPr>
            <p:cNvPr id="17" name="Picture 16" descr="A screenshot of a computer&#10;&#10;AI-generated content may be incorrect.">
              <a:extLst>
                <a:ext uri="{FF2B5EF4-FFF2-40B4-BE49-F238E27FC236}">
                  <a16:creationId xmlns:a16="http://schemas.microsoft.com/office/drawing/2014/main" id="{E14DCE39-54CF-48B8-8B85-DEE45EF5E145}"/>
                </a:ext>
              </a:extLst>
            </p:cNvPr>
            <p:cNvPicPr>
              <a:picLocks noChangeAspect="1"/>
            </p:cNvPicPr>
            <p:nvPr/>
          </p:nvPicPr>
          <p:blipFill>
            <a:blip r:embed="rId2"/>
            <a:srcRect l="30088" t="12831" r="-221" b="83602"/>
            <a:stretch>
              <a:fillRect/>
            </a:stretch>
          </p:blipFill>
          <p:spPr>
            <a:xfrm>
              <a:off x="2054669" y="2594738"/>
              <a:ext cx="4026926" cy="393468"/>
            </a:xfrm>
            <a:prstGeom prst="rect">
              <a:avLst/>
            </a:prstGeom>
          </p:spPr>
        </p:pic>
      </p:grpSp>
      <p:pic>
        <p:nvPicPr>
          <p:cNvPr id="20" name="Picture 19" descr="A screenshot of a computer&#10;&#10;AI-generated content may be incorrect.">
            <a:extLst>
              <a:ext uri="{FF2B5EF4-FFF2-40B4-BE49-F238E27FC236}">
                <a16:creationId xmlns:a16="http://schemas.microsoft.com/office/drawing/2014/main" id="{C1B21DC9-8561-9DE6-4651-FE415F839282}"/>
              </a:ext>
            </a:extLst>
          </p:cNvPr>
          <p:cNvPicPr>
            <a:picLocks noChangeAspect="1"/>
          </p:cNvPicPr>
          <p:nvPr/>
        </p:nvPicPr>
        <p:blipFill>
          <a:blip r:embed="rId3"/>
          <a:srcRect r="125" b="84333"/>
          <a:stretch>
            <a:fillRect/>
          </a:stretch>
        </p:blipFill>
        <p:spPr>
          <a:xfrm>
            <a:off x="627651" y="2827413"/>
            <a:ext cx="4622691" cy="831334"/>
          </a:xfrm>
          <a:prstGeom prst="rect">
            <a:avLst/>
          </a:prstGeom>
          <a:ln>
            <a:solidFill>
              <a:schemeClr val="tx1"/>
            </a:solidFill>
          </a:ln>
        </p:spPr>
      </p:pic>
      <p:sp>
        <p:nvSpPr>
          <p:cNvPr id="3" name="Rectangle: Rounded Corners 2">
            <a:extLst>
              <a:ext uri="{FF2B5EF4-FFF2-40B4-BE49-F238E27FC236}">
                <a16:creationId xmlns:a16="http://schemas.microsoft.com/office/drawing/2014/main" id="{A6111AB9-7B6E-B5B5-227D-9A12BAA25E2B}"/>
              </a:ext>
            </a:extLst>
          </p:cNvPr>
          <p:cNvSpPr/>
          <p:nvPr/>
        </p:nvSpPr>
        <p:spPr>
          <a:xfrm>
            <a:off x="4823752" y="2854905"/>
            <a:ext cx="420205" cy="230735"/>
          </a:xfrm>
          <a:prstGeom prst="roundRect">
            <a:avLst/>
          </a:prstGeom>
          <a:noFill/>
          <a:ln w="28575">
            <a:solidFill>
              <a:schemeClr val="accent4"/>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cs typeface="Poppins"/>
            </a:endParaRPr>
          </a:p>
        </p:txBody>
      </p:sp>
      <p:sp>
        <p:nvSpPr>
          <p:cNvPr id="5" name="Rectangle: Rounded Corners 4">
            <a:extLst>
              <a:ext uri="{FF2B5EF4-FFF2-40B4-BE49-F238E27FC236}">
                <a16:creationId xmlns:a16="http://schemas.microsoft.com/office/drawing/2014/main" id="{585C4B0F-1B92-4E95-A23F-2FF7E9D67F10}"/>
              </a:ext>
            </a:extLst>
          </p:cNvPr>
          <p:cNvSpPr/>
          <p:nvPr/>
        </p:nvSpPr>
        <p:spPr>
          <a:xfrm>
            <a:off x="4558469" y="4378488"/>
            <a:ext cx="835711" cy="283798"/>
          </a:xfrm>
          <a:prstGeom prst="roundRect">
            <a:avLst/>
          </a:prstGeom>
          <a:noFill/>
          <a:ln w="28575">
            <a:solidFill>
              <a:schemeClr val="accent4"/>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cs typeface="Poppins"/>
            </a:endParaRPr>
          </a:p>
        </p:txBody>
      </p:sp>
      <p:sp>
        <p:nvSpPr>
          <p:cNvPr id="10" name="TextBox 9">
            <a:extLst>
              <a:ext uri="{FF2B5EF4-FFF2-40B4-BE49-F238E27FC236}">
                <a16:creationId xmlns:a16="http://schemas.microsoft.com/office/drawing/2014/main" id="{A9A6C83C-F12E-176E-6162-23AB6BA02C2B}"/>
              </a:ext>
            </a:extLst>
          </p:cNvPr>
          <p:cNvSpPr txBox="1"/>
          <p:nvPr/>
        </p:nvSpPr>
        <p:spPr>
          <a:xfrm>
            <a:off x="310077" y="1177895"/>
            <a:ext cx="6097604" cy="523220"/>
          </a:xfrm>
          <a:prstGeom prst="rect">
            <a:avLst/>
          </a:prstGeom>
          <a:noFill/>
        </p:spPr>
        <p:txBody>
          <a:bodyPr wrap="square" lIns="91440" tIns="45720" rIns="91440" bIns="45720" anchor="t">
            <a:spAutoFit/>
          </a:bodyPr>
          <a:lstStyle/>
          <a:p>
            <a:r>
              <a:rPr lang="en-US" sz="1400" b="1" dirty="0">
                <a:solidFill>
                  <a:schemeClr val="tx2"/>
                </a:solidFill>
                <a:cs typeface="Poppins"/>
              </a:rPr>
              <a:t>1. </a:t>
            </a:r>
            <a:r>
              <a:rPr lang="en-US" sz="1400" dirty="0">
                <a:solidFill>
                  <a:schemeClr val="tx2"/>
                </a:solidFill>
                <a:cs typeface="Poppins"/>
              </a:rPr>
              <a:t>If you’re on a larger screen click directly on ‘Create opportunity’ in the top right corner.</a:t>
            </a:r>
          </a:p>
        </p:txBody>
      </p:sp>
      <p:sp>
        <p:nvSpPr>
          <p:cNvPr id="14" name="TextBox 13">
            <a:extLst>
              <a:ext uri="{FF2B5EF4-FFF2-40B4-BE49-F238E27FC236}">
                <a16:creationId xmlns:a16="http://schemas.microsoft.com/office/drawing/2014/main" id="{8490EBEE-641A-3CC3-F0D0-282004604E62}"/>
              </a:ext>
            </a:extLst>
          </p:cNvPr>
          <p:cNvSpPr txBox="1"/>
          <p:nvPr/>
        </p:nvSpPr>
        <p:spPr>
          <a:xfrm>
            <a:off x="7388142" y="1326551"/>
            <a:ext cx="4585685" cy="738664"/>
          </a:xfrm>
          <a:prstGeom prst="rect">
            <a:avLst/>
          </a:prstGeom>
          <a:noFill/>
        </p:spPr>
        <p:txBody>
          <a:bodyPr wrap="square" lIns="91440" tIns="45720" rIns="91440" bIns="45720" anchor="t">
            <a:spAutoFit/>
          </a:bodyPr>
          <a:lstStyle/>
          <a:p>
            <a:r>
              <a:rPr lang="en-US" sz="1400" b="1" dirty="0">
                <a:solidFill>
                  <a:schemeClr val="tx2"/>
                </a:solidFill>
                <a:cs typeface="Poppins"/>
              </a:rPr>
              <a:t>3. </a:t>
            </a:r>
            <a:r>
              <a:rPr lang="en-US" sz="1400" dirty="0">
                <a:solidFill>
                  <a:schemeClr val="tx2"/>
                </a:solidFill>
                <a:cs typeface="Poppins"/>
              </a:rPr>
              <a:t>Close the menu bar, or click anywhere outside of the menu bar, and you'll see the create opportunity page. </a:t>
            </a:r>
            <a:endParaRPr lang="en-GB" sz="1400" dirty="0">
              <a:solidFill>
                <a:schemeClr val="tx2"/>
              </a:solidFill>
              <a:cs typeface="Poppins"/>
            </a:endParaRPr>
          </a:p>
        </p:txBody>
      </p:sp>
      <p:sp>
        <p:nvSpPr>
          <p:cNvPr id="19" name="TextBox 18">
            <a:extLst>
              <a:ext uri="{FF2B5EF4-FFF2-40B4-BE49-F238E27FC236}">
                <a16:creationId xmlns:a16="http://schemas.microsoft.com/office/drawing/2014/main" id="{35184FA7-58AF-7A35-3FB3-C2EA69871433}"/>
              </a:ext>
            </a:extLst>
          </p:cNvPr>
          <p:cNvSpPr txBox="1"/>
          <p:nvPr/>
        </p:nvSpPr>
        <p:spPr>
          <a:xfrm>
            <a:off x="267597" y="2202133"/>
            <a:ext cx="6463035" cy="523220"/>
          </a:xfrm>
          <a:prstGeom prst="rect">
            <a:avLst/>
          </a:prstGeom>
          <a:noFill/>
        </p:spPr>
        <p:txBody>
          <a:bodyPr wrap="square" lIns="91440" tIns="45720" rIns="91440" bIns="45720" anchor="t">
            <a:spAutoFit/>
          </a:bodyPr>
          <a:lstStyle/>
          <a:p>
            <a:r>
              <a:rPr lang="en-US" sz="1400" b="1" dirty="0">
                <a:solidFill>
                  <a:schemeClr val="tx2"/>
                </a:solidFill>
                <a:cs typeface="Poppins"/>
              </a:rPr>
              <a:t>2. </a:t>
            </a:r>
            <a:r>
              <a:rPr lang="en-US" sz="1400" dirty="0">
                <a:solidFill>
                  <a:schemeClr val="tx2"/>
                </a:solidFill>
                <a:cs typeface="Poppins"/>
              </a:rPr>
              <a:t>Or if you're on a smaller screen, click the 3 line icon in the top right corner. Then, click ‘create opportunity’ from the menu. </a:t>
            </a:r>
            <a:endParaRPr lang="en-GB" sz="1400">
              <a:solidFill>
                <a:schemeClr val="tx2"/>
              </a:solidFill>
              <a:cs typeface="Poppins"/>
            </a:endParaRPr>
          </a:p>
        </p:txBody>
      </p:sp>
      <p:sp>
        <p:nvSpPr>
          <p:cNvPr id="23" name="Arrow: Right 22">
            <a:extLst>
              <a:ext uri="{FF2B5EF4-FFF2-40B4-BE49-F238E27FC236}">
                <a16:creationId xmlns:a16="http://schemas.microsoft.com/office/drawing/2014/main" id="{AF31B329-78E6-C7F7-DBBC-C8EDCFE5AEFC}"/>
              </a:ext>
            </a:extLst>
          </p:cNvPr>
          <p:cNvSpPr/>
          <p:nvPr/>
        </p:nvSpPr>
        <p:spPr>
          <a:xfrm rot="7957617">
            <a:off x="5361395" y="4118412"/>
            <a:ext cx="449904" cy="251369"/>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pic>
        <p:nvPicPr>
          <p:cNvPr id="30" name="Picture 29" descr="A blue background with white text&#10;&#10;AI-generated content may be incorrect.">
            <a:extLst>
              <a:ext uri="{FF2B5EF4-FFF2-40B4-BE49-F238E27FC236}">
                <a16:creationId xmlns:a16="http://schemas.microsoft.com/office/drawing/2014/main" id="{ED3DB6D5-2EBD-1D73-53D1-822CC5BD23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0899" y="1742528"/>
            <a:ext cx="3397425" cy="323867"/>
          </a:xfrm>
          <a:prstGeom prst="rect">
            <a:avLst/>
          </a:prstGeom>
        </p:spPr>
      </p:pic>
      <p:sp>
        <p:nvSpPr>
          <p:cNvPr id="31" name="Rectangle: Rounded Corners 30">
            <a:extLst>
              <a:ext uri="{FF2B5EF4-FFF2-40B4-BE49-F238E27FC236}">
                <a16:creationId xmlns:a16="http://schemas.microsoft.com/office/drawing/2014/main" id="{19260E24-A8A7-361B-601E-563AC8F2038E}"/>
              </a:ext>
            </a:extLst>
          </p:cNvPr>
          <p:cNvSpPr/>
          <p:nvPr/>
        </p:nvSpPr>
        <p:spPr>
          <a:xfrm>
            <a:off x="4752384" y="1781993"/>
            <a:ext cx="891467" cy="197231"/>
          </a:xfrm>
          <a:prstGeom prst="roundRect">
            <a:avLst/>
          </a:prstGeom>
          <a:noFill/>
          <a:ln w="28575">
            <a:solidFill>
              <a:schemeClr val="accent4"/>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cs typeface="Poppins"/>
            </a:endParaRPr>
          </a:p>
        </p:txBody>
      </p:sp>
      <p:sp>
        <p:nvSpPr>
          <p:cNvPr id="21" name="Arrow: Right 20">
            <a:extLst>
              <a:ext uri="{FF2B5EF4-FFF2-40B4-BE49-F238E27FC236}">
                <a16:creationId xmlns:a16="http://schemas.microsoft.com/office/drawing/2014/main" id="{D7F51971-C785-506B-C330-CE8733E957E2}"/>
              </a:ext>
            </a:extLst>
          </p:cNvPr>
          <p:cNvSpPr/>
          <p:nvPr/>
        </p:nvSpPr>
        <p:spPr>
          <a:xfrm rot="2133813">
            <a:off x="4442847" y="1559058"/>
            <a:ext cx="350609" cy="23720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32" name="Arrow: Right 31">
            <a:extLst>
              <a:ext uri="{FF2B5EF4-FFF2-40B4-BE49-F238E27FC236}">
                <a16:creationId xmlns:a16="http://schemas.microsoft.com/office/drawing/2014/main" id="{2BA8B49F-A63A-96D7-127D-91B4144A4E3F}"/>
              </a:ext>
            </a:extLst>
          </p:cNvPr>
          <p:cNvSpPr/>
          <p:nvPr/>
        </p:nvSpPr>
        <p:spPr>
          <a:xfrm rot="10800000">
            <a:off x="5283001" y="2851823"/>
            <a:ext cx="350609" cy="23720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6" name="TextBox 5">
            <a:extLst>
              <a:ext uri="{FF2B5EF4-FFF2-40B4-BE49-F238E27FC236}">
                <a16:creationId xmlns:a16="http://schemas.microsoft.com/office/drawing/2014/main" id="{AA26940D-DA3B-8859-07A0-2E9720643C45}"/>
              </a:ext>
            </a:extLst>
          </p:cNvPr>
          <p:cNvSpPr txBox="1"/>
          <p:nvPr/>
        </p:nvSpPr>
        <p:spPr>
          <a:xfrm>
            <a:off x="313043" y="755106"/>
            <a:ext cx="10123901" cy="21544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400">
                <a:solidFill>
                  <a:schemeClr val="tx2"/>
                </a:solidFill>
                <a:cs typeface="Poppins"/>
              </a:rPr>
              <a:t>To create a new opportunity, follow these steps:</a:t>
            </a:r>
          </a:p>
        </p:txBody>
      </p:sp>
      <p:pic>
        <p:nvPicPr>
          <p:cNvPr id="22" name="Picture 21" descr="A screenshot of a computer&#10;&#10;AI-generated content may be incorrect.">
            <a:extLst>
              <a:ext uri="{FF2B5EF4-FFF2-40B4-BE49-F238E27FC236}">
                <a16:creationId xmlns:a16="http://schemas.microsoft.com/office/drawing/2014/main" id="{DC1D08DD-9060-12F9-0905-9FDC13E1AC8D}"/>
              </a:ext>
            </a:extLst>
          </p:cNvPr>
          <p:cNvPicPr>
            <a:picLocks noChangeAspect="1"/>
          </p:cNvPicPr>
          <p:nvPr/>
        </p:nvPicPr>
        <p:blipFill>
          <a:blip r:embed="rId5"/>
          <a:stretch>
            <a:fillRect/>
          </a:stretch>
        </p:blipFill>
        <p:spPr>
          <a:xfrm>
            <a:off x="7679252" y="2028192"/>
            <a:ext cx="4294575" cy="2718798"/>
          </a:xfrm>
          <a:prstGeom prst="rect">
            <a:avLst/>
          </a:prstGeom>
        </p:spPr>
      </p:pic>
      <p:cxnSp>
        <p:nvCxnSpPr>
          <p:cNvPr id="26" name="Straight Arrow Connector 25">
            <a:extLst>
              <a:ext uri="{FF2B5EF4-FFF2-40B4-BE49-F238E27FC236}">
                <a16:creationId xmlns:a16="http://schemas.microsoft.com/office/drawing/2014/main" id="{BF901E41-655D-004F-2EE8-09C416DCA895}"/>
              </a:ext>
            </a:extLst>
          </p:cNvPr>
          <p:cNvCxnSpPr>
            <a:cxnSpLocks/>
          </p:cNvCxnSpPr>
          <p:nvPr/>
        </p:nvCxnSpPr>
        <p:spPr>
          <a:xfrm flipV="1">
            <a:off x="6842825" y="3594207"/>
            <a:ext cx="963263" cy="60042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8" name="Rectangle 27">
            <a:extLst>
              <a:ext uri="{FF2B5EF4-FFF2-40B4-BE49-F238E27FC236}">
                <a16:creationId xmlns:a16="http://schemas.microsoft.com/office/drawing/2014/main" id="{ACE2819C-1A36-C865-BB1F-1D182CA5BDDA}"/>
              </a:ext>
            </a:extLst>
          </p:cNvPr>
          <p:cNvSpPr/>
          <p:nvPr/>
        </p:nvSpPr>
        <p:spPr>
          <a:xfrm>
            <a:off x="176545" y="670506"/>
            <a:ext cx="4530209" cy="4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Tree>
    <p:extLst>
      <p:ext uri="{BB962C8B-B14F-4D97-AF65-F5344CB8AC3E}">
        <p14:creationId xmlns:p14="http://schemas.microsoft.com/office/powerpoint/2010/main" val="3083499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DA43C-DB8E-30B6-C30D-574C0B9D0DA8}"/>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A4CB4828-4732-5746-1B87-C93CFAC79937}"/>
              </a:ext>
            </a:extLst>
          </p:cNvPr>
          <p:cNvSpPr>
            <a:spLocks noGrp="1"/>
          </p:cNvSpPr>
          <p:nvPr>
            <p:ph type="ftr" sz="quarter" idx="11"/>
          </p:nvPr>
        </p:nvSpPr>
        <p:spPr/>
        <p:txBody>
          <a:bodyPr/>
          <a:lstStyle/>
          <a:p>
            <a:r>
              <a:rPr lang="en-US"/>
              <a:t>Volunteer recruitment tool (Project Welcome) Engagement resources</a:t>
            </a:r>
            <a:endParaRPr lang="en-GB"/>
          </a:p>
        </p:txBody>
      </p:sp>
      <p:pic>
        <p:nvPicPr>
          <p:cNvPr id="3" name="Picture 2" descr="A screenshot of a computer&#10;&#10;AI-generated content may be incorrect.">
            <a:extLst>
              <a:ext uri="{FF2B5EF4-FFF2-40B4-BE49-F238E27FC236}">
                <a16:creationId xmlns:a16="http://schemas.microsoft.com/office/drawing/2014/main" id="{B4998D31-485F-88EB-2F8C-7571EB5299D5}"/>
              </a:ext>
            </a:extLst>
          </p:cNvPr>
          <p:cNvPicPr>
            <a:picLocks noChangeAspect="1"/>
          </p:cNvPicPr>
          <p:nvPr/>
        </p:nvPicPr>
        <p:blipFill>
          <a:blip r:embed="rId2"/>
          <a:stretch>
            <a:fillRect/>
          </a:stretch>
        </p:blipFill>
        <p:spPr>
          <a:xfrm>
            <a:off x="6878043" y="974662"/>
            <a:ext cx="5276492" cy="1844856"/>
          </a:xfrm>
          <a:prstGeom prst="rect">
            <a:avLst/>
          </a:prstGeom>
        </p:spPr>
      </p:pic>
      <p:sp>
        <p:nvSpPr>
          <p:cNvPr id="9" name="Title 1">
            <a:extLst>
              <a:ext uri="{FF2B5EF4-FFF2-40B4-BE49-F238E27FC236}">
                <a16:creationId xmlns:a16="http://schemas.microsoft.com/office/drawing/2014/main" id="{9044C830-19AE-A03A-696E-CB689AA12038}"/>
              </a:ext>
            </a:extLst>
          </p:cNvPr>
          <p:cNvSpPr txBox="1">
            <a:spLocks/>
          </p:cNvSpPr>
          <p:nvPr/>
        </p:nvSpPr>
        <p:spPr>
          <a:xfrm>
            <a:off x="284162" y="214313"/>
            <a:ext cx="11376025" cy="395287"/>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r>
              <a:rPr lang="en-GB"/>
              <a:t>Creating opportunities </a:t>
            </a:r>
          </a:p>
        </p:txBody>
      </p:sp>
      <p:pic>
        <p:nvPicPr>
          <p:cNvPr id="2" name="Picture 1" descr="A screenshot of a computer&#10;&#10;AI-generated content may be incorrect.">
            <a:extLst>
              <a:ext uri="{FF2B5EF4-FFF2-40B4-BE49-F238E27FC236}">
                <a16:creationId xmlns:a16="http://schemas.microsoft.com/office/drawing/2014/main" id="{ED3540E5-D63A-0843-B753-43CE0B7B5B68}"/>
              </a:ext>
            </a:extLst>
          </p:cNvPr>
          <p:cNvPicPr>
            <a:picLocks noChangeAspect="1"/>
          </p:cNvPicPr>
          <p:nvPr/>
        </p:nvPicPr>
        <p:blipFill>
          <a:blip r:embed="rId3"/>
          <a:stretch>
            <a:fillRect/>
          </a:stretch>
        </p:blipFill>
        <p:spPr>
          <a:xfrm>
            <a:off x="90686" y="996547"/>
            <a:ext cx="6565000" cy="3902265"/>
          </a:xfrm>
          <a:prstGeom prst="rect">
            <a:avLst/>
          </a:prstGeom>
        </p:spPr>
      </p:pic>
      <p:sp>
        <p:nvSpPr>
          <p:cNvPr id="23" name="Rectangle: Rounded Corners 22">
            <a:extLst>
              <a:ext uri="{FF2B5EF4-FFF2-40B4-BE49-F238E27FC236}">
                <a16:creationId xmlns:a16="http://schemas.microsoft.com/office/drawing/2014/main" id="{E36B7692-79E4-ACF6-5B56-728C0451EEA6}"/>
              </a:ext>
            </a:extLst>
          </p:cNvPr>
          <p:cNvSpPr/>
          <p:nvPr/>
        </p:nvSpPr>
        <p:spPr>
          <a:xfrm>
            <a:off x="385779" y="2218504"/>
            <a:ext cx="5871410" cy="368226"/>
          </a:xfrm>
          <a:prstGeom prst="roundRect">
            <a:avLst/>
          </a:prstGeom>
          <a:noFill/>
          <a:ln w="28575">
            <a:solidFill>
              <a:schemeClr val="accent4"/>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cs typeface="Poppins"/>
            </a:endParaRPr>
          </a:p>
        </p:txBody>
      </p:sp>
      <p:sp>
        <p:nvSpPr>
          <p:cNvPr id="8" name="TextBox 7">
            <a:extLst>
              <a:ext uri="{FF2B5EF4-FFF2-40B4-BE49-F238E27FC236}">
                <a16:creationId xmlns:a16="http://schemas.microsoft.com/office/drawing/2014/main" id="{F10E5020-DF12-A87A-5CFA-E36E802F0CCB}"/>
              </a:ext>
            </a:extLst>
          </p:cNvPr>
          <p:cNvSpPr txBox="1"/>
          <p:nvPr/>
        </p:nvSpPr>
        <p:spPr>
          <a:xfrm>
            <a:off x="7051504" y="3376726"/>
            <a:ext cx="4963951" cy="1600438"/>
          </a:xfrm>
          <a:prstGeom prst="rect">
            <a:avLst/>
          </a:prstGeom>
          <a:noFill/>
        </p:spPr>
        <p:txBody>
          <a:bodyPr wrap="square" lIns="91440" tIns="45720" rIns="91440" bIns="45720" anchor="t">
            <a:spAutoFit/>
          </a:bodyPr>
          <a:lstStyle/>
          <a:p>
            <a:r>
              <a:rPr lang="en-US" sz="1400" b="1">
                <a:solidFill>
                  <a:schemeClr val="tx2"/>
                </a:solidFill>
                <a:cs typeface="Poppins"/>
              </a:rPr>
              <a:t>4. </a:t>
            </a:r>
            <a:r>
              <a:rPr lang="en-US" sz="1400">
                <a:solidFill>
                  <a:schemeClr val="tx2"/>
                </a:solidFill>
                <a:cs typeface="Poppins"/>
              </a:rPr>
              <a:t>Click on the box under select a template, a dropdown will appear with pre-populated role templates to choose from.</a:t>
            </a:r>
            <a:endParaRPr lang="en-US" sz="1400" b="1" dirty="0">
              <a:solidFill>
                <a:schemeClr val="tx2"/>
              </a:solidFill>
              <a:cs typeface="Poppins"/>
            </a:endParaRPr>
          </a:p>
          <a:p>
            <a:endParaRPr lang="en-US" sz="1400" b="1" dirty="0">
              <a:solidFill>
                <a:schemeClr val="tx2"/>
              </a:solidFill>
              <a:cs typeface="Poppins"/>
            </a:endParaRPr>
          </a:p>
          <a:p>
            <a:r>
              <a:rPr lang="en-US" sz="1400" b="1">
                <a:solidFill>
                  <a:schemeClr val="tx2"/>
                </a:solidFill>
                <a:cs typeface="Poppins"/>
              </a:rPr>
              <a:t>5. </a:t>
            </a:r>
            <a:r>
              <a:rPr lang="en-US" sz="1400">
                <a:solidFill>
                  <a:schemeClr val="tx2"/>
                </a:solidFill>
                <a:cs typeface="Poppins"/>
              </a:rPr>
              <a:t>Click on the role template you would like to use and edit. You can browse all templates available by clicking and dragging the scroll bar on the right.</a:t>
            </a:r>
            <a:endParaRPr lang="en-GB" sz="1400">
              <a:solidFill>
                <a:schemeClr val="tx2"/>
              </a:solidFill>
            </a:endParaRPr>
          </a:p>
        </p:txBody>
      </p:sp>
      <p:sp>
        <p:nvSpPr>
          <p:cNvPr id="10" name="Arrow: Right 9">
            <a:extLst>
              <a:ext uri="{FF2B5EF4-FFF2-40B4-BE49-F238E27FC236}">
                <a16:creationId xmlns:a16="http://schemas.microsoft.com/office/drawing/2014/main" id="{A98F6773-0166-8E56-3B37-79D962098C97}"/>
              </a:ext>
            </a:extLst>
          </p:cNvPr>
          <p:cNvSpPr/>
          <p:nvPr/>
        </p:nvSpPr>
        <p:spPr>
          <a:xfrm rot="8692899">
            <a:off x="5938513" y="1933165"/>
            <a:ext cx="350609" cy="23720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1" name="Arrow: Right 10">
            <a:extLst>
              <a:ext uri="{FF2B5EF4-FFF2-40B4-BE49-F238E27FC236}">
                <a16:creationId xmlns:a16="http://schemas.microsoft.com/office/drawing/2014/main" id="{BA8930CF-9BB9-E7B9-7CD6-72A1BAA70BF9}"/>
              </a:ext>
            </a:extLst>
          </p:cNvPr>
          <p:cNvSpPr/>
          <p:nvPr/>
        </p:nvSpPr>
        <p:spPr>
          <a:xfrm rot="10800000">
            <a:off x="8459009" y="1897090"/>
            <a:ext cx="350609" cy="23720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2" name="Rectangle: Rounded Corners 11">
            <a:extLst>
              <a:ext uri="{FF2B5EF4-FFF2-40B4-BE49-F238E27FC236}">
                <a16:creationId xmlns:a16="http://schemas.microsoft.com/office/drawing/2014/main" id="{F827B12A-01BB-91AD-D504-A33212016D8D}"/>
              </a:ext>
            </a:extLst>
          </p:cNvPr>
          <p:cNvSpPr/>
          <p:nvPr/>
        </p:nvSpPr>
        <p:spPr>
          <a:xfrm>
            <a:off x="7124138" y="1284498"/>
            <a:ext cx="1252888" cy="1628958"/>
          </a:xfrm>
          <a:prstGeom prst="roundRect">
            <a:avLst/>
          </a:prstGeom>
          <a:noFill/>
          <a:ln w="28575">
            <a:solidFill>
              <a:schemeClr val="accent4"/>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cs typeface="Poppins"/>
            </a:endParaRPr>
          </a:p>
        </p:txBody>
      </p:sp>
      <p:sp>
        <p:nvSpPr>
          <p:cNvPr id="13" name="Rectangle: Rounded Corners 12">
            <a:extLst>
              <a:ext uri="{FF2B5EF4-FFF2-40B4-BE49-F238E27FC236}">
                <a16:creationId xmlns:a16="http://schemas.microsoft.com/office/drawing/2014/main" id="{B28C185E-5E2B-7750-91E9-2AC8705A901F}"/>
              </a:ext>
            </a:extLst>
          </p:cNvPr>
          <p:cNvSpPr/>
          <p:nvPr/>
        </p:nvSpPr>
        <p:spPr>
          <a:xfrm>
            <a:off x="11742821" y="1469164"/>
            <a:ext cx="272634" cy="985757"/>
          </a:xfrm>
          <a:prstGeom prst="roundRect">
            <a:avLst/>
          </a:prstGeom>
          <a:noFill/>
          <a:ln w="28575">
            <a:solidFill>
              <a:schemeClr val="accent4"/>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cs typeface="Poppins"/>
            </a:endParaRPr>
          </a:p>
        </p:txBody>
      </p:sp>
      <p:sp>
        <p:nvSpPr>
          <p:cNvPr id="14" name="Arrow: Right 13">
            <a:extLst>
              <a:ext uri="{FF2B5EF4-FFF2-40B4-BE49-F238E27FC236}">
                <a16:creationId xmlns:a16="http://schemas.microsoft.com/office/drawing/2014/main" id="{35EBE66A-0C7D-8623-1E39-E02208194104}"/>
              </a:ext>
            </a:extLst>
          </p:cNvPr>
          <p:cNvSpPr/>
          <p:nvPr/>
        </p:nvSpPr>
        <p:spPr>
          <a:xfrm>
            <a:off x="11369862" y="1843440"/>
            <a:ext cx="350609" cy="23720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Tree>
    <p:extLst>
      <p:ext uri="{BB962C8B-B14F-4D97-AF65-F5344CB8AC3E}">
        <p14:creationId xmlns:p14="http://schemas.microsoft.com/office/powerpoint/2010/main" val="2722612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5D933-A15B-B44F-957A-EDB7B19B0D34}"/>
              </a:ext>
            </a:extLst>
          </p:cNvPr>
          <p:cNvSpPr>
            <a:spLocks noGrp="1"/>
          </p:cNvSpPr>
          <p:nvPr>
            <p:ph type="title"/>
          </p:nvPr>
        </p:nvSpPr>
        <p:spPr>
          <a:xfrm>
            <a:off x="148343" y="218546"/>
            <a:ext cx="11376025" cy="395287"/>
          </a:xfrm>
        </p:spPr>
        <p:txBody>
          <a:bodyPr/>
          <a:lstStyle/>
          <a:p>
            <a:r>
              <a:rPr lang="en-GB"/>
              <a:t>Creating opportunities</a:t>
            </a:r>
          </a:p>
        </p:txBody>
      </p:sp>
      <p:sp>
        <p:nvSpPr>
          <p:cNvPr id="4" name="Footer Placeholder 3">
            <a:extLst>
              <a:ext uri="{FF2B5EF4-FFF2-40B4-BE49-F238E27FC236}">
                <a16:creationId xmlns:a16="http://schemas.microsoft.com/office/drawing/2014/main" id="{C1DDF3DD-AB05-00BB-7403-989B1F4436DD}"/>
              </a:ext>
            </a:extLst>
          </p:cNvPr>
          <p:cNvSpPr>
            <a:spLocks noGrp="1"/>
          </p:cNvSpPr>
          <p:nvPr>
            <p:ph type="ftr" sz="quarter" idx="11"/>
          </p:nvPr>
        </p:nvSpPr>
        <p:spPr/>
        <p:txBody>
          <a:bodyPr/>
          <a:lstStyle/>
          <a:p>
            <a:r>
              <a:rPr lang="en-US"/>
              <a:t>Volunteer recruitment tool (Project Welcome) Engagement resources</a:t>
            </a:r>
            <a:endParaRPr lang="en-GB"/>
          </a:p>
        </p:txBody>
      </p:sp>
      <p:pic>
        <p:nvPicPr>
          <p:cNvPr id="5" name="Picture 4" descr="A screenshot of a computer&#10;&#10;AI-generated content may be incorrect.">
            <a:extLst>
              <a:ext uri="{FF2B5EF4-FFF2-40B4-BE49-F238E27FC236}">
                <a16:creationId xmlns:a16="http://schemas.microsoft.com/office/drawing/2014/main" id="{3655B68A-DC93-E276-46F9-5D605D57E7D6}"/>
              </a:ext>
            </a:extLst>
          </p:cNvPr>
          <p:cNvPicPr>
            <a:picLocks noChangeAspect="1"/>
          </p:cNvPicPr>
          <p:nvPr/>
        </p:nvPicPr>
        <p:blipFill>
          <a:blip r:embed="rId2"/>
          <a:stretch>
            <a:fillRect/>
          </a:stretch>
        </p:blipFill>
        <p:spPr>
          <a:xfrm>
            <a:off x="323775" y="995575"/>
            <a:ext cx="5349537" cy="4546310"/>
          </a:xfrm>
          <a:prstGeom prst="rect">
            <a:avLst/>
          </a:prstGeom>
        </p:spPr>
      </p:pic>
      <p:sp>
        <p:nvSpPr>
          <p:cNvPr id="3" name="TextBox 2">
            <a:extLst>
              <a:ext uri="{FF2B5EF4-FFF2-40B4-BE49-F238E27FC236}">
                <a16:creationId xmlns:a16="http://schemas.microsoft.com/office/drawing/2014/main" id="{90EDE7A2-C342-B0E9-A9BA-AEED87917E6F}"/>
              </a:ext>
            </a:extLst>
          </p:cNvPr>
          <p:cNvSpPr txBox="1"/>
          <p:nvPr/>
        </p:nvSpPr>
        <p:spPr>
          <a:xfrm>
            <a:off x="6529422" y="727722"/>
            <a:ext cx="4963951" cy="3108543"/>
          </a:xfrm>
          <a:prstGeom prst="rect">
            <a:avLst/>
          </a:prstGeom>
          <a:noFill/>
        </p:spPr>
        <p:txBody>
          <a:bodyPr wrap="square" lIns="91440" tIns="45720" rIns="91440" bIns="45720" anchor="t">
            <a:spAutoFit/>
          </a:bodyPr>
          <a:lstStyle/>
          <a:p>
            <a:r>
              <a:rPr lang="en-US" sz="1400" b="1">
                <a:solidFill>
                  <a:schemeClr val="tx2"/>
                </a:solidFill>
                <a:cs typeface="Poppins"/>
              </a:rPr>
              <a:t>6. </a:t>
            </a:r>
            <a:r>
              <a:rPr lang="en-US" sz="1400">
                <a:solidFill>
                  <a:schemeClr val="tx2"/>
                </a:solidFill>
                <a:cs typeface="Poppins"/>
              </a:rPr>
              <a:t>This will then pre-populate with a role template which you can edit to suit your needs. </a:t>
            </a:r>
            <a:endParaRPr lang="en-US" sz="1400" dirty="0">
              <a:solidFill>
                <a:schemeClr val="tx2"/>
              </a:solidFill>
              <a:cs typeface="Poppins"/>
            </a:endParaRPr>
          </a:p>
          <a:p>
            <a:endParaRPr lang="en-US" sz="1400" dirty="0">
              <a:solidFill>
                <a:schemeClr val="tx2"/>
              </a:solidFill>
              <a:cs typeface="Poppins"/>
            </a:endParaRPr>
          </a:p>
          <a:p>
            <a:r>
              <a:rPr lang="en-US" sz="1400" dirty="0">
                <a:solidFill>
                  <a:schemeClr val="tx2"/>
                </a:solidFill>
                <a:cs typeface="Poppins"/>
              </a:rPr>
              <a:t>You can edit the text as needed in the opportunity title, opportunity overview and opportunity description boxes. You’ll </a:t>
            </a:r>
            <a:r>
              <a:rPr lang="en-US" sz="1400" b="1" dirty="0">
                <a:solidFill>
                  <a:schemeClr val="tx2"/>
                </a:solidFill>
                <a:cs typeface="Poppins"/>
              </a:rPr>
              <a:t>need to keep within the character limits</a:t>
            </a:r>
            <a:r>
              <a:rPr lang="en-US" sz="1400" dirty="0">
                <a:solidFill>
                  <a:schemeClr val="tx2"/>
                </a:solidFill>
                <a:cs typeface="Poppins"/>
              </a:rPr>
              <a:t> highlighted below each box.</a:t>
            </a:r>
          </a:p>
          <a:p>
            <a:endParaRPr lang="en-US" sz="1400" dirty="0">
              <a:solidFill>
                <a:schemeClr val="tx2"/>
              </a:solidFill>
              <a:cs typeface="Poppins"/>
            </a:endParaRPr>
          </a:p>
          <a:p>
            <a:r>
              <a:rPr lang="en-US" sz="1400">
                <a:solidFill>
                  <a:schemeClr val="tx2"/>
                </a:solidFill>
                <a:cs typeface="Poppins"/>
              </a:rPr>
              <a:t>To view all text in the opportunity description box, you can do this by clicking and dragging the scroll bar on the right.</a:t>
            </a:r>
          </a:p>
          <a:p>
            <a:endParaRPr lang="en-US" sz="1400">
              <a:cs typeface="Poppins"/>
            </a:endParaRPr>
          </a:p>
          <a:p>
            <a:endParaRPr lang="en-US" sz="1400">
              <a:cs typeface="Poppins"/>
            </a:endParaRPr>
          </a:p>
          <a:p>
            <a:endParaRPr lang="en-GB" sz="1400"/>
          </a:p>
        </p:txBody>
      </p:sp>
      <p:sp>
        <p:nvSpPr>
          <p:cNvPr id="11" name="TextBox 10">
            <a:extLst>
              <a:ext uri="{FF2B5EF4-FFF2-40B4-BE49-F238E27FC236}">
                <a16:creationId xmlns:a16="http://schemas.microsoft.com/office/drawing/2014/main" id="{54CFBCC4-DD70-DB6C-C27D-38C39A18A268}"/>
              </a:ext>
            </a:extLst>
          </p:cNvPr>
          <p:cNvSpPr txBox="1"/>
          <p:nvPr/>
        </p:nvSpPr>
        <p:spPr>
          <a:xfrm>
            <a:off x="6637989" y="4896203"/>
            <a:ext cx="5005703" cy="1600438"/>
          </a:xfrm>
          <a:prstGeom prst="rect">
            <a:avLst/>
          </a:prstGeom>
          <a:noFill/>
        </p:spPr>
        <p:txBody>
          <a:bodyPr wrap="square" lIns="91440" tIns="45720" rIns="91440" bIns="45720" anchor="t">
            <a:spAutoFit/>
          </a:bodyPr>
          <a:lstStyle/>
          <a:p>
            <a:r>
              <a:rPr lang="en-US" sz="1400" b="1" dirty="0">
                <a:cs typeface="Poppins"/>
              </a:rPr>
              <a:t>We’ve put together tips and guidance on how to edit your opportunities to get the most out of the tool. </a:t>
            </a:r>
            <a:endParaRPr lang="en-US" dirty="0"/>
          </a:p>
          <a:p>
            <a:r>
              <a:rPr lang="en-US" sz="1400" b="1" dirty="0">
                <a:solidFill>
                  <a:srgbClr val="0070C0"/>
                </a:solidFill>
                <a:cs typeface="Poppins"/>
                <a:hlinkClick r:id="rId3"/>
              </a:rPr>
              <a:t>Check tips and guidance</a:t>
            </a:r>
          </a:p>
          <a:p>
            <a:endParaRPr lang="en-US" sz="1400" b="1">
              <a:solidFill>
                <a:srgbClr val="0070C0"/>
              </a:solidFill>
              <a:cs typeface="Poppins"/>
            </a:endParaRPr>
          </a:p>
          <a:p>
            <a:endParaRPr lang="en-US" sz="1400">
              <a:cs typeface="Poppins"/>
            </a:endParaRPr>
          </a:p>
          <a:p>
            <a:endParaRPr lang="en-US" sz="1400">
              <a:cs typeface="Poppins"/>
            </a:endParaRPr>
          </a:p>
          <a:p>
            <a:endParaRPr lang="en-GB" sz="1400"/>
          </a:p>
        </p:txBody>
      </p:sp>
      <p:sp>
        <p:nvSpPr>
          <p:cNvPr id="12" name="Rectangle 11">
            <a:extLst>
              <a:ext uri="{FF2B5EF4-FFF2-40B4-BE49-F238E27FC236}">
                <a16:creationId xmlns:a16="http://schemas.microsoft.com/office/drawing/2014/main" id="{1AC5C99E-6481-34DB-3769-50459C525E7F}"/>
              </a:ext>
            </a:extLst>
          </p:cNvPr>
          <p:cNvSpPr/>
          <p:nvPr/>
        </p:nvSpPr>
        <p:spPr>
          <a:xfrm>
            <a:off x="6638162" y="4773178"/>
            <a:ext cx="5005359" cy="1033220"/>
          </a:xfrm>
          <a:prstGeom prst="rect">
            <a:avLst/>
          </a:prstGeom>
          <a:no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3" name="Rectangle: Rounded Corners 12">
            <a:extLst>
              <a:ext uri="{FF2B5EF4-FFF2-40B4-BE49-F238E27FC236}">
                <a16:creationId xmlns:a16="http://schemas.microsoft.com/office/drawing/2014/main" id="{3731933A-EC96-CAE3-1360-DE10E46D9C13}"/>
              </a:ext>
            </a:extLst>
          </p:cNvPr>
          <p:cNvSpPr/>
          <p:nvPr/>
        </p:nvSpPr>
        <p:spPr>
          <a:xfrm>
            <a:off x="559211" y="3297605"/>
            <a:ext cx="1252888" cy="216813"/>
          </a:xfrm>
          <a:prstGeom prst="roundRect">
            <a:avLst/>
          </a:prstGeom>
          <a:noFill/>
          <a:ln w="28575">
            <a:solidFill>
              <a:schemeClr val="accent4"/>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cs typeface="Poppins"/>
            </a:endParaRPr>
          </a:p>
        </p:txBody>
      </p:sp>
      <p:sp>
        <p:nvSpPr>
          <p:cNvPr id="14" name="Rectangle: Rounded Corners 13">
            <a:extLst>
              <a:ext uri="{FF2B5EF4-FFF2-40B4-BE49-F238E27FC236}">
                <a16:creationId xmlns:a16="http://schemas.microsoft.com/office/drawing/2014/main" id="{04A157D1-3858-2CDD-FEB2-DCFD5FE16B8D}"/>
              </a:ext>
            </a:extLst>
          </p:cNvPr>
          <p:cNvSpPr/>
          <p:nvPr/>
        </p:nvSpPr>
        <p:spPr>
          <a:xfrm>
            <a:off x="559211" y="3693447"/>
            <a:ext cx="4976421" cy="600618"/>
          </a:xfrm>
          <a:prstGeom prst="roundRect">
            <a:avLst/>
          </a:prstGeom>
          <a:noFill/>
          <a:ln w="28575">
            <a:solidFill>
              <a:schemeClr val="accent4"/>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cs typeface="Poppins"/>
            </a:endParaRPr>
          </a:p>
        </p:txBody>
      </p:sp>
      <p:sp>
        <p:nvSpPr>
          <p:cNvPr id="15" name="Rectangle: Rounded Corners 14">
            <a:extLst>
              <a:ext uri="{FF2B5EF4-FFF2-40B4-BE49-F238E27FC236}">
                <a16:creationId xmlns:a16="http://schemas.microsoft.com/office/drawing/2014/main" id="{FCDF4F89-703B-D85E-738F-4B4E9BF43E71}"/>
              </a:ext>
            </a:extLst>
          </p:cNvPr>
          <p:cNvSpPr/>
          <p:nvPr/>
        </p:nvSpPr>
        <p:spPr>
          <a:xfrm>
            <a:off x="559211" y="4617665"/>
            <a:ext cx="4976421" cy="708139"/>
          </a:xfrm>
          <a:prstGeom prst="roundRect">
            <a:avLst/>
          </a:prstGeom>
          <a:noFill/>
          <a:ln w="28575">
            <a:solidFill>
              <a:schemeClr val="accent4"/>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cs typeface="Poppins"/>
            </a:endParaRPr>
          </a:p>
        </p:txBody>
      </p:sp>
      <p:sp>
        <p:nvSpPr>
          <p:cNvPr id="16" name="Arrow: Right 15">
            <a:extLst>
              <a:ext uri="{FF2B5EF4-FFF2-40B4-BE49-F238E27FC236}">
                <a16:creationId xmlns:a16="http://schemas.microsoft.com/office/drawing/2014/main" id="{50700E30-BC13-27C3-9C9F-6EAB35E78ADD}"/>
              </a:ext>
            </a:extLst>
          </p:cNvPr>
          <p:cNvSpPr/>
          <p:nvPr/>
        </p:nvSpPr>
        <p:spPr>
          <a:xfrm rot="8692899">
            <a:off x="5406061" y="4484308"/>
            <a:ext cx="755448" cy="297184"/>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Tree>
    <p:extLst>
      <p:ext uri="{BB962C8B-B14F-4D97-AF65-F5344CB8AC3E}">
        <p14:creationId xmlns:p14="http://schemas.microsoft.com/office/powerpoint/2010/main" val="1796524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8CBF9-4C3F-24AE-A5DC-54FF254541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91C52D-6780-0786-80AA-E1DF03951922}"/>
              </a:ext>
            </a:extLst>
          </p:cNvPr>
          <p:cNvSpPr>
            <a:spLocks noGrp="1"/>
          </p:cNvSpPr>
          <p:nvPr>
            <p:ph type="title"/>
          </p:nvPr>
        </p:nvSpPr>
        <p:spPr>
          <a:xfrm>
            <a:off x="407987" y="404813"/>
            <a:ext cx="11376025" cy="395287"/>
          </a:xfrm>
        </p:spPr>
        <p:txBody>
          <a:bodyPr vert="horz" lIns="0" tIns="0" rIns="0" bIns="0" rtlCol="0" anchor="t">
            <a:normAutofit/>
          </a:bodyPr>
          <a:lstStyle/>
          <a:p>
            <a:r>
              <a:rPr lang="en-GB"/>
              <a:t>Creating opportunities</a:t>
            </a:r>
          </a:p>
        </p:txBody>
      </p:sp>
      <p:sp>
        <p:nvSpPr>
          <p:cNvPr id="4" name="Footer Placeholder 3">
            <a:extLst>
              <a:ext uri="{FF2B5EF4-FFF2-40B4-BE49-F238E27FC236}">
                <a16:creationId xmlns:a16="http://schemas.microsoft.com/office/drawing/2014/main" id="{2896C8D8-7501-A5EB-167F-BD2FA2DC3471}"/>
              </a:ext>
            </a:extLst>
          </p:cNvPr>
          <p:cNvSpPr>
            <a:spLocks noGrp="1"/>
          </p:cNvSpPr>
          <p:nvPr>
            <p:ph type="ftr" sz="quarter" idx="11"/>
          </p:nvPr>
        </p:nvSpPr>
        <p:spPr>
          <a:xfrm>
            <a:off x="6096000" y="6426366"/>
            <a:ext cx="5244441" cy="210705"/>
          </a:xfrm>
        </p:spPr>
        <p:txBody>
          <a:bodyPr vert="horz" lIns="0" tIns="0" rIns="0" bIns="0" rtlCol="0" anchor="ctr">
            <a:normAutofit/>
          </a:bodyPr>
          <a:lstStyle/>
          <a:p>
            <a:pPr>
              <a:spcAft>
                <a:spcPts val="600"/>
              </a:spcAft>
            </a:pPr>
            <a:r>
              <a:rPr lang="en-US"/>
              <a:t>Volunteer recruitment tool (Project Welcome) Engagement resources</a:t>
            </a:r>
            <a:endParaRPr lang="en-GB"/>
          </a:p>
        </p:txBody>
      </p:sp>
      <p:pic>
        <p:nvPicPr>
          <p:cNvPr id="3" name="Picture 2" descr="A screenshot of a computer&#10;&#10;AI-generated content may be incorrect.">
            <a:extLst>
              <a:ext uri="{FF2B5EF4-FFF2-40B4-BE49-F238E27FC236}">
                <a16:creationId xmlns:a16="http://schemas.microsoft.com/office/drawing/2014/main" id="{3E312CC9-7325-23FD-E9DE-D769CF124F5D}"/>
              </a:ext>
            </a:extLst>
          </p:cNvPr>
          <p:cNvPicPr>
            <a:picLocks noChangeAspect="1"/>
          </p:cNvPicPr>
          <p:nvPr/>
        </p:nvPicPr>
        <p:blipFill>
          <a:blip r:embed="rId2"/>
          <a:srcRect l="8" t="-423" r="-827" b="8592"/>
          <a:stretch>
            <a:fillRect/>
          </a:stretch>
        </p:blipFill>
        <p:spPr>
          <a:xfrm>
            <a:off x="404450" y="1282130"/>
            <a:ext cx="6771992" cy="4256798"/>
          </a:xfrm>
          <a:prstGeom prst="rect">
            <a:avLst/>
          </a:prstGeom>
        </p:spPr>
      </p:pic>
      <p:sp>
        <p:nvSpPr>
          <p:cNvPr id="9" name="TextBox 8">
            <a:extLst>
              <a:ext uri="{FF2B5EF4-FFF2-40B4-BE49-F238E27FC236}">
                <a16:creationId xmlns:a16="http://schemas.microsoft.com/office/drawing/2014/main" id="{9BEC0D37-9273-BAB9-A045-F94509205A53}"/>
              </a:ext>
            </a:extLst>
          </p:cNvPr>
          <p:cNvSpPr txBox="1"/>
          <p:nvPr/>
        </p:nvSpPr>
        <p:spPr>
          <a:xfrm>
            <a:off x="7640067" y="809432"/>
            <a:ext cx="4372694" cy="1600438"/>
          </a:xfrm>
          <a:prstGeom prst="rect">
            <a:avLst/>
          </a:prstGeom>
          <a:noFill/>
        </p:spPr>
        <p:txBody>
          <a:bodyPr wrap="square" lIns="91440" tIns="45720" rIns="91440" bIns="45720" anchor="t">
            <a:spAutoFit/>
          </a:bodyPr>
          <a:lstStyle/>
          <a:p>
            <a:r>
              <a:rPr lang="en-US" sz="1400" b="1" dirty="0">
                <a:solidFill>
                  <a:schemeClr val="tx2"/>
                </a:solidFill>
                <a:cs typeface="Poppins"/>
              </a:rPr>
              <a:t>7. </a:t>
            </a:r>
            <a:r>
              <a:rPr lang="en-US" sz="1400" dirty="0">
                <a:solidFill>
                  <a:schemeClr val="tx2"/>
                </a:solidFill>
                <a:cs typeface="Poppins"/>
              </a:rPr>
              <a:t>Click on the relevant checkboxes that are appropriate for your opportunity, such as: section, day of the week, time of day and interests. </a:t>
            </a:r>
          </a:p>
          <a:p>
            <a:endParaRPr lang="en-US" sz="1400">
              <a:cs typeface="Poppins"/>
            </a:endParaRPr>
          </a:p>
          <a:p>
            <a:endParaRPr lang="en-US" sz="1400">
              <a:cs typeface="Poppins"/>
            </a:endParaRPr>
          </a:p>
          <a:p>
            <a:endParaRPr lang="en-GB" sz="1400"/>
          </a:p>
        </p:txBody>
      </p:sp>
      <p:sp>
        <p:nvSpPr>
          <p:cNvPr id="10" name="TextBox 9">
            <a:extLst>
              <a:ext uri="{FF2B5EF4-FFF2-40B4-BE49-F238E27FC236}">
                <a16:creationId xmlns:a16="http://schemas.microsoft.com/office/drawing/2014/main" id="{04349200-B086-43B5-6616-FD98727B9B2A}"/>
              </a:ext>
            </a:extLst>
          </p:cNvPr>
          <p:cNvSpPr txBox="1"/>
          <p:nvPr/>
        </p:nvSpPr>
        <p:spPr>
          <a:xfrm>
            <a:off x="7574948" y="2074502"/>
            <a:ext cx="4429138" cy="3108543"/>
          </a:xfrm>
          <a:prstGeom prst="rect">
            <a:avLst/>
          </a:prstGeom>
          <a:noFill/>
        </p:spPr>
        <p:txBody>
          <a:bodyPr wrap="square" lIns="91440" tIns="45720" rIns="91440" bIns="45720" anchor="t">
            <a:spAutoFit/>
          </a:bodyPr>
          <a:lstStyle/>
          <a:p>
            <a:r>
              <a:rPr lang="en-US" sz="1400" b="1" dirty="0">
                <a:solidFill>
                  <a:schemeClr val="tx2"/>
                </a:solidFill>
                <a:cs typeface="Poppins"/>
              </a:rPr>
              <a:t>8. </a:t>
            </a:r>
            <a:r>
              <a:rPr lang="en-US" sz="1400" dirty="0">
                <a:solidFill>
                  <a:schemeClr val="tx2"/>
                </a:solidFill>
                <a:cs typeface="Poppins"/>
              </a:rPr>
              <a:t>For 'recruiting to', start typing the unit or level you're recruiting to and select it from the drop down.</a:t>
            </a:r>
          </a:p>
          <a:p>
            <a:endParaRPr lang="en-US" sz="1400" dirty="0">
              <a:solidFill>
                <a:schemeClr val="tx2"/>
              </a:solidFill>
              <a:cs typeface="Poppins"/>
            </a:endParaRPr>
          </a:p>
          <a:p>
            <a:endParaRPr lang="en-US" sz="1400" dirty="0">
              <a:solidFill>
                <a:schemeClr val="tx2"/>
              </a:solidFill>
              <a:cs typeface="Poppins"/>
            </a:endParaRPr>
          </a:p>
          <a:p>
            <a:r>
              <a:rPr lang="en-US" sz="1400" b="1" dirty="0">
                <a:solidFill>
                  <a:schemeClr val="tx2"/>
                </a:solidFill>
                <a:cs typeface="Poppins"/>
              </a:rPr>
              <a:t>9. </a:t>
            </a:r>
            <a:r>
              <a:rPr lang="en-US" sz="1400" dirty="0">
                <a:solidFill>
                  <a:schemeClr val="tx2"/>
                </a:solidFill>
                <a:cs typeface="Poppins"/>
              </a:rPr>
              <a:t>Once you’ve entered the unit or guiding level you’re recruiting to, the postcode will either pre-populate in the box or you can enter the postcode for the opportunity, such as a specific unit postcode or a postcode in a district or division. </a:t>
            </a:r>
            <a:endParaRPr lang="en-US" sz="1400" b="1" dirty="0">
              <a:solidFill>
                <a:schemeClr val="tx2"/>
              </a:solidFill>
              <a:cs typeface="Poppins"/>
            </a:endParaRPr>
          </a:p>
          <a:p>
            <a:endParaRPr lang="en-US" sz="1400" b="1">
              <a:cs typeface="Poppins"/>
            </a:endParaRPr>
          </a:p>
          <a:p>
            <a:endParaRPr lang="en-US" sz="1400" b="1">
              <a:cs typeface="Poppins"/>
            </a:endParaRPr>
          </a:p>
          <a:p>
            <a:endParaRPr lang="en-US" sz="1400">
              <a:cs typeface="Poppins"/>
            </a:endParaRPr>
          </a:p>
        </p:txBody>
      </p:sp>
      <p:sp>
        <p:nvSpPr>
          <p:cNvPr id="11" name="Arrow: Right 10">
            <a:extLst>
              <a:ext uri="{FF2B5EF4-FFF2-40B4-BE49-F238E27FC236}">
                <a16:creationId xmlns:a16="http://schemas.microsoft.com/office/drawing/2014/main" id="{3EBC630D-16F8-4989-7A63-A9BEE898545E}"/>
              </a:ext>
            </a:extLst>
          </p:cNvPr>
          <p:cNvSpPr/>
          <p:nvPr/>
        </p:nvSpPr>
        <p:spPr>
          <a:xfrm rot="10800000">
            <a:off x="6825958" y="4733366"/>
            <a:ext cx="755448" cy="297184"/>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2" name="Arrow: Right 11">
            <a:extLst>
              <a:ext uri="{FF2B5EF4-FFF2-40B4-BE49-F238E27FC236}">
                <a16:creationId xmlns:a16="http://schemas.microsoft.com/office/drawing/2014/main" id="{75382EE7-B53C-5DEC-B415-7009E6F98D03}"/>
              </a:ext>
            </a:extLst>
          </p:cNvPr>
          <p:cNvSpPr/>
          <p:nvPr/>
        </p:nvSpPr>
        <p:spPr>
          <a:xfrm rot="9454864">
            <a:off x="6816550" y="3546371"/>
            <a:ext cx="755448" cy="297184"/>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3" name="Arrow: Right 12">
            <a:extLst>
              <a:ext uri="{FF2B5EF4-FFF2-40B4-BE49-F238E27FC236}">
                <a16:creationId xmlns:a16="http://schemas.microsoft.com/office/drawing/2014/main" id="{DBF67B96-C604-D04A-5964-4911672716CF}"/>
              </a:ext>
            </a:extLst>
          </p:cNvPr>
          <p:cNvSpPr/>
          <p:nvPr/>
        </p:nvSpPr>
        <p:spPr>
          <a:xfrm rot="8692899">
            <a:off x="6802778" y="2624195"/>
            <a:ext cx="755448" cy="297184"/>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4" name="Arrow: Right 13">
            <a:extLst>
              <a:ext uri="{FF2B5EF4-FFF2-40B4-BE49-F238E27FC236}">
                <a16:creationId xmlns:a16="http://schemas.microsoft.com/office/drawing/2014/main" id="{CA2EB199-CC0F-B426-ED8A-E8D6CFE4C057}"/>
              </a:ext>
            </a:extLst>
          </p:cNvPr>
          <p:cNvSpPr/>
          <p:nvPr/>
        </p:nvSpPr>
        <p:spPr>
          <a:xfrm rot="8692899">
            <a:off x="6925026" y="1132977"/>
            <a:ext cx="755448" cy="297184"/>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5" name="Rectangle: Rounded Corners 14">
            <a:extLst>
              <a:ext uri="{FF2B5EF4-FFF2-40B4-BE49-F238E27FC236}">
                <a16:creationId xmlns:a16="http://schemas.microsoft.com/office/drawing/2014/main" id="{01A1A609-F6A5-9D8C-F97D-52ACF744E6CC}"/>
              </a:ext>
            </a:extLst>
          </p:cNvPr>
          <p:cNvSpPr/>
          <p:nvPr/>
        </p:nvSpPr>
        <p:spPr>
          <a:xfrm>
            <a:off x="556475" y="1301750"/>
            <a:ext cx="5832634" cy="1537703"/>
          </a:xfrm>
          <a:prstGeom prst="roundRect">
            <a:avLst/>
          </a:prstGeom>
          <a:noFill/>
          <a:ln w="28575">
            <a:solidFill>
              <a:schemeClr val="accent4"/>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cs typeface="Poppins"/>
            </a:endParaRPr>
          </a:p>
        </p:txBody>
      </p:sp>
      <p:sp>
        <p:nvSpPr>
          <p:cNvPr id="16" name="Rectangle: Rounded Corners 15">
            <a:extLst>
              <a:ext uri="{FF2B5EF4-FFF2-40B4-BE49-F238E27FC236}">
                <a16:creationId xmlns:a16="http://schemas.microsoft.com/office/drawing/2014/main" id="{44BB8F20-33E0-E7C0-8336-C6A964E5AC4C}"/>
              </a:ext>
            </a:extLst>
          </p:cNvPr>
          <p:cNvSpPr/>
          <p:nvPr/>
        </p:nvSpPr>
        <p:spPr>
          <a:xfrm>
            <a:off x="721895" y="3031639"/>
            <a:ext cx="6186408" cy="241441"/>
          </a:xfrm>
          <a:prstGeom prst="roundRect">
            <a:avLst/>
          </a:prstGeom>
          <a:noFill/>
          <a:ln w="28575">
            <a:solidFill>
              <a:schemeClr val="accent4"/>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cs typeface="Poppins"/>
            </a:endParaRPr>
          </a:p>
        </p:txBody>
      </p:sp>
      <p:sp>
        <p:nvSpPr>
          <p:cNvPr id="17" name="Rectangle: Rounded Corners 16">
            <a:extLst>
              <a:ext uri="{FF2B5EF4-FFF2-40B4-BE49-F238E27FC236}">
                <a16:creationId xmlns:a16="http://schemas.microsoft.com/office/drawing/2014/main" id="{0A9DB85A-3C93-A156-F256-DBAD4D729BF2}"/>
              </a:ext>
            </a:extLst>
          </p:cNvPr>
          <p:cNvSpPr/>
          <p:nvPr/>
        </p:nvSpPr>
        <p:spPr>
          <a:xfrm>
            <a:off x="721895" y="3858779"/>
            <a:ext cx="6104062" cy="241441"/>
          </a:xfrm>
          <a:prstGeom prst="roundRect">
            <a:avLst/>
          </a:prstGeom>
          <a:noFill/>
          <a:ln w="28575">
            <a:solidFill>
              <a:schemeClr val="accent4"/>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cs typeface="Poppins"/>
            </a:endParaRPr>
          </a:p>
        </p:txBody>
      </p:sp>
      <p:sp>
        <p:nvSpPr>
          <p:cNvPr id="18" name="Rectangle: Rounded Corners 17">
            <a:extLst>
              <a:ext uri="{FF2B5EF4-FFF2-40B4-BE49-F238E27FC236}">
                <a16:creationId xmlns:a16="http://schemas.microsoft.com/office/drawing/2014/main" id="{E247B08A-F619-2CC6-91F5-B6B766A703A1}"/>
              </a:ext>
            </a:extLst>
          </p:cNvPr>
          <p:cNvSpPr/>
          <p:nvPr/>
        </p:nvSpPr>
        <p:spPr>
          <a:xfrm>
            <a:off x="681994" y="4267631"/>
            <a:ext cx="1859075" cy="573881"/>
          </a:xfrm>
          <a:prstGeom prst="roundRect">
            <a:avLst/>
          </a:prstGeom>
          <a:noFill/>
          <a:ln w="28575">
            <a:solidFill>
              <a:schemeClr val="accent4"/>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cs typeface="Poppins"/>
            </a:endParaRPr>
          </a:p>
        </p:txBody>
      </p:sp>
      <p:sp>
        <p:nvSpPr>
          <p:cNvPr id="6" name="TextBox 5">
            <a:extLst>
              <a:ext uri="{FF2B5EF4-FFF2-40B4-BE49-F238E27FC236}">
                <a16:creationId xmlns:a16="http://schemas.microsoft.com/office/drawing/2014/main" id="{63386C5C-5511-D5CB-C4A3-BBB961DCCBAF}"/>
              </a:ext>
            </a:extLst>
          </p:cNvPr>
          <p:cNvSpPr txBox="1"/>
          <p:nvPr/>
        </p:nvSpPr>
        <p:spPr>
          <a:xfrm>
            <a:off x="7574948" y="4558059"/>
            <a:ext cx="4372694" cy="1600438"/>
          </a:xfrm>
          <a:prstGeom prst="rect">
            <a:avLst/>
          </a:prstGeom>
          <a:noFill/>
        </p:spPr>
        <p:txBody>
          <a:bodyPr wrap="square" lIns="91440" tIns="45720" rIns="91440" bIns="45720" anchor="t">
            <a:spAutoFit/>
          </a:bodyPr>
          <a:lstStyle/>
          <a:p>
            <a:endParaRPr lang="en-US" sz="1400" b="1" dirty="0">
              <a:solidFill>
                <a:schemeClr val="tx2"/>
              </a:solidFill>
              <a:cs typeface="Poppins"/>
            </a:endParaRPr>
          </a:p>
          <a:p>
            <a:r>
              <a:rPr lang="en-US" sz="1400" b="1" dirty="0">
                <a:solidFill>
                  <a:schemeClr val="tx2"/>
                </a:solidFill>
                <a:cs typeface="Poppins"/>
              </a:rPr>
              <a:t>10. </a:t>
            </a:r>
            <a:r>
              <a:rPr lang="en-US" sz="1400" dirty="0">
                <a:solidFill>
                  <a:schemeClr val="tx2"/>
                </a:solidFill>
                <a:cs typeface="Poppins"/>
              </a:rPr>
              <a:t>The checkboxes directly above 'preview' will be pre-populated and you will be unable to change them. These are for your reference only. They will not be shown to the enquirer.</a:t>
            </a:r>
          </a:p>
          <a:p>
            <a:endParaRPr lang="en-US" sz="1400">
              <a:cs typeface="Poppins"/>
            </a:endParaRPr>
          </a:p>
          <a:p>
            <a:endParaRPr lang="en-GB" sz="1400"/>
          </a:p>
        </p:txBody>
      </p:sp>
    </p:spTree>
    <p:extLst>
      <p:ext uri="{BB962C8B-B14F-4D97-AF65-F5344CB8AC3E}">
        <p14:creationId xmlns:p14="http://schemas.microsoft.com/office/powerpoint/2010/main" val="236101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A30F8-F130-AAE0-2E0C-E46892689A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4EB777-222C-5BB5-F5E0-203F1D33FD72}"/>
              </a:ext>
            </a:extLst>
          </p:cNvPr>
          <p:cNvSpPr>
            <a:spLocks noGrp="1"/>
          </p:cNvSpPr>
          <p:nvPr>
            <p:ph type="title"/>
          </p:nvPr>
        </p:nvSpPr>
        <p:spPr>
          <a:xfrm>
            <a:off x="148343" y="218546"/>
            <a:ext cx="11376025" cy="395287"/>
          </a:xfrm>
        </p:spPr>
        <p:txBody>
          <a:bodyPr/>
          <a:lstStyle/>
          <a:p>
            <a:r>
              <a:rPr lang="en-GB"/>
              <a:t>Creating opportunities</a:t>
            </a:r>
          </a:p>
        </p:txBody>
      </p:sp>
      <p:sp>
        <p:nvSpPr>
          <p:cNvPr id="4" name="Footer Placeholder 3">
            <a:extLst>
              <a:ext uri="{FF2B5EF4-FFF2-40B4-BE49-F238E27FC236}">
                <a16:creationId xmlns:a16="http://schemas.microsoft.com/office/drawing/2014/main" id="{15741C35-79EC-5D7B-88FB-466E729F0385}"/>
              </a:ext>
            </a:extLst>
          </p:cNvPr>
          <p:cNvSpPr>
            <a:spLocks noGrp="1"/>
          </p:cNvSpPr>
          <p:nvPr>
            <p:ph type="ftr" sz="quarter" idx="11"/>
          </p:nvPr>
        </p:nvSpPr>
        <p:spPr/>
        <p:txBody>
          <a:bodyPr/>
          <a:lstStyle/>
          <a:p>
            <a:r>
              <a:rPr lang="en-US"/>
              <a:t>Volunteer recruitment tool (Project Welcome) Engagement resources</a:t>
            </a:r>
            <a:endParaRPr lang="en-GB"/>
          </a:p>
        </p:txBody>
      </p:sp>
      <p:pic>
        <p:nvPicPr>
          <p:cNvPr id="5" name="Picture 4" descr="A screenshot of a computer&#10;&#10;AI-generated content may be incorrect.">
            <a:extLst>
              <a:ext uri="{FF2B5EF4-FFF2-40B4-BE49-F238E27FC236}">
                <a16:creationId xmlns:a16="http://schemas.microsoft.com/office/drawing/2014/main" id="{225DF76A-2BB3-61CB-4391-58752899996C}"/>
              </a:ext>
            </a:extLst>
          </p:cNvPr>
          <p:cNvPicPr>
            <a:picLocks noChangeAspect="1"/>
          </p:cNvPicPr>
          <p:nvPr/>
        </p:nvPicPr>
        <p:blipFill>
          <a:blip r:embed="rId2"/>
          <a:stretch>
            <a:fillRect/>
          </a:stretch>
        </p:blipFill>
        <p:spPr>
          <a:xfrm>
            <a:off x="235068" y="875783"/>
            <a:ext cx="6716993" cy="4635500"/>
          </a:xfrm>
          <a:prstGeom prst="rect">
            <a:avLst/>
          </a:prstGeom>
        </p:spPr>
      </p:pic>
      <p:sp>
        <p:nvSpPr>
          <p:cNvPr id="8" name="TextBox 7">
            <a:extLst>
              <a:ext uri="{FF2B5EF4-FFF2-40B4-BE49-F238E27FC236}">
                <a16:creationId xmlns:a16="http://schemas.microsoft.com/office/drawing/2014/main" id="{37F5AA53-DFF3-9EBB-3C72-599031C7FF35}"/>
              </a:ext>
            </a:extLst>
          </p:cNvPr>
          <p:cNvSpPr txBox="1"/>
          <p:nvPr/>
        </p:nvSpPr>
        <p:spPr>
          <a:xfrm>
            <a:off x="7358637" y="417754"/>
            <a:ext cx="4372694" cy="3323987"/>
          </a:xfrm>
          <a:prstGeom prst="rect">
            <a:avLst/>
          </a:prstGeom>
          <a:noFill/>
        </p:spPr>
        <p:txBody>
          <a:bodyPr wrap="square" lIns="91440" tIns="45720" rIns="91440" bIns="45720" anchor="t">
            <a:spAutoFit/>
          </a:bodyPr>
          <a:lstStyle/>
          <a:p>
            <a:r>
              <a:rPr lang="en-US" sz="1400" b="1" dirty="0">
                <a:solidFill>
                  <a:schemeClr val="tx2"/>
                </a:solidFill>
                <a:cs typeface="Poppins"/>
              </a:rPr>
              <a:t>11. </a:t>
            </a:r>
            <a:r>
              <a:rPr lang="en-US" sz="1400" dirty="0">
                <a:solidFill>
                  <a:schemeClr val="tx2"/>
                </a:solidFill>
                <a:cs typeface="Poppins"/>
              </a:rPr>
              <a:t>Once you are happy with your opportunity </a:t>
            </a:r>
            <a:r>
              <a:rPr lang="en-US" sz="1400">
                <a:solidFill>
                  <a:schemeClr val="tx2"/>
                </a:solidFill>
                <a:cs typeface="Poppins"/>
              </a:rPr>
              <a:t>click ‘Preview’. </a:t>
            </a:r>
            <a:endParaRPr lang="en-US" sz="1400" dirty="0">
              <a:solidFill>
                <a:schemeClr val="tx2"/>
              </a:solidFill>
              <a:cs typeface="Poppins"/>
            </a:endParaRPr>
          </a:p>
          <a:p>
            <a:endParaRPr lang="en-US" sz="1400" dirty="0">
              <a:solidFill>
                <a:schemeClr val="tx2"/>
              </a:solidFill>
              <a:cs typeface="Poppins"/>
            </a:endParaRPr>
          </a:p>
          <a:p>
            <a:r>
              <a:rPr lang="en-US" sz="1400" b="1" dirty="0">
                <a:solidFill>
                  <a:schemeClr val="tx2"/>
                </a:solidFill>
                <a:cs typeface="Poppins"/>
              </a:rPr>
              <a:t>12. </a:t>
            </a:r>
            <a:r>
              <a:rPr lang="en-US" sz="1400" dirty="0">
                <a:solidFill>
                  <a:schemeClr val="tx2"/>
                </a:solidFill>
                <a:cs typeface="Poppins"/>
              </a:rPr>
              <a:t>This will take you to a preview of what the </a:t>
            </a:r>
            <a:r>
              <a:rPr lang="en-US" sz="1400">
                <a:solidFill>
                  <a:schemeClr val="tx2"/>
                </a:solidFill>
                <a:cs typeface="Poppins"/>
              </a:rPr>
              <a:t>opportunity will look like. Either click ‘Edit </a:t>
            </a:r>
            <a:r>
              <a:rPr lang="en-US" sz="1400" dirty="0">
                <a:solidFill>
                  <a:schemeClr val="tx2"/>
                </a:solidFill>
                <a:cs typeface="Poppins"/>
              </a:rPr>
              <a:t>opportunity’ to edit further or 'Publish’ to list the opportunity for enquirers to see.</a:t>
            </a:r>
          </a:p>
          <a:p>
            <a:endParaRPr lang="en-US" sz="1400" dirty="0">
              <a:solidFill>
                <a:schemeClr val="tx2"/>
              </a:solidFill>
              <a:cs typeface="Poppins"/>
            </a:endParaRPr>
          </a:p>
          <a:p>
            <a:r>
              <a:rPr lang="en-US" sz="1400">
                <a:solidFill>
                  <a:schemeClr val="tx2"/>
                </a:solidFill>
                <a:cs typeface="Poppins"/>
              </a:rPr>
              <a:t>At any point you can click ‘Save as draft’ to save </a:t>
            </a:r>
            <a:r>
              <a:rPr lang="en-US" sz="1400" dirty="0">
                <a:solidFill>
                  <a:schemeClr val="tx2"/>
                </a:solidFill>
                <a:cs typeface="Poppins"/>
              </a:rPr>
              <a:t>your progress, and your opportunity will be available to edit further from the ‘My opportunities’ page. </a:t>
            </a:r>
          </a:p>
          <a:p>
            <a:endParaRPr lang="en-US" sz="1400">
              <a:cs typeface="Poppins"/>
            </a:endParaRPr>
          </a:p>
          <a:p>
            <a:endParaRPr lang="en-US" sz="1400">
              <a:cs typeface="Poppins"/>
            </a:endParaRPr>
          </a:p>
          <a:p>
            <a:endParaRPr lang="en-GB" sz="1400"/>
          </a:p>
        </p:txBody>
      </p:sp>
      <p:pic>
        <p:nvPicPr>
          <p:cNvPr id="10" name="Picture 9" descr="A screenshot of a computer&#10;&#10;AI-generated content may be incorrect.">
            <a:extLst>
              <a:ext uri="{FF2B5EF4-FFF2-40B4-BE49-F238E27FC236}">
                <a16:creationId xmlns:a16="http://schemas.microsoft.com/office/drawing/2014/main" id="{A47B1974-401A-D2FA-2AD2-0F094A5CF045}"/>
              </a:ext>
            </a:extLst>
          </p:cNvPr>
          <p:cNvPicPr>
            <a:picLocks noChangeAspect="1"/>
          </p:cNvPicPr>
          <p:nvPr/>
        </p:nvPicPr>
        <p:blipFill>
          <a:blip r:embed="rId3">
            <a:extLst>
              <a:ext uri="{28A0092B-C50C-407E-A947-70E740481C1C}">
                <a14:useLocalDpi xmlns:a14="http://schemas.microsoft.com/office/drawing/2010/main" val="0"/>
              </a:ext>
            </a:extLst>
          </a:blip>
          <a:srcRect t="57845"/>
          <a:stretch/>
        </p:blipFill>
        <p:spPr>
          <a:xfrm>
            <a:off x="7440328" y="4028607"/>
            <a:ext cx="4290066" cy="1358470"/>
          </a:xfrm>
          <a:prstGeom prst="rect">
            <a:avLst/>
          </a:prstGeom>
        </p:spPr>
      </p:pic>
      <p:sp>
        <p:nvSpPr>
          <p:cNvPr id="11" name="Rectangle: Rounded Corners 10">
            <a:extLst>
              <a:ext uri="{FF2B5EF4-FFF2-40B4-BE49-F238E27FC236}">
                <a16:creationId xmlns:a16="http://schemas.microsoft.com/office/drawing/2014/main" id="{B9793036-EB47-BDCB-E2CB-2B56F89414EB}"/>
              </a:ext>
            </a:extLst>
          </p:cNvPr>
          <p:cNvSpPr/>
          <p:nvPr/>
        </p:nvSpPr>
        <p:spPr>
          <a:xfrm>
            <a:off x="491790" y="4451056"/>
            <a:ext cx="1318822" cy="244290"/>
          </a:xfrm>
          <a:prstGeom prst="roundRect">
            <a:avLst/>
          </a:prstGeom>
          <a:noFill/>
          <a:ln w="28575">
            <a:solidFill>
              <a:schemeClr val="accent4"/>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cs typeface="Poppins"/>
            </a:endParaRPr>
          </a:p>
        </p:txBody>
      </p:sp>
      <p:sp>
        <p:nvSpPr>
          <p:cNvPr id="12" name="Rectangle: Rounded Corners 11">
            <a:extLst>
              <a:ext uri="{FF2B5EF4-FFF2-40B4-BE49-F238E27FC236}">
                <a16:creationId xmlns:a16="http://schemas.microsoft.com/office/drawing/2014/main" id="{02F338DD-FB3A-5636-B803-86FA01A99C68}"/>
              </a:ext>
            </a:extLst>
          </p:cNvPr>
          <p:cNvSpPr/>
          <p:nvPr/>
        </p:nvSpPr>
        <p:spPr>
          <a:xfrm>
            <a:off x="7600996" y="4882992"/>
            <a:ext cx="1302372" cy="266523"/>
          </a:xfrm>
          <a:prstGeom prst="roundRect">
            <a:avLst/>
          </a:prstGeom>
          <a:noFill/>
          <a:ln w="28575">
            <a:solidFill>
              <a:schemeClr val="accent4"/>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cs typeface="Poppins"/>
            </a:endParaRPr>
          </a:p>
        </p:txBody>
      </p:sp>
      <p:sp>
        <p:nvSpPr>
          <p:cNvPr id="13" name="Arrow: Right 12">
            <a:extLst>
              <a:ext uri="{FF2B5EF4-FFF2-40B4-BE49-F238E27FC236}">
                <a16:creationId xmlns:a16="http://schemas.microsoft.com/office/drawing/2014/main" id="{3C7AF7B5-A97C-375A-4ABC-A6DBE4F95CA1}"/>
              </a:ext>
            </a:extLst>
          </p:cNvPr>
          <p:cNvSpPr/>
          <p:nvPr/>
        </p:nvSpPr>
        <p:spPr>
          <a:xfrm rot="12336492">
            <a:off x="1689611" y="4826248"/>
            <a:ext cx="755448" cy="297184"/>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4" name="Arrow: Right 13">
            <a:extLst>
              <a:ext uri="{FF2B5EF4-FFF2-40B4-BE49-F238E27FC236}">
                <a16:creationId xmlns:a16="http://schemas.microsoft.com/office/drawing/2014/main" id="{677BB8AC-F491-98C6-1A55-6178E1CEE79F}"/>
              </a:ext>
            </a:extLst>
          </p:cNvPr>
          <p:cNvSpPr/>
          <p:nvPr/>
        </p:nvSpPr>
        <p:spPr>
          <a:xfrm rot="12336492">
            <a:off x="8960168" y="5238484"/>
            <a:ext cx="755448" cy="297184"/>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Tree>
    <p:extLst>
      <p:ext uri="{BB962C8B-B14F-4D97-AF65-F5344CB8AC3E}">
        <p14:creationId xmlns:p14="http://schemas.microsoft.com/office/powerpoint/2010/main" val="695687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E807-19E2-044B-A93F-7236BFADC2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062928-6D36-3366-2AE7-05A03058E270}"/>
              </a:ext>
            </a:extLst>
          </p:cNvPr>
          <p:cNvSpPr>
            <a:spLocks noGrp="1"/>
          </p:cNvSpPr>
          <p:nvPr>
            <p:ph type="title"/>
          </p:nvPr>
        </p:nvSpPr>
        <p:spPr>
          <a:xfrm>
            <a:off x="358615" y="283107"/>
            <a:ext cx="11376025" cy="395287"/>
          </a:xfrm>
        </p:spPr>
        <p:txBody>
          <a:bodyPr/>
          <a:lstStyle/>
          <a:p>
            <a:r>
              <a:rPr lang="en-GB">
                <a:cs typeface="Poppins"/>
              </a:rPr>
              <a:t>Creating opportunities</a:t>
            </a:r>
          </a:p>
        </p:txBody>
      </p:sp>
      <p:sp>
        <p:nvSpPr>
          <p:cNvPr id="4" name="Footer Placeholder 3">
            <a:extLst>
              <a:ext uri="{FF2B5EF4-FFF2-40B4-BE49-F238E27FC236}">
                <a16:creationId xmlns:a16="http://schemas.microsoft.com/office/drawing/2014/main" id="{E6ED9873-9137-A50E-881B-D9C924F21920}"/>
              </a:ext>
            </a:extLst>
          </p:cNvPr>
          <p:cNvSpPr>
            <a:spLocks noGrp="1"/>
          </p:cNvSpPr>
          <p:nvPr>
            <p:ph type="ftr" sz="quarter" idx="11"/>
          </p:nvPr>
        </p:nvSpPr>
        <p:spPr/>
        <p:txBody>
          <a:bodyPr/>
          <a:lstStyle/>
          <a:p>
            <a:r>
              <a:rPr lang="en-US"/>
              <a:t>Volunteer recruitment tool (Project Welcome) Engagement resources</a:t>
            </a:r>
            <a:endParaRPr lang="en-GB"/>
          </a:p>
        </p:txBody>
      </p:sp>
      <p:sp>
        <p:nvSpPr>
          <p:cNvPr id="10" name="Content Placeholder 9">
            <a:extLst>
              <a:ext uri="{FF2B5EF4-FFF2-40B4-BE49-F238E27FC236}">
                <a16:creationId xmlns:a16="http://schemas.microsoft.com/office/drawing/2014/main" id="{120583CE-81F4-39C2-FD3A-641B59C8E46D}"/>
              </a:ext>
            </a:extLst>
          </p:cNvPr>
          <p:cNvSpPr txBox="1">
            <a:spLocks noGrp="1"/>
          </p:cNvSpPr>
          <p:nvPr>
            <p:ph idx="1"/>
          </p:nvPr>
        </p:nvSpPr>
        <p:spPr>
          <a:xfrm>
            <a:off x="353295" y="1023681"/>
            <a:ext cx="3609975" cy="467820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0"/>
              </a:spcAft>
              <a:defRPr/>
            </a:pPr>
            <a:r>
              <a:rPr lang="en-US" sz="1600" b="1" dirty="0">
                <a:solidFill>
                  <a:srgbClr val="161B4E"/>
                </a:solidFill>
                <a:latin typeface="Poppins"/>
                <a:cs typeface="Poppins"/>
              </a:rPr>
              <a:t>13. </a:t>
            </a:r>
            <a:r>
              <a:rPr lang="en-US" sz="1600" dirty="0">
                <a:solidFill>
                  <a:srgbClr val="161B4E"/>
                </a:solidFill>
                <a:latin typeface="Poppins"/>
                <a:cs typeface="Poppins"/>
              </a:rPr>
              <a:t>Once published your opportunity will appear in the list on the ‘My opportunities' page and </a:t>
            </a:r>
            <a:r>
              <a:rPr lang="en-US" sz="1600">
                <a:solidFill>
                  <a:srgbClr val="161B4E"/>
                </a:solidFill>
                <a:latin typeface="Poppins"/>
                <a:cs typeface="Poppins"/>
              </a:rPr>
              <a:t>will show as published in the </a:t>
            </a:r>
            <a:r>
              <a:rPr lang="en-US" sz="1600" dirty="0">
                <a:solidFill>
                  <a:srgbClr val="161B4E"/>
                </a:solidFill>
                <a:latin typeface="Poppins"/>
                <a:cs typeface="Poppins"/>
              </a:rPr>
              <a:t>‘status’ column.</a:t>
            </a:r>
          </a:p>
          <a:p>
            <a:pPr>
              <a:spcAft>
                <a:spcPts val="0"/>
              </a:spcAft>
              <a:defRPr/>
            </a:pPr>
            <a:endParaRPr lang="en-US" sz="1600">
              <a:solidFill>
                <a:srgbClr val="161B4E"/>
              </a:solidFill>
              <a:latin typeface="Poppins"/>
              <a:cs typeface="Poppins"/>
            </a:endParaRPr>
          </a:p>
          <a:p>
            <a:pPr>
              <a:spcAft>
                <a:spcPts val="0"/>
              </a:spcAft>
              <a:defRPr/>
            </a:pPr>
            <a:r>
              <a:rPr lang="en-US" sz="1600" dirty="0">
                <a:solidFill>
                  <a:srgbClr val="161B4E"/>
                </a:solidFill>
                <a:latin typeface="Poppins"/>
                <a:cs typeface="Poppins"/>
              </a:rPr>
              <a:t>Your opportunity will also be visible to potential volunteers when they make a search using the tool. To find it you'll need to search for your postcode as if you were looking to volunteer. To see how you do this go to </a:t>
            </a:r>
            <a:r>
              <a:rPr lang="en-US" sz="1600" dirty="0">
                <a:solidFill>
                  <a:srgbClr val="161B4E"/>
                </a:solidFill>
                <a:latin typeface="Poppins"/>
                <a:cs typeface="Poppins"/>
                <a:hlinkClick r:id="rId2" action="ppaction://hlinksldjump"/>
              </a:rPr>
              <a:t>slide 23.</a:t>
            </a:r>
            <a:r>
              <a:rPr lang="en-US" sz="1600" dirty="0">
                <a:solidFill>
                  <a:srgbClr val="161B4E"/>
                </a:solidFill>
                <a:latin typeface="Poppins"/>
                <a:cs typeface="Poppins"/>
              </a:rPr>
              <a:t> </a:t>
            </a:r>
            <a:endParaRPr lang="en-US" sz="1200" dirty="0">
              <a:solidFill>
                <a:srgbClr val="323232"/>
              </a:solidFill>
              <a:highlight>
                <a:srgbClr val="FFFFFF"/>
              </a:highlight>
              <a:latin typeface="Poppins"/>
              <a:cs typeface="Poppins"/>
            </a:endParaRPr>
          </a:p>
          <a:p>
            <a:pPr>
              <a:spcAft>
                <a:spcPts val="0"/>
              </a:spcAft>
              <a:defRPr/>
            </a:pPr>
            <a:endParaRPr lang="en-US" sz="1600" b="1">
              <a:solidFill>
                <a:srgbClr val="161B4E"/>
              </a:solidFill>
              <a:latin typeface="Poppins"/>
              <a:cs typeface="Poppins"/>
            </a:endParaRPr>
          </a:p>
          <a:p>
            <a:pPr>
              <a:spcAft>
                <a:spcPts val="0"/>
              </a:spcAft>
              <a:defRPr/>
            </a:pPr>
            <a:r>
              <a:rPr lang="en-US" sz="1600" b="1">
                <a:solidFill>
                  <a:srgbClr val="161B4E"/>
                </a:solidFill>
                <a:latin typeface="Poppins"/>
                <a:cs typeface="Poppins"/>
              </a:rPr>
              <a:t>Note:</a:t>
            </a:r>
            <a:r>
              <a:rPr lang="en-US" sz="1600">
                <a:solidFill>
                  <a:srgbClr val="161B4E"/>
                </a:solidFill>
                <a:latin typeface="Poppins"/>
                <a:cs typeface="Poppins"/>
              </a:rPr>
              <a:t> If your opportunity does not appear straight away in the 'My opportunities' page, please wait a couple of minutes and refresh your page.</a:t>
            </a:r>
            <a:endParaRPr lang="en-US">
              <a:cs typeface="Poppins"/>
            </a:endParaRPr>
          </a:p>
        </p:txBody>
      </p:sp>
      <p:grpSp>
        <p:nvGrpSpPr>
          <p:cNvPr id="13" name="Group 12">
            <a:extLst>
              <a:ext uri="{FF2B5EF4-FFF2-40B4-BE49-F238E27FC236}">
                <a16:creationId xmlns:a16="http://schemas.microsoft.com/office/drawing/2014/main" id="{032D261B-336D-4DD9-96CD-7107361C1C2A}"/>
              </a:ext>
            </a:extLst>
          </p:cNvPr>
          <p:cNvGrpSpPr/>
          <p:nvPr/>
        </p:nvGrpSpPr>
        <p:grpSpPr>
          <a:xfrm>
            <a:off x="5786323" y="480750"/>
            <a:ext cx="5340481" cy="4293381"/>
            <a:chOff x="3474215" y="780361"/>
            <a:chExt cx="4628462" cy="3592937"/>
          </a:xfrm>
        </p:grpSpPr>
        <p:pic>
          <p:nvPicPr>
            <p:cNvPr id="8" name="Picture 7" descr="A screenshot of a computer&#10;&#10;AI-generated content may be incorrect.">
              <a:extLst>
                <a:ext uri="{FF2B5EF4-FFF2-40B4-BE49-F238E27FC236}">
                  <a16:creationId xmlns:a16="http://schemas.microsoft.com/office/drawing/2014/main" id="{2EC7125A-A5AF-0A1F-D23A-B011DFB6B556}"/>
                </a:ext>
              </a:extLst>
            </p:cNvPr>
            <p:cNvPicPr>
              <a:picLocks noChangeAspect="1"/>
            </p:cNvPicPr>
            <p:nvPr/>
          </p:nvPicPr>
          <p:blipFill>
            <a:blip r:embed="rId3"/>
            <a:srcRect b="39227"/>
            <a:stretch/>
          </p:blipFill>
          <p:spPr>
            <a:xfrm>
              <a:off x="3474215" y="780361"/>
              <a:ext cx="4628462" cy="3224876"/>
            </a:xfrm>
            <a:prstGeom prst="rect">
              <a:avLst/>
            </a:prstGeom>
          </p:spPr>
        </p:pic>
        <p:sp>
          <p:nvSpPr>
            <p:cNvPr id="12" name="Rectangle 11">
              <a:extLst>
                <a:ext uri="{FF2B5EF4-FFF2-40B4-BE49-F238E27FC236}">
                  <a16:creationId xmlns:a16="http://schemas.microsoft.com/office/drawing/2014/main" id="{7262E982-C770-4EF9-6C16-63E0C878BE64}"/>
                </a:ext>
              </a:extLst>
            </p:cNvPr>
            <p:cNvSpPr/>
            <p:nvPr/>
          </p:nvSpPr>
          <p:spPr>
            <a:xfrm>
              <a:off x="3602585" y="4005237"/>
              <a:ext cx="1431985" cy="368061"/>
            </a:xfrm>
            <a:prstGeom prst="rect">
              <a:avLst/>
            </a:prstGeom>
            <a:solidFill>
              <a:srgbClr val="FEFEFE"/>
            </a:solidFill>
            <a:ln>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grpSp>
      <p:pic>
        <p:nvPicPr>
          <p:cNvPr id="7" name="Picture 6" descr="A screenshot of a computer&#10;&#10;AI-generated content may be incorrect.">
            <a:extLst>
              <a:ext uri="{FF2B5EF4-FFF2-40B4-BE49-F238E27FC236}">
                <a16:creationId xmlns:a16="http://schemas.microsoft.com/office/drawing/2014/main" id="{C92815FD-E645-C609-3C1A-267C18F22AE8}"/>
              </a:ext>
            </a:extLst>
          </p:cNvPr>
          <p:cNvPicPr>
            <a:picLocks noChangeAspect="1"/>
          </p:cNvPicPr>
          <p:nvPr/>
        </p:nvPicPr>
        <p:blipFill>
          <a:blip r:embed="rId4"/>
          <a:srcRect l="59684" t="27851" r="2822" b="49782"/>
          <a:stretch/>
        </p:blipFill>
        <p:spPr>
          <a:xfrm>
            <a:off x="8758989" y="4223284"/>
            <a:ext cx="2866071" cy="1222991"/>
          </a:xfrm>
          <a:prstGeom prst="rect">
            <a:avLst/>
          </a:prstGeom>
        </p:spPr>
      </p:pic>
      <p:sp>
        <p:nvSpPr>
          <p:cNvPr id="9" name="Rectangle: Rounded Corners 8">
            <a:extLst>
              <a:ext uri="{FF2B5EF4-FFF2-40B4-BE49-F238E27FC236}">
                <a16:creationId xmlns:a16="http://schemas.microsoft.com/office/drawing/2014/main" id="{BF3FA205-9C1F-6295-D894-17CFF79734DB}"/>
              </a:ext>
            </a:extLst>
          </p:cNvPr>
          <p:cNvSpPr/>
          <p:nvPr/>
        </p:nvSpPr>
        <p:spPr>
          <a:xfrm>
            <a:off x="10689255" y="4373867"/>
            <a:ext cx="841810" cy="1222991"/>
          </a:xfrm>
          <a:prstGeom prst="roundRect">
            <a:avLst/>
          </a:prstGeom>
          <a:noFill/>
          <a:ln w="28575">
            <a:solidFill>
              <a:schemeClr val="accent4"/>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cs typeface="Poppins"/>
            </a:endParaRPr>
          </a:p>
        </p:txBody>
      </p:sp>
      <p:sp>
        <p:nvSpPr>
          <p:cNvPr id="11" name="Rectangle: Rounded Corners 10">
            <a:extLst>
              <a:ext uri="{FF2B5EF4-FFF2-40B4-BE49-F238E27FC236}">
                <a16:creationId xmlns:a16="http://schemas.microsoft.com/office/drawing/2014/main" id="{3E0BB9EF-F28E-9F53-C222-C9FF350F72EA}"/>
              </a:ext>
            </a:extLst>
          </p:cNvPr>
          <p:cNvSpPr/>
          <p:nvPr/>
        </p:nvSpPr>
        <p:spPr>
          <a:xfrm>
            <a:off x="6130089" y="1920559"/>
            <a:ext cx="4804210" cy="210676"/>
          </a:xfrm>
          <a:prstGeom prst="roundRect">
            <a:avLst/>
          </a:prstGeom>
          <a:noFill/>
          <a:ln w="28575">
            <a:solidFill>
              <a:schemeClr val="accent4"/>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cs typeface="Poppins"/>
            </a:endParaRPr>
          </a:p>
        </p:txBody>
      </p:sp>
    </p:spTree>
    <p:extLst>
      <p:ext uri="{BB962C8B-B14F-4D97-AF65-F5344CB8AC3E}">
        <p14:creationId xmlns:p14="http://schemas.microsoft.com/office/powerpoint/2010/main" val="905862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F41D4-A066-7301-AB05-7850C77B7FA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F833F9-0049-7AAC-CAEC-BDAF57AE090A}"/>
              </a:ext>
            </a:extLst>
          </p:cNvPr>
          <p:cNvSpPr>
            <a:spLocks noGrp="1"/>
          </p:cNvSpPr>
          <p:nvPr>
            <p:ph type="sldNum" sz="quarter" idx="12"/>
          </p:nvPr>
        </p:nvSpPr>
        <p:spPr/>
        <p:txBody>
          <a:bodyPr/>
          <a:lstStyle/>
          <a:p>
            <a:fld id="{CBA53E11-492D-48B3-9F9B-09541CA2A39A}" type="slidenum">
              <a:rPr lang="en-GB" smtClean="0"/>
              <a:pPr/>
              <a:t>2</a:t>
            </a:fld>
            <a:endParaRPr lang="en-GB"/>
          </a:p>
        </p:txBody>
      </p:sp>
      <p:sp>
        <p:nvSpPr>
          <p:cNvPr id="7" name="Title 1">
            <a:extLst>
              <a:ext uri="{FF2B5EF4-FFF2-40B4-BE49-F238E27FC236}">
                <a16:creationId xmlns:a16="http://schemas.microsoft.com/office/drawing/2014/main" id="{DBAF70BA-78BF-566E-87EF-DBAAEBC622FE}"/>
              </a:ext>
            </a:extLst>
          </p:cNvPr>
          <p:cNvSpPr txBox="1">
            <a:spLocks/>
          </p:cNvSpPr>
          <p:nvPr/>
        </p:nvSpPr>
        <p:spPr>
          <a:xfrm>
            <a:off x="300253" y="-296418"/>
            <a:ext cx="7949140" cy="186148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GB" b="1" kern="100">
                <a:latin typeface="Poppins"/>
                <a:ea typeface="Calibri"/>
                <a:cs typeface="Times New Roman"/>
              </a:rPr>
              <a:t>Contents</a:t>
            </a:r>
            <a:endParaRPr lang="en-US"/>
          </a:p>
        </p:txBody>
      </p:sp>
      <p:sp>
        <p:nvSpPr>
          <p:cNvPr id="10" name="TextBox 9">
            <a:extLst>
              <a:ext uri="{FF2B5EF4-FFF2-40B4-BE49-F238E27FC236}">
                <a16:creationId xmlns:a16="http://schemas.microsoft.com/office/drawing/2014/main" id="{8D98C846-474C-6EBB-AA9C-A8CA5C954787}"/>
              </a:ext>
            </a:extLst>
          </p:cNvPr>
          <p:cNvSpPr txBox="1"/>
          <p:nvPr/>
        </p:nvSpPr>
        <p:spPr>
          <a:xfrm>
            <a:off x="212389" y="1156781"/>
            <a:ext cx="10069362" cy="638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Arial"/>
              <a:buChar char="•"/>
            </a:pPr>
            <a:r>
              <a:rPr lang="en-US" b="1">
                <a:solidFill>
                  <a:schemeClr val="bg1"/>
                </a:solidFill>
                <a:latin typeface="Poppins"/>
                <a:ea typeface="+mn-lt"/>
                <a:cs typeface="+mn-lt"/>
              </a:rPr>
              <a:t>Who is the volunteer recruitment tool for? (</a:t>
            </a:r>
            <a:r>
              <a:rPr lang="en-US" b="1">
                <a:solidFill>
                  <a:schemeClr val="bg1"/>
                </a:solidFill>
                <a:latin typeface="Poppins"/>
                <a:ea typeface="+mn-lt"/>
                <a:cs typeface="+mn-lt"/>
                <a:hlinkClick r:id="rId2" action="ppaction://hlinksldjump">
                  <a:extLst>
                    <a:ext uri="{A12FA001-AC4F-418D-AE19-62706E023703}">
                      <ahyp:hlinkClr xmlns:ahyp="http://schemas.microsoft.com/office/drawing/2018/hyperlinkcolor" val="tx"/>
                    </a:ext>
                  </a:extLst>
                </a:hlinkClick>
              </a:rPr>
              <a:t>slide 4</a:t>
            </a:r>
            <a:r>
              <a:rPr lang="en-US" b="1">
                <a:solidFill>
                  <a:schemeClr val="bg1"/>
                </a:solidFill>
                <a:latin typeface="Poppins"/>
                <a:ea typeface="+mn-lt"/>
                <a:cs typeface="+mn-lt"/>
              </a:rPr>
              <a:t>)</a:t>
            </a:r>
            <a:endParaRPr lang="en-US" b="1">
              <a:solidFill>
                <a:schemeClr val="bg1"/>
              </a:solidFill>
              <a:latin typeface="Poppins"/>
              <a:ea typeface="+mn-lt"/>
              <a:cs typeface="Poppins"/>
            </a:endParaRPr>
          </a:p>
          <a:p>
            <a:pPr marL="285750" indent="-285750">
              <a:lnSpc>
                <a:spcPct val="150000"/>
              </a:lnSpc>
              <a:buFont typeface="Arial"/>
              <a:buChar char="•"/>
            </a:pPr>
            <a:r>
              <a:rPr lang="en-US" b="1">
                <a:solidFill>
                  <a:schemeClr val="bg1"/>
                </a:solidFill>
                <a:latin typeface="Poppins"/>
                <a:ea typeface="+mn-lt"/>
                <a:cs typeface="+mn-lt"/>
              </a:rPr>
              <a:t>Where to access the volunteer recruitment tool (</a:t>
            </a:r>
            <a:r>
              <a:rPr lang="en-US" b="1">
                <a:solidFill>
                  <a:schemeClr val="bg1"/>
                </a:solidFill>
                <a:latin typeface="Poppins"/>
                <a:ea typeface="+mn-lt"/>
                <a:cs typeface="+mn-lt"/>
                <a:hlinkClick r:id="rId3" action="ppaction://hlinksldjump">
                  <a:extLst>
                    <a:ext uri="{A12FA001-AC4F-418D-AE19-62706E023703}">
                      <ahyp:hlinkClr xmlns:ahyp="http://schemas.microsoft.com/office/drawing/2018/hyperlinkcolor" val="tx"/>
                    </a:ext>
                  </a:extLst>
                </a:hlinkClick>
              </a:rPr>
              <a:t>slide 5</a:t>
            </a:r>
            <a:r>
              <a:rPr lang="en-US" b="1">
                <a:solidFill>
                  <a:schemeClr val="bg1"/>
                </a:solidFill>
                <a:latin typeface="Poppins"/>
                <a:ea typeface="+mn-lt"/>
                <a:cs typeface="+mn-lt"/>
              </a:rPr>
              <a:t>)</a:t>
            </a:r>
          </a:p>
          <a:p>
            <a:pPr marL="742950" lvl="1" indent="-285750">
              <a:lnSpc>
                <a:spcPct val="150000"/>
              </a:lnSpc>
              <a:buFont typeface="Courier New"/>
              <a:buChar char="o"/>
            </a:pPr>
            <a:r>
              <a:rPr lang="en-US">
                <a:solidFill>
                  <a:schemeClr val="bg1"/>
                </a:solidFill>
                <a:latin typeface="Poppins"/>
                <a:ea typeface="+mn-lt"/>
                <a:cs typeface="+mn-lt"/>
              </a:rPr>
              <a:t>Logging</a:t>
            </a:r>
            <a:r>
              <a:rPr lang="en-US">
                <a:solidFill>
                  <a:schemeClr val="bg1"/>
                </a:solidFill>
                <a:latin typeface="Poppins"/>
                <a:ea typeface="+mn-lt"/>
                <a:cs typeface="+mn-lt"/>
                <a:hlinkClick r:id="" action="ppaction://noaction">
                  <a:extLst>
                    <a:ext uri="{A12FA001-AC4F-418D-AE19-62706E023703}">
                      <ahyp:hlinkClr xmlns:ahyp="http://schemas.microsoft.com/office/drawing/2018/hyperlinkcolor" val="tx"/>
                    </a:ext>
                  </a:extLst>
                </a:hlinkClick>
              </a:rPr>
              <a:t> </a:t>
            </a:r>
            <a:r>
              <a:rPr lang="en-US">
                <a:solidFill>
                  <a:schemeClr val="bg1"/>
                </a:solidFill>
                <a:latin typeface="Poppins"/>
                <a:ea typeface="+mn-lt"/>
                <a:cs typeface="+mn-lt"/>
              </a:rPr>
              <a:t>in to the volunteer recruitment tool: on a smaller screen (</a:t>
            </a:r>
            <a:r>
              <a:rPr lang="en-US">
                <a:solidFill>
                  <a:schemeClr val="bg1"/>
                </a:solidFill>
                <a:latin typeface="Poppins"/>
                <a:ea typeface="+mn-lt"/>
                <a:cs typeface="+mn-lt"/>
                <a:hlinkClick r:id="rId4" action="ppaction://hlinksldjump">
                  <a:extLst>
                    <a:ext uri="{A12FA001-AC4F-418D-AE19-62706E023703}">
                      <ahyp:hlinkClr xmlns:ahyp="http://schemas.microsoft.com/office/drawing/2018/hyperlinkcolor" val="tx"/>
                    </a:ext>
                  </a:extLst>
                </a:hlinkClick>
              </a:rPr>
              <a:t>slide 6</a:t>
            </a:r>
            <a:r>
              <a:rPr lang="en-US">
                <a:solidFill>
                  <a:schemeClr val="bg1"/>
                </a:solidFill>
                <a:latin typeface="Poppins"/>
                <a:ea typeface="+mn-lt"/>
                <a:cs typeface="+mn-lt"/>
              </a:rPr>
              <a:t>)</a:t>
            </a:r>
            <a:endParaRPr lang="en-US">
              <a:solidFill>
                <a:schemeClr val="bg1"/>
              </a:solidFill>
              <a:latin typeface="Poppins"/>
              <a:ea typeface="+mn-lt"/>
              <a:cs typeface="Poppins"/>
            </a:endParaRPr>
          </a:p>
          <a:p>
            <a:pPr marL="742950" lvl="1" indent="-285750">
              <a:lnSpc>
                <a:spcPct val="150000"/>
              </a:lnSpc>
              <a:buFont typeface="Courier New"/>
              <a:buChar char="o"/>
            </a:pPr>
            <a:r>
              <a:rPr lang="en-US">
                <a:solidFill>
                  <a:schemeClr val="bg1"/>
                </a:solidFill>
                <a:latin typeface="Poppins"/>
                <a:ea typeface="+mn-lt"/>
                <a:cs typeface="Poppins"/>
              </a:rPr>
              <a:t>Logging in to the volunteer recruitment tool: on a wider screen (</a:t>
            </a:r>
            <a:r>
              <a:rPr lang="en-US">
                <a:solidFill>
                  <a:schemeClr val="bg1"/>
                </a:solidFill>
                <a:latin typeface="Poppins"/>
                <a:ea typeface="+mn-lt"/>
                <a:cs typeface="Poppins"/>
                <a:hlinkClick r:id="rId5" action="ppaction://hlinksldjump">
                  <a:extLst>
                    <a:ext uri="{A12FA001-AC4F-418D-AE19-62706E023703}">
                      <ahyp:hlinkClr xmlns:ahyp="http://schemas.microsoft.com/office/drawing/2018/hyperlinkcolor" val="tx"/>
                    </a:ext>
                  </a:extLst>
                </a:hlinkClick>
              </a:rPr>
              <a:t>slide 7</a:t>
            </a:r>
            <a:r>
              <a:rPr lang="en-US">
                <a:solidFill>
                  <a:schemeClr val="bg1"/>
                </a:solidFill>
                <a:latin typeface="Poppins"/>
                <a:ea typeface="+mn-lt"/>
                <a:cs typeface="Poppins"/>
              </a:rPr>
              <a:t>)</a:t>
            </a:r>
          </a:p>
          <a:p>
            <a:pPr marL="285750" indent="-285750">
              <a:lnSpc>
                <a:spcPct val="150000"/>
              </a:lnSpc>
              <a:buFont typeface="Arial,Sans-Serif"/>
              <a:buChar char="•"/>
            </a:pPr>
            <a:r>
              <a:rPr lang="en-US" b="1">
                <a:solidFill>
                  <a:schemeClr val="bg1"/>
                </a:solidFill>
                <a:latin typeface="Poppins"/>
                <a:cs typeface="Poppins"/>
              </a:rPr>
              <a:t>Creating and managing opportunities as a volunteer recruiter (</a:t>
            </a:r>
            <a:r>
              <a:rPr lang="en-US" b="1">
                <a:solidFill>
                  <a:schemeClr val="bg1"/>
                </a:solidFill>
                <a:latin typeface="Poppins"/>
                <a:cs typeface="Poppins"/>
                <a:hlinkClick r:id="rId6" action="ppaction://hlinksldjump">
                  <a:extLst>
                    <a:ext uri="{A12FA001-AC4F-418D-AE19-62706E023703}">
                      <ahyp:hlinkClr xmlns:ahyp="http://schemas.microsoft.com/office/drawing/2018/hyperlinkcolor" val="tx"/>
                    </a:ext>
                  </a:extLst>
                </a:hlinkClick>
              </a:rPr>
              <a:t>slide 8-22</a:t>
            </a:r>
            <a:r>
              <a:rPr lang="en-US" b="1">
                <a:solidFill>
                  <a:schemeClr val="bg1"/>
                </a:solidFill>
                <a:latin typeface="Poppins"/>
                <a:cs typeface="Poppins"/>
              </a:rPr>
              <a:t>)</a:t>
            </a:r>
            <a:endParaRPr lang="en-US">
              <a:solidFill>
                <a:schemeClr val="bg1"/>
              </a:solidFill>
              <a:latin typeface="Poppins"/>
              <a:cs typeface="Poppins"/>
            </a:endParaRPr>
          </a:p>
          <a:p>
            <a:pPr marL="742950" lvl="1" indent="-285750">
              <a:lnSpc>
                <a:spcPct val="150000"/>
              </a:lnSpc>
              <a:buFont typeface="Courier New,monospace"/>
              <a:buChar char="o"/>
            </a:pPr>
            <a:r>
              <a:rPr lang="en-US">
                <a:solidFill>
                  <a:schemeClr val="bg1"/>
                </a:solidFill>
                <a:latin typeface="Poppins"/>
                <a:cs typeface="Poppins"/>
              </a:rPr>
              <a:t>Managing opportunities: filtering (</a:t>
            </a:r>
            <a:r>
              <a:rPr lang="en-US">
                <a:solidFill>
                  <a:schemeClr val="bg1"/>
                </a:solidFill>
                <a:latin typeface="Poppins"/>
                <a:cs typeface="Poppins"/>
                <a:hlinkClick r:id="rId7" action="ppaction://hlinksldjump">
                  <a:extLst>
                    <a:ext uri="{A12FA001-AC4F-418D-AE19-62706E023703}">
                      <ahyp:hlinkClr xmlns:ahyp="http://schemas.microsoft.com/office/drawing/2018/hyperlinkcolor" val="tx"/>
                    </a:ext>
                  </a:extLst>
                </a:hlinkClick>
              </a:rPr>
              <a:t>slide 9</a:t>
            </a:r>
            <a:r>
              <a:rPr lang="en-US">
                <a:solidFill>
                  <a:schemeClr val="bg1"/>
                </a:solidFill>
                <a:latin typeface="Poppins"/>
                <a:cs typeface="Poppins"/>
              </a:rPr>
              <a:t>)</a:t>
            </a:r>
          </a:p>
          <a:p>
            <a:pPr marL="742950" lvl="1" indent="-285750">
              <a:lnSpc>
                <a:spcPct val="150000"/>
              </a:lnSpc>
              <a:buFont typeface="Courier New,monospace"/>
              <a:buChar char="o"/>
            </a:pPr>
            <a:r>
              <a:rPr lang="en-US">
                <a:solidFill>
                  <a:schemeClr val="bg1"/>
                </a:solidFill>
                <a:latin typeface="Poppins"/>
                <a:cs typeface="Poppins"/>
              </a:rPr>
              <a:t>Managing opportunities: sorting (</a:t>
            </a:r>
            <a:r>
              <a:rPr lang="en-US">
                <a:solidFill>
                  <a:schemeClr val="bg1"/>
                </a:solidFill>
                <a:latin typeface="Poppins"/>
                <a:cs typeface="Poppins"/>
                <a:hlinkClick r:id="rId8" action="ppaction://hlinksldjump">
                  <a:extLst>
                    <a:ext uri="{A12FA001-AC4F-418D-AE19-62706E023703}">
                      <ahyp:hlinkClr xmlns:ahyp="http://schemas.microsoft.com/office/drawing/2018/hyperlinkcolor" val="tx"/>
                    </a:ext>
                  </a:extLst>
                </a:hlinkClick>
              </a:rPr>
              <a:t>slide 10 – 11</a:t>
            </a:r>
            <a:r>
              <a:rPr lang="en-US">
                <a:solidFill>
                  <a:schemeClr val="bg1"/>
                </a:solidFill>
                <a:latin typeface="Poppins"/>
                <a:cs typeface="Poppins"/>
              </a:rPr>
              <a:t>)</a:t>
            </a:r>
          </a:p>
          <a:p>
            <a:pPr marL="742950" lvl="1" indent="-285750">
              <a:lnSpc>
                <a:spcPct val="150000"/>
              </a:lnSpc>
              <a:buFont typeface="Courier New,monospace"/>
              <a:buChar char="o"/>
            </a:pPr>
            <a:r>
              <a:rPr lang="en-US">
                <a:solidFill>
                  <a:schemeClr val="bg1"/>
                </a:solidFill>
                <a:latin typeface="Poppins"/>
                <a:cs typeface="Poppins"/>
              </a:rPr>
              <a:t>Managing opportunities: editing (</a:t>
            </a:r>
            <a:r>
              <a:rPr lang="en-US">
                <a:solidFill>
                  <a:schemeClr val="bg1"/>
                </a:solidFill>
                <a:latin typeface="Poppins"/>
                <a:cs typeface="Poppins"/>
                <a:hlinkClick r:id="rId9" action="ppaction://hlinksldjump">
                  <a:extLst>
                    <a:ext uri="{A12FA001-AC4F-418D-AE19-62706E023703}">
                      <ahyp:hlinkClr xmlns:ahyp="http://schemas.microsoft.com/office/drawing/2018/hyperlinkcolor" val="tx"/>
                    </a:ext>
                  </a:extLst>
                </a:hlinkClick>
              </a:rPr>
              <a:t>slide 12</a:t>
            </a:r>
            <a:r>
              <a:rPr lang="en-US">
                <a:solidFill>
                  <a:schemeClr val="bg1"/>
                </a:solidFill>
                <a:latin typeface="Poppins"/>
                <a:cs typeface="Poppins"/>
              </a:rPr>
              <a:t>)</a:t>
            </a:r>
          </a:p>
          <a:p>
            <a:pPr marL="742950" lvl="1" indent="-285750">
              <a:lnSpc>
                <a:spcPct val="150000"/>
              </a:lnSpc>
              <a:buFont typeface="Courier New,monospace"/>
              <a:buChar char="o"/>
            </a:pPr>
            <a:r>
              <a:rPr lang="en-US">
                <a:solidFill>
                  <a:schemeClr val="bg1"/>
                </a:solidFill>
                <a:latin typeface="Poppins"/>
                <a:cs typeface="Poppins"/>
              </a:rPr>
              <a:t>Managing opportunities: navigating back (</a:t>
            </a:r>
            <a:r>
              <a:rPr lang="en-US">
                <a:solidFill>
                  <a:schemeClr val="bg1"/>
                </a:solidFill>
                <a:latin typeface="Poppins"/>
                <a:cs typeface="Poppins"/>
                <a:hlinkClick r:id="rId10" action="ppaction://hlinksldjump">
                  <a:extLst>
                    <a:ext uri="{A12FA001-AC4F-418D-AE19-62706E023703}">
                      <ahyp:hlinkClr xmlns:ahyp="http://schemas.microsoft.com/office/drawing/2018/hyperlinkcolor" val="tx"/>
                    </a:ext>
                  </a:extLst>
                </a:hlinkClick>
              </a:rPr>
              <a:t>slide 13</a:t>
            </a:r>
            <a:r>
              <a:rPr lang="en-US">
                <a:solidFill>
                  <a:schemeClr val="bg1"/>
                </a:solidFill>
                <a:latin typeface="Poppins"/>
                <a:cs typeface="Poppins"/>
              </a:rPr>
              <a:t>)</a:t>
            </a:r>
          </a:p>
          <a:p>
            <a:pPr marL="742950" lvl="1" indent="-285750">
              <a:lnSpc>
                <a:spcPct val="150000"/>
              </a:lnSpc>
              <a:buFont typeface="Courier New,monospace"/>
              <a:buChar char="o"/>
            </a:pPr>
            <a:r>
              <a:rPr lang="en-US">
                <a:solidFill>
                  <a:schemeClr val="bg1"/>
                </a:solidFill>
                <a:latin typeface="Poppins"/>
                <a:cs typeface="Poppins"/>
              </a:rPr>
              <a:t>Creating opportunities (</a:t>
            </a:r>
            <a:r>
              <a:rPr lang="en-US">
                <a:solidFill>
                  <a:schemeClr val="bg1"/>
                </a:solidFill>
                <a:latin typeface="Poppins"/>
                <a:cs typeface="Poppins"/>
                <a:hlinkClick r:id="rId11" action="ppaction://hlinksldjump">
                  <a:extLst>
                    <a:ext uri="{A12FA001-AC4F-418D-AE19-62706E023703}">
                      <ahyp:hlinkClr xmlns:ahyp="http://schemas.microsoft.com/office/drawing/2018/hyperlinkcolor" val="tx"/>
                    </a:ext>
                  </a:extLst>
                </a:hlinkClick>
              </a:rPr>
              <a:t>slide 14 – 19</a:t>
            </a:r>
            <a:r>
              <a:rPr lang="en-US">
                <a:solidFill>
                  <a:schemeClr val="bg1"/>
                </a:solidFill>
                <a:latin typeface="Poppins"/>
                <a:cs typeface="Poppins"/>
              </a:rPr>
              <a:t>)</a:t>
            </a:r>
          </a:p>
          <a:p>
            <a:pPr marL="742950" lvl="1" indent="-285750">
              <a:lnSpc>
                <a:spcPct val="150000"/>
              </a:lnSpc>
              <a:buFont typeface="Courier New,monospace"/>
              <a:buChar char="o"/>
            </a:pPr>
            <a:r>
              <a:rPr lang="en-US">
                <a:solidFill>
                  <a:schemeClr val="bg1"/>
                </a:solidFill>
                <a:latin typeface="Poppins"/>
                <a:cs typeface="Poppins"/>
              </a:rPr>
              <a:t>Unpublishing opportunities (</a:t>
            </a:r>
            <a:r>
              <a:rPr lang="en-US">
                <a:solidFill>
                  <a:schemeClr val="bg1"/>
                </a:solidFill>
                <a:latin typeface="Poppins"/>
                <a:cs typeface="Poppins"/>
                <a:hlinkClick r:id="rId12" action="ppaction://hlinksldjump">
                  <a:extLst>
                    <a:ext uri="{A12FA001-AC4F-418D-AE19-62706E023703}">
                      <ahyp:hlinkClr xmlns:ahyp="http://schemas.microsoft.com/office/drawing/2018/hyperlinkcolor" val="tx"/>
                    </a:ext>
                  </a:extLst>
                </a:hlinkClick>
              </a:rPr>
              <a:t>slide 20</a:t>
            </a:r>
            <a:r>
              <a:rPr lang="en-US">
                <a:solidFill>
                  <a:schemeClr val="bg1"/>
                </a:solidFill>
                <a:latin typeface="Poppins"/>
                <a:cs typeface="Poppins"/>
              </a:rPr>
              <a:t>)</a:t>
            </a:r>
          </a:p>
          <a:p>
            <a:pPr marL="742950" lvl="1" indent="-285750">
              <a:lnSpc>
                <a:spcPct val="150000"/>
              </a:lnSpc>
              <a:buFont typeface="Courier New,monospace"/>
              <a:buChar char="o"/>
            </a:pPr>
            <a:r>
              <a:rPr lang="en-US">
                <a:solidFill>
                  <a:schemeClr val="bg1"/>
                </a:solidFill>
                <a:latin typeface="Poppins"/>
                <a:cs typeface="Poppins"/>
              </a:rPr>
              <a:t>Editing opportunities once published (</a:t>
            </a:r>
            <a:r>
              <a:rPr lang="en-US">
                <a:solidFill>
                  <a:schemeClr val="bg1"/>
                </a:solidFill>
                <a:latin typeface="Poppins"/>
                <a:cs typeface="Poppins"/>
                <a:hlinkClick r:id="rId13" action="ppaction://hlinksldjump">
                  <a:extLst>
                    <a:ext uri="{A12FA001-AC4F-418D-AE19-62706E023703}">
                      <ahyp:hlinkClr xmlns:ahyp="http://schemas.microsoft.com/office/drawing/2018/hyperlinkcolor" val="tx"/>
                    </a:ext>
                  </a:extLst>
                </a:hlinkClick>
              </a:rPr>
              <a:t>slide 21</a:t>
            </a:r>
            <a:r>
              <a:rPr lang="en-US">
                <a:solidFill>
                  <a:schemeClr val="bg1"/>
                </a:solidFill>
                <a:latin typeface="Poppins"/>
                <a:cs typeface="Poppins"/>
              </a:rPr>
              <a:t>)</a:t>
            </a:r>
          </a:p>
          <a:p>
            <a:pPr marL="742950" lvl="1" indent="-285750">
              <a:lnSpc>
                <a:spcPct val="150000"/>
              </a:lnSpc>
              <a:buFont typeface="Courier New,monospace"/>
              <a:buChar char="o"/>
            </a:pPr>
            <a:endParaRPr lang="en-US">
              <a:solidFill>
                <a:srgbClr val="FFFFFF"/>
              </a:solidFill>
              <a:latin typeface="Poppins"/>
              <a:cs typeface="Poppins"/>
            </a:endParaRPr>
          </a:p>
          <a:p>
            <a:pPr marL="742950" lvl="1" indent="-285750">
              <a:lnSpc>
                <a:spcPct val="150000"/>
              </a:lnSpc>
              <a:buFont typeface="Courier New,monospace"/>
              <a:buChar char="o"/>
            </a:pPr>
            <a:endParaRPr lang="en-US">
              <a:solidFill>
                <a:srgbClr val="000000"/>
              </a:solidFill>
              <a:latin typeface="Poppins"/>
              <a:cs typeface="Poppins"/>
            </a:endParaRPr>
          </a:p>
          <a:p>
            <a:pPr marL="742950" lvl="1" indent="-285750">
              <a:lnSpc>
                <a:spcPct val="200000"/>
              </a:lnSpc>
              <a:buFont typeface="Courier New"/>
              <a:buChar char="o"/>
            </a:pPr>
            <a:endParaRPr lang="en-US">
              <a:solidFill>
                <a:schemeClr val="bg1"/>
              </a:solidFill>
              <a:latin typeface="Poppins"/>
              <a:cs typeface="Poppins"/>
            </a:endParaRPr>
          </a:p>
        </p:txBody>
      </p:sp>
      <p:grpSp>
        <p:nvGrpSpPr>
          <p:cNvPr id="8" name="Group 7">
            <a:extLst>
              <a:ext uri="{FF2B5EF4-FFF2-40B4-BE49-F238E27FC236}">
                <a16:creationId xmlns:a16="http://schemas.microsoft.com/office/drawing/2014/main" id="{DDFBD9BE-DFF4-9ACD-5221-89CDD67FA263}"/>
              </a:ext>
            </a:extLst>
          </p:cNvPr>
          <p:cNvGrpSpPr/>
          <p:nvPr/>
        </p:nvGrpSpPr>
        <p:grpSpPr>
          <a:xfrm>
            <a:off x="4958339" y="224876"/>
            <a:ext cx="2552593" cy="814816"/>
            <a:chOff x="4164142" y="96087"/>
            <a:chExt cx="2552593" cy="814816"/>
          </a:xfrm>
        </p:grpSpPr>
        <p:sp>
          <p:nvSpPr>
            <p:cNvPr id="6" name="Rectangle 5">
              <a:extLst>
                <a:ext uri="{FF2B5EF4-FFF2-40B4-BE49-F238E27FC236}">
                  <a16:creationId xmlns:a16="http://schemas.microsoft.com/office/drawing/2014/main" id="{3921A6DE-2408-8B29-2066-EA2CC68C13CE}"/>
                </a:ext>
              </a:extLst>
            </p:cNvPr>
            <p:cNvSpPr/>
            <p:nvPr/>
          </p:nvSpPr>
          <p:spPr>
            <a:xfrm>
              <a:off x="4164142" y="96087"/>
              <a:ext cx="2552593" cy="81481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3" name="TextBox 2">
              <a:extLst>
                <a:ext uri="{FF2B5EF4-FFF2-40B4-BE49-F238E27FC236}">
                  <a16:creationId xmlns:a16="http://schemas.microsoft.com/office/drawing/2014/main" id="{F3D80FE8-1840-F4D3-D4E4-B10295C63733}"/>
                </a:ext>
              </a:extLst>
            </p:cNvPr>
            <p:cNvSpPr txBox="1"/>
            <p:nvPr/>
          </p:nvSpPr>
          <p:spPr>
            <a:xfrm>
              <a:off x="4277057" y="278312"/>
              <a:ext cx="2326049" cy="492443"/>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600" i="1">
                  <a:solidFill>
                    <a:srgbClr val="0E2841"/>
                  </a:solidFill>
                  <a:latin typeface="Poppins"/>
                  <a:cs typeface="Segoe UI"/>
                </a:rPr>
                <a:t>Click the slide number to go to that slide</a:t>
              </a:r>
              <a:endParaRPr lang="en-US" sz="1600" i="1">
                <a:solidFill>
                  <a:srgbClr val="0E2841"/>
                </a:solidFill>
              </a:endParaRPr>
            </a:p>
          </p:txBody>
        </p:sp>
      </p:grpSp>
    </p:spTree>
    <p:extLst>
      <p:ext uri="{BB962C8B-B14F-4D97-AF65-F5344CB8AC3E}">
        <p14:creationId xmlns:p14="http://schemas.microsoft.com/office/powerpoint/2010/main" val="117345598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D67D0-1FED-40F8-09D0-C65AE21CC5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7A555A-AD58-E23A-EC30-1B6639CC2E29}"/>
              </a:ext>
            </a:extLst>
          </p:cNvPr>
          <p:cNvSpPr>
            <a:spLocks noGrp="1"/>
          </p:cNvSpPr>
          <p:nvPr>
            <p:ph type="title"/>
          </p:nvPr>
        </p:nvSpPr>
        <p:spPr>
          <a:xfrm>
            <a:off x="255133" y="245477"/>
            <a:ext cx="11376025" cy="395287"/>
          </a:xfrm>
        </p:spPr>
        <p:txBody>
          <a:bodyPr/>
          <a:lstStyle/>
          <a:p>
            <a:r>
              <a:rPr lang="en-GB">
                <a:cs typeface="Poppins"/>
              </a:rPr>
              <a:t>Unpublishing opportunities</a:t>
            </a:r>
          </a:p>
        </p:txBody>
      </p:sp>
      <p:sp>
        <p:nvSpPr>
          <p:cNvPr id="4" name="Footer Placeholder 3">
            <a:extLst>
              <a:ext uri="{FF2B5EF4-FFF2-40B4-BE49-F238E27FC236}">
                <a16:creationId xmlns:a16="http://schemas.microsoft.com/office/drawing/2014/main" id="{2F6C9652-4ACE-9144-DC36-C9967B0C8FB2}"/>
              </a:ext>
            </a:extLst>
          </p:cNvPr>
          <p:cNvSpPr>
            <a:spLocks noGrp="1"/>
          </p:cNvSpPr>
          <p:nvPr>
            <p:ph type="ftr" sz="quarter" idx="11"/>
          </p:nvPr>
        </p:nvSpPr>
        <p:spPr/>
        <p:txBody>
          <a:bodyPr/>
          <a:lstStyle/>
          <a:p>
            <a:r>
              <a:rPr lang="en-US"/>
              <a:t>Volunteer recruitment tool (Project Welcome) Engagement resources</a:t>
            </a:r>
            <a:endParaRPr lang="en-GB"/>
          </a:p>
        </p:txBody>
      </p:sp>
      <p:grpSp>
        <p:nvGrpSpPr>
          <p:cNvPr id="13" name="Group 12">
            <a:extLst>
              <a:ext uri="{FF2B5EF4-FFF2-40B4-BE49-F238E27FC236}">
                <a16:creationId xmlns:a16="http://schemas.microsoft.com/office/drawing/2014/main" id="{A6B8263E-36B2-F723-9F4D-42249504F0B8}"/>
              </a:ext>
            </a:extLst>
          </p:cNvPr>
          <p:cNvGrpSpPr/>
          <p:nvPr/>
        </p:nvGrpSpPr>
        <p:grpSpPr>
          <a:xfrm>
            <a:off x="4541358" y="1433475"/>
            <a:ext cx="5232074" cy="3777309"/>
            <a:chOff x="3369867" y="750621"/>
            <a:chExt cx="4925078" cy="3622677"/>
          </a:xfrm>
        </p:grpSpPr>
        <p:pic>
          <p:nvPicPr>
            <p:cNvPr id="8" name="Picture 7" descr="A screenshot of a computer&#10;&#10;AI-generated content may be incorrect.">
              <a:extLst>
                <a:ext uri="{FF2B5EF4-FFF2-40B4-BE49-F238E27FC236}">
                  <a16:creationId xmlns:a16="http://schemas.microsoft.com/office/drawing/2014/main" id="{125AC6BF-46C4-9837-24E9-BE617340123B}"/>
                </a:ext>
              </a:extLst>
            </p:cNvPr>
            <p:cNvPicPr>
              <a:picLocks noChangeAspect="1"/>
            </p:cNvPicPr>
            <p:nvPr/>
          </p:nvPicPr>
          <p:blipFill>
            <a:blip r:embed="rId2"/>
            <a:srcRect b="63007"/>
            <a:stretch/>
          </p:blipFill>
          <p:spPr>
            <a:xfrm>
              <a:off x="3369867" y="750621"/>
              <a:ext cx="4925078" cy="2088797"/>
            </a:xfrm>
            <a:prstGeom prst="rect">
              <a:avLst/>
            </a:prstGeom>
          </p:spPr>
        </p:pic>
        <p:sp>
          <p:nvSpPr>
            <p:cNvPr id="12" name="Rectangle 11">
              <a:extLst>
                <a:ext uri="{FF2B5EF4-FFF2-40B4-BE49-F238E27FC236}">
                  <a16:creationId xmlns:a16="http://schemas.microsoft.com/office/drawing/2014/main" id="{54D32ED7-36AF-B6DC-F66C-31813B05B86C}"/>
                </a:ext>
              </a:extLst>
            </p:cNvPr>
            <p:cNvSpPr/>
            <p:nvPr/>
          </p:nvSpPr>
          <p:spPr>
            <a:xfrm>
              <a:off x="3602585" y="4005237"/>
              <a:ext cx="1431985" cy="368061"/>
            </a:xfrm>
            <a:prstGeom prst="rect">
              <a:avLst/>
            </a:prstGeom>
            <a:solidFill>
              <a:srgbClr val="FEFEFE"/>
            </a:solidFill>
            <a:ln>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grpSp>
      <p:sp>
        <p:nvSpPr>
          <p:cNvPr id="5" name="Rectangle 4">
            <a:extLst>
              <a:ext uri="{FF2B5EF4-FFF2-40B4-BE49-F238E27FC236}">
                <a16:creationId xmlns:a16="http://schemas.microsoft.com/office/drawing/2014/main" id="{56866641-3685-A7F2-E9B4-FADEF3C1FBF1}"/>
              </a:ext>
            </a:extLst>
          </p:cNvPr>
          <p:cNvSpPr/>
          <p:nvPr/>
        </p:nvSpPr>
        <p:spPr>
          <a:xfrm>
            <a:off x="359043" y="800100"/>
            <a:ext cx="10305749" cy="4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6" name="TextBox 5">
            <a:extLst>
              <a:ext uri="{FF2B5EF4-FFF2-40B4-BE49-F238E27FC236}">
                <a16:creationId xmlns:a16="http://schemas.microsoft.com/office/drawing/2014/main" id="{95638A03-9D51-D686-E07A-4763668F9216}"/>
              </a:ext>
            </a:extLst>
          </p:cNvPr>
          <p:cNvSpPr txBox="1"/>
          <p:nvPr/>
        </p:nvSpPr>
        <p:spPr>
          <a:xfrm>
            <a:off x="253788" y="991061"/>
            <a:ext cx="10123901" cy="21544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400">
                <a:solidFill>
                  <a:schemeClr val="tx2"/>
                </a:solidFill>
                <a:cs typeface="Poppins"/>
              </a:rPr>
              <a:t>To unpublish (remove) an opportunity so it is no longer live for prospective volunteers to view, you can:</a:t>
            </a:r>
          </a:p>
        </p:txBody>
      </p:sp>
      <p:pic>
        <p:nvPicPr>
          <p:cNvPr id="7" name="Picture 6">
            <a:extLst>
              <a:ext uri="{FF2B5EF4-FFF2-40B4-BE49-F238E27FC236}">
                <a16:creationId xmlns:a16="http://schemas.microsoft.com/office/drawing/2014/main" id="{8E36025D-47F0-27B8-9CD4-7C65CC92522C}"/>
              </a:ext>
            </a:extLst>
          </p:cNvPr>
          <p:cNvPicPr>
            <a:picLocks noChangeAspect="1"/>
          </p:cNvPicPr>
          <p:nvPr/>
        </p:nvPicPr>
        <p:blipFill>
          <a:blip r:embed="rId3"/>
          <a:srcRect t="4027" r="49161"/>
          <a:stretch/>
        </p:blipFill>
        <p:spPr>
          <a:xfrm>
            <a:off x="7450325" y="3499577"/>
            <a:ext cx="2535790" cy="2318998"/>
          </a:xfrm>
          <a:prstGeom prst="rect">
            <a:avLst/>
          </a:prstGeom>
        </p:spPr>
      </p:pic>
      <p:sp>
        <p:nvSpPr>
          <p:cNvPr id="9" name="TextBox 8">
            <a:extLst>
              <a:ext uri="{FF2B5EF4-FFF2-40B4-BE49-F238E27FC236}">
                <a16:creationId xmlns:a16="http://schemas.microsoft.com/office/drawing/2014/main" id="{8C3BFB6F-9F27-2903-EF83-D3C0DC9F627D}"/>
              </a:ext>
            </a:extLst>
          </p:cNvPr>
          <p:cNvSpPr txBox="1"/>
          <p:nvPr/>
        </p:nvSpPr>
        <p:spPr>
          <a:xfrm>
            <a:off x="253788" y="1817206"/>
            <a:ext cx="3562020" cy="323165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400" b="1">
                <a:solidFill>
                  <a:schemeClr val="tx2"/>
                </a:solidFill>
                <a:cs typeface="Poppins"/>
              </a:rPr>
              <a:t>1. </a:t>
            </a:r>
            <a:r>
              <a:rPr lang="en-US" sz="1400">
                <a:solidFill>
                  <a:schemeClr val="tx2"/>
                </a:solidFill>
                <a:cs typeface="Poppins"/>
              </a:rPr>
              <a:t>Navigate to the ‘my opportunities’ page (you will automatically land on this page as a recruiter when you log in).</a:t>
            </a:r>
          </a:p>
          <a:p>
            <a:pPr marL="342900" indent="-342900">
              <a:buAutoNum type="arabicPeriod"/>
            </a:pPr>
            <a:endParaRPr lang="en-US" sz="1400" b="1">
              <a:solidFill>
                <a:schemeClr val="tx2"/>
              </a:solidFill>
              <a:cs typeface="Poppins"/>
            </a:endParaRPr>
          </a:p>
          <a:p>
            <a:r>
              <a:rPr lang="en-US" sz="1400" b="1">
                <a:solidFill>
                  <a:schemeClr val="tx2"/>
                </a:solidFill>
                <a:cs typeface="Poppins"/>
              </a:rPr>
              <a:t>2. </a:t>
            </a:r>
            <a:r>
              <a:rPr lang="en-US" sz="1400">
                <a:solidFill>
                  <a:schemeClr val="tx2"/>
                </a:solidFill>
                <a:cs typeface="Poppins"/>
              </a:rPr>
              <a:t>Click on the specific opportunity you would like to unpublish, this will open the opportunity up.</a:t>
            </a:r>
          </a:p>
          <a:p>
            <a:endParaRPr lang="en-US" sz="1400" b="1">
              <a:solidFill>
                <a:schemeClr val="tx2"/>
              </a:solidFill>
              <a:cs typeface="Poppins"/>
            </a:endParaRPr>
          </a:p>
          <a:p>
            <a:r>
              <a:rPr lang="en-US" sz="1400" b="1">
                <a:solidFill>
                  <a:schemeClr val="tx2"/>
                </a:solidFill>
                <a:cs typeface="Poppins"/>
              </a:rPr>
              <a:t>3. </a:t>
            </a:r>
            <a:r>
              <a:rPr lang="en-US" sz="1400">
                <a:solidFill>
                  <a:schemeClr val="tx2"/>
                </a:solidFill>
                <a:cs typeface="Poppins"/>
              </a:rPr>
              <a:t>Scroll to the bottom and click 'unpublish'. The opportunity will remain in the ‘my opportunities’ page but </a:t>
            </a:r>
            <a:r>
              <a:rPr lang="en-US" sz="1400">
                <a:solidFill>
                  <a:srgbClr val="161B4E"/>
                </a:solidFill>
                <a:cs typeface="Poppins"/>
              </a:rPr>
              <a:t>will show as ‘unpublished’ in the ‘status’ column.</a:t>
            </a:r>
          </a:p>
          <a:p>
            <a:endParaRPr lang="en-US" sz="1400" b="1">
              <a:solidFill>
                <a:schemeClr val="tx2"/>
              </a:solidFill>
              <a:cs typeface="Poppins"/>
            </a:endParaRPr>
          </a:p>
        </p:txBody>
      </p:sp>
      <p:cxnSp>
        <p:nvCxnSpPr>
          <p:cNvPr id="15" name="Straight Arrow Connector 14">
            <a:extLst>
              <a:ext uri="{FF2B5EF4-FFF2-40B4-BE49-F238E27FC236}">
                <a16:creationId xmlns:a16="http://schemas.microsoft.com/office/drawing/2014/main" id="{44C43D4F-DE8A-3396-EC44-70F8577BED67}"/>
              </a:ext>
            </a:extLst>
          </p:cNvPr>
          <p:cNvCxnSpPr>
            <a:cxnSpLocks/>
          </p:cNvCxnSpPr>
          <p:nvPr/>
        </p:nvCxnSpPr>
        <p:spPr>
          <a:xfrm>
            <a:off x="5736657" y="3548956"/>
            <a:ext cx="1713668" cy="67026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8" name="Arrow: Right 17">
            <a:extLst>
              <a:ext uri="{FF2B5EF4-FFF2-40B4-BE49-F238E27FC236}">
                <a16:creationId xmlns:a16="http://schemas.microsoft.com/office/drawing/2014/main" id="{F002426F-5CDE-6912-292F-F91584F96698}"/>
              </a:ext>
            </a:extLst>
          </p:cNvPr>
          <p:cNvSpPr/>
          <p:nvPr/>
        </p:nvSpPr>
        <p:spPr>
          <a:xfrm>
            <a:off x="4163634" y="2987168"/>
            <a:ext cx="755448" cy="297184"/>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9" name="Rectangle: Rounded Corners 18">
            <a:extLst>
              <a:ext uri="{FF2B5EF4-FFF2-40B4-BE49-F238E27FC236}">
                <a16:creationId xmlns:a16="http://schemas.microsoft.com/office/drawing/2014/main" id="{3FA5B0E7-68B8-4423-37B3-8A369055D1BE}"/>
              </a:ext>
            </a:extLst>
          </p:cNvPr>
          <p:cNvSpPr/>
          <p:nvPr/>
        </p:nvSpPr>
        <p:spPr>
          <a:xfrm>
            <a:off x="4898018" y="2972674"/>
            <a:ext cx="755448" cy="222913"/>
          </a:xfrm>
          <a:prstGeom prst="roundRect">
            <a:avLst/>
          </a:prstGeom>
          <a:noFill/>
          <a:ln w="28575">
            <a:solidFill>
              <a:schemeClr val="accent4"/>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cs typeface="Poppins"/>
            </a:endParaRPr>
          </a:p>
        </p:txBody>
      </p:sp>
      <p:sp>
        <p:nvSpPr>
          <p:cNvPr id="20" name="Rectangle: Rounded Corners 19">
            <a:extLst>
              <a:ext uri="{FF2B5EF4-FFF2-40B4-BE49-F238E27FC236}">
                <a16:creationId xmlns:a16="http://schemas.microsoft.com/office/drawing/2014/main" id="{4D55B793-6D4D-987F-3F10-5DEA12EB6769}"/>
              </a:ext>
            </a:extLst>
          </p:cNvPr>
          <p:cNvSpPr/>
          <p:nvPr/>
        </p:nvSpPr>
        <p:spPr>
          <a:xfrm>
            <a:off x="8149753" y="5454210"/>
            <a:ext cx="628487" cy="223323"/>
          </a:xfrm>
          <a:prstGeom prst="roundRect">
            <a:avLst/>
          </a:prstGeom>
          <a:noFill/>
          <a:ln w="28575">
            <a:solidFill>
              <a:schemeClr val="accent4"/>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cs typeface="Poppins"/>
            </a:endParaRPr>
          </a:p>
        </p:txBody>
      </p:sp>
      <p:sp>
        <p:nvSpPr>
          <p:cNvPr id="21" name="Arrow: Right 20">
            <a:extLst>
              <a:ext uri="{FF2B5EF4-FFF2-40B4-BE49-F238E27FC236}">
                <a16:creationId xmlns:a16="http://schemas.microsoft.com/office/drawing/2014/main" id="{ADE6126A-BB5F-4042-772E-C7493DB82E6A}"/>
              </a:ext>
            </a:extLst>
          </p:cNvPr>
          <p:cNvSpPr/>
          <p:nvPr/>
        </p:nvSpPr>
        <p:spPr>
          <a:xfrm rot="20565541">
            <a:off x="7401298" y="5669983"/>
            <a:ext cx="755448" cy="297184"/>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pic>
        <p:nvPicPr>
          <p:cNvPr id="23" name="Picture 22">
            <a:extLst>
              <a:ext uri="{FF2B5EF4-FFF2-40B4-BE49-F238E27FC236}">
                <a16:creationId xmlns:a16="http://schemas.microsoft.com/office/drawing/2014/main" id="{0D8CACFE-5629-5887-B0B3-ECBEBFF62A9E}"/>
              </a:ext>
            </a:extLst>
          </p:cNvPr>
          <p:cNvPicPr>
            <a:picLocks noChangeAspect="1"/>
          </p:cNvPicPr>
          <p:nvPr/>
        </p:nvPicPr>
        <p:blipFill>
          <a:blip r:embed="rId4"/>
          <a:stretch>
            <a:fillRect/>
          </a:stretch>
        </p:blipFill>
        <p:spPr>
          <a:xfrm>
            <a:off x="10261501" y="3944581"/>
            <a:ext cx="1930499" cy="1378021"/>
          </a:xfrm>
          <a:prstGeom prst="rect">
            <a:avLst/>
          </a:prstGeom>
        </p:spPr>
      </p:pic>
      <p:sp>
        <p:nvSpPr>
          <p:cNvPr id="24" name="Rectangle: Rounded Corners 23">
            <a:extLst>
              <a:ext uri="{FF2B5EF4-FFF2-40B4-BE49-F238E27FC236}">
                <a16:creationId xmlns:a16="http://schemas.microsoft.com/office/drawing/2014/main" id="{B8B94252-BAB1-500F-639E-C92C708B942C}"/>
              </a:ext>
            </a:extLst>
          </p:cNvPr>
          <p:cNvSpPr/>
          <p:nvPr/>
        </p:nvSpPr>
        <p:spPr>
          <a:xfrm>
            <a:off x="10892830" y="4106229"/>
            <a:ext cx="841810" cy="1378021"/>
          </a:xfrm>
          <a:prstGeom prst="roundRect">
            <a:avLst/>
          </a:prstGeom>
          <a:noFill/>
          <a:ln w="28575">
            <a:solidFill>
              <a:schemeClr val="accent4"/>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cs typeface="Poppins"/>
            </a:endParaRPr>
          </a:p>
        </p:txBody>
      </p:sp>
      <p:cxnSp>
        <p:nvCxnSpPr>
          <p:cNvPr id="25" name="Straight Arrow Connector 24">
            <a:extLst>
              <a:ext uri="{FF2B5EF4-FFF2-40B4-BE49-F238E27FC236}">
                <a16:creationId xmlns:a16="http://schemas.microsoft.com/office/drawing/2014/main" id="{03427CB9-4D74-7CED-602D-0CCFEC49745C}"/>
              </a:ext>
            </a:extLst>
          </p:cNvPr>
          <p:cNvCxnSpPr>
            <a:cxnSpLocks/>
          </p:cNvCxnSpPr>
          <p:nvPr/>
        </p:nvCxnSpPr>
        <p:spPr>
          <a:xfrm flipV="1">
            <a:off x="8778240" y="4987661"/>
            <a:ext cx="1992429" cy="48905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990830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67971-D170-FDE2-AB16-E6925763CA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1F8F92-C486-75BD-C6E2-F9C6B88542F5}"/>
              </a:ext>
            </a:extLst>
          </p:cNvPr>
          <p:cNvSpPr>
            <a:spLocks noGrp="1"/>
          </p:cNvSpPr>
          <p:nvPr>
            <p:ph type="title"/>
          </p:nvPr>
        </p:nvSpPr>
        <p:spPr>
          <a:xfrm>
            <a:off x="255133" y="245477"/>
            <a:ext cx="11376025" cy="395287"/>
          </a:xfrm>
        </p:spPr>
        <p:txBody>
          <a:bodyPr/>
          <a:lstStyle/>
          <a:p>
            <a:r>
              <a:rPr lang="en-GB">
                <a:cs typeface="Poppins"/>
              </a:rPr>
              <a:t>Editing opportunities once published</a:t>
            </a:r>
          </a:p>
        </p:txBody>
      </p:sp>
      <p:sp>
        <p:nvSpPr>
          <p:cNvPr id="4" name="Footer Placeholder 3">
            <a:extLst>
              <a:ext uri="{FF2B5EF4-FFF2-40B4-BE49-F238E27FC236}">
                <a16:creationId xmlns:a16="http://schemas.microsoft.com/office/drawing/2014/main" id="{3280A048-9CFB-3D90-723A-0747C23B5F88}"/>
              </a:ext>
            </a:extLst>
          </p:cNvPr>
          <p:cNvSpPr>
            <a:spLocks noGrp="1"/>
          </p:cNvSpPr>
          <p:nvPr>
            <p:ph type="ftr" sz="quarter" idx="11"/>
          </p:nvPr>
        </p:nvSpPr>
        <p:spPr/>
        <p:txBody>
          <a:bodyPr/>
          <a:lstStyle/>
          <a:p>
            <a:r>
              <a:rPr lang="en-US"/>
              <a:t>Volunteer recruitment tool (Project Welcome) Engagement resources</a:t>
            </a:r>
            <a:endParaRPr lang="en-GB"/>
          </a:p>
        </p:txBody>
      </p:sp>
      <p:grpSp>
        <p:nvGrpSpPr>
          <p:cNvPr id="13" name="Group 12">
            <a:extLst>
              <a:ext uri="{FF2B5EF4-FFF2-40B4-BE49-F238E27FC236}">
                <a16:creationId xmlns:a16="http://schemas.microsoft.com/office/drawing/2014/main" id="{4959F4B3-194A-2302-B039-FC8BD85D7205}"/>
              </a:ext>
            </a:extLst>
          </p:cNvPr>
          <p:cNvGrpSpPr/>
          <p:nvPr/>
        </p:nvGrpSpPr>
        <p:grpSpPr>
          <a:xfrm>
            <a:off x="4648681" y="1336883"/>
            <a:ext cx="5232074" cy="3777309"/>
            <a:chOff x="3369867" y="750621"/>
            <a:chExt cx="4925078" cy="3622677"/>
          </a:xfrm>
        </p:grpSpPr>
        <p:pic>
          <p:nvPicPr>
            <p:cNvPr id="8" name="Picture 7" descr="A screenshot of a computer&#10;&#10;AI-generated content may be incorrect.">
              <a:extLst>
                <a:ext uri="{FF2B5EF4-FFF2-40B4-BE49-F238E27FC236}">
                  <a16:creationId xmlns:a16="http://schemas.microsoft.com/office/drawing/2014/main" id="{B9E9A4AA-F33B-3FDA-9EE8-CE136604CF77}"/>
                </a:ext>
              </a:extLst>
            </p:cNvPr>
            <p:cNvPicPr>
              <a:picLocks noChangeAspect="1"/>
            </p:cNvPicPr>
            <p:nvPr/>
          </p:nvPicPr>
          <p:blipFill>
            <a:blip r:embed="rId2"/>
            <a:srcRect b="63007"/>
            <a:stretch/>
          </p:blipFill>
          <p:spPr>
            <a:xfrm>
              <a:off x="3369867" y="750621"/>
              <a:ext cx="4925078" cy="2088797"/>
            </a:xfrm>
            <a:prstGeom prst="rect">
              <a:avLst/>
            </a:prstGeom>
          </p:spPr>
        </p:pic>
        <p:sp>
          <p:nvSpPr>
            <p:cNvPr id="12" name="Rectangle 11">
              <a:extLst>
                <a:ext uri="{FF2B5EF4-FFF2-40B4-BE49-F238E27FC236}">
                  <a16:creationId xmlns:a16="http://schemas.microsoft.com/office/drawing/2014/main" id="{ED196AA4-6E64-E055-652A-A51FCAEB85FB}"/>
                </a:ext>
              </a:extLst>
            </p:cNvPr>
            <p:cNvSpPr/>
            <p:nvPr/>
          </p:nvSpPr>
          <p:spPr>
            <a:xfrm>
              <a:off x="3602585" y="4005237"/>
              <a:ext cx="1431985" cy="368061"/>
            </a:xfrm>
            <a:prstGeom prst="rect">
              <a:avLst/>
            </a:prstGeom>
            <a:solidFill>
              <a:srgbClr val="FEFEFE"/>
            </a:solidFill>
            <a:ln>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grpSp>
      <p:sp>
        <p:nvSpPr>
          <p:cNvPr id="5" name="Rectangle 4">
            <a:extLst>
              <a:ext uri="{FF2B5EF4-FFF2-40B4-BE49-F238E27FC236}">
                <a16:creationId xmlns:a16="http://schemas.microsoft.com/office/drawing/2014/main" id="{E041C7FC-D273-8827-36C5-00402B341D4E}"/>
              </a:ext>
            </a:extLst>
          </p:cNvPr>
          <p:cNvSpPr/>
          <p:nvPr/>
        </p:nvSpPr>
        <p:spPr>
          <a:xfrm>
            <a:off x="359043" y="800100"/>
            <a:ext cx="10305749" cy="4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6" name="TextBox 5">
            <a:extLst>
              <a:ext uri="{FF2B5EF4-FFF2-40B4-BE49-F238E27FC236}">
                <a16:creationId xmlns:a16="http://schemas.microsoft.com/office/drawing/2014/main" id="{88871BFD-6A9F-3FE5-6D44-61379D81AB4F}"/>
              </a:ext>
            </a:extLst>
          </p:cNvPr>
          <p:cNvSpPr txBox="1"/>
          <p:nvPr/>
        </p:nvSpPr>
        <p:spPr>
          <a:xfrm>
            <a:off x="253788" y="991061"/>
            <a:ext cx="10123901" cy="21544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400" dirty="0">
                <a:solidFill>
                  <a:schemeClr val="tx2"/>
                </a:solidFill>
                <a:cs typeface="Poppins"/>
              </a:rPr>
              <a:t>To edit an opportunity once published, for example if you've made a mistake or want to update it, you can:</a:t>
            </a:r>
          </a:p>
        </p:txBody>
      </p:sp>
      <p:pic>
        <p:nvPicPr>
          <p:cNvPr id="7" name="Picture 6">
            <a:extLst>
              <a:ext uri="{FF2B5EF4-FFF2-40B4-BE49-F238E27FC236}">
                <a16:creationId xmlns:a16="http://schemas.microsoft.com/office/drawing/2014/main" id="{C21945B7-2E92-9AD9-EED0-F563BACDC916}"/>
              </a:ext>
            </a:extLst>
          </p:cNvPr>
          <p:cNvPicPr>
            <a:picLocks noChangeAspect="1"/>
          </p:cNvPicPr>
          <p:nvPr/>
        </p:nvPicPr>
        <p:blipFill>
          <a:blip r:embed="rId3"/>
          <a:srcRect t="4027" r="49161"/>
          <a:stretch/>
        </p:blipFill>
        <p:spPr>
          <a:xfrm>
            <a:off x="5582887" y="3531774"/>
            <a:ext cx="2535790" cy="2318998"/>
          </a:xfrm>
          <a:prstGeom prst="rect">
            <a:avLst/>
          </a:prstGeom>
        </p:spPr>
      </p:pic>
      <p:sp>
        <p:nvSpPr>
          <p:cNvPr id="9" name="TextBox 8">
            <a:extLst>
              <a:ext uri="{FF2B5EF4-FFF2-40B4-BE49-F238E27FC236}">
                <a16:creationId xmlns:a16="http://schemas.microsoft.com/office/drawing/2014/main" id="{A073093C-2A6F-A20E-54F8-9C0859DF2DB9}"/>
              </a:ext>
            </a:extLst>
          </p:cNvPr>
          <p:cNvSpPr txBox="1"/>
          <p:nvPr/>
        </p:nvSpPr>
        <p:spPr>
          <a:xfrm>
            <a:off x="253788" y="1548896"/>
            <a:ext cx="3851794" cy="517064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400" b="1">
                <a:solidFill>
                  <a:schemeClr val="tx2"/>
                </a:solidFill>
                <a:cs typeface="Poppins"/>
              </a:rPr>
              <a:t>1. </a:t>
            </a:r>
            <a:r>
              <a:rPr lang="en-US" sz="1400">
                <a:solidFill>
                  <a:schemeClr val="tx2"/>
                </a:solidFill>
                <a:cs typeface="Poppins"/>
              </a:rPr>
              <a:t>Navigate to the ‘my opportunities’ page (you will automatically land on this page as a recruiter when you log in).</a:t>
            </a:r>
            <a:endParaRPr lang="en-US" sz="1400" dirty="0">
              <a:solidFill>
                <a:schemeClr val="tx2"/>
              </a:solidFill>
              <a:cs typeface="Poppins"/>
            </a:endParaRPr>
          </a:p>
          <a:p>
            <a:pPr marL="342900" indent="-342900">
              <a:buAutoNum type="arabicPeriod"/>
            </a:pPr>
            <a:endParaRPr lang="en-US" sz="1400" b="1" dirty="0">
              <a:solidFill>
                <a:schemeClr val="tx2"/>
              </a:solidFill>
              <a:cs typeface="Poppins"/>
            </a:endParaRPr>
          </a:p>
          <a:p>
            <a:r>
              <a:rPr lang="en-US" sz="1400" b="1" dirty="0">
                <a:solidFill>
                  <a:schemeClr val="tx2"/>
                </a:solidFill>
                <a:cs typeface="Poppins"/>
              </a:rPr>
              <a:t>2. </a:t>
            </a:r>
            <a:r>
              <a:rPr lang="en-US" sz="1400" dirty="0">
                <a:solidFill>
                  <a:schemeClr val="tx2"/>
                </a:solidFill>
                <a:cs typeface="Poppins"/>
              </a:rPr>
              <a:t>Click on the specific opportunity you </a:t>
            </a:r>
            <a:r>
              <a:rPr lang="en-US" sz="1400">
                <a:solidFill>
                  <a:schemeClr val="tx2"/>
                </a:solidFill>
                <a:cs typeface="Poppins"/>
              </a:rPr>
              <a:t>would like to edit. This will open the </a:t>
            </a:r>
            <a:r>
              <a:rPr lang="en-US" sz="1400" dirty="0">
                <a:solidFill>
                  <a:schemeClr val="tx2"/>
                </a:solidFill>
                <a:cs typeface="Poppins"/>
              </a:rPr>
              <a:t>opportunity up.</a:t>
            </a:r>
          </a:p>
          <a:p>
            <a:endParaRPr lang="en-US" sz="1400" b="1" dirty="0">
              <a:solidFill>
                <a:schemeClr val="tx2"/>
              </a:solidFill>
              <a:cs typeface="Poppins"/>
            </a:endParaRPr>
          </a:p>
          <a:p>
            <a:r>
              <a:rPr lang="en-US" sz="1400" b="1" dirty="0">
                <a:solidFill>
                  <a:schemeClr val="tx2"/>
                </a:solidFill>
                <a:cs typeface="Poppins"/>
              </a:rPr>
              <a:t>3. </a:t>
            </a:r>
            <a:r>
              <a:rPr lang="en-US" sz="1400" dirty="0">
                <a:solidFill>
                  <a:schemeClr val="tx2"/>
                </a:solidFill>
                <a:cs typeface="Poppins"/>
              </a:rPr>
              <a:t>Make any edits you'd like to, then click preview. </a:t>
            </a:r>
          </a:p>
          <a:p>
            <a:endParaRPr lang="en-US" sz="1400" dirty="0">
              <a:solidFill>
                <a:schemeClr val="tx2"/>
              </a:solidFill>
              <a:cs typeface="Poppins"/>
            </a:endParaRPr>
          </a:p>
          <a:p>
            <a:r>
              <a:rPr lang="en-US" sz="1400" b="1" dirty="0">
                <a:solidFill>
                  <a:schemeClr val="tx2"/>
                </a:solidFill>
                <a:cs typeface="Poppins"/>
              </a:rPr>
              <a:t>4. </a:t>
            </a:r>
            <a:r>
              <a:rPr lang="en-US" sz="1400" dirty="0">
                <a:solidFill>
                  <a:schemeClr val="tx2"/>
                </a:solidFill>
                <a:cs typeface="Poppins"/>
              </a:rPr>
              <a:t>This will take you to a page where you can preview what the opportunity will look like and either click ‘edit opportunity’ to edit further or ‘publish’ to list the opportunity for enquirers </a:t>
            </a:r>
            <a:r>
              <a:rPr lang="en-US" sz="1400">
                <a:solidFill>
                  <a:schemeClr val="tx2"/>
                </a:solidFill>
                <a:cs typeface="Poppins"/>
              </a:rPr>
              <a:t>to see</a:t>
            </a:r>
            <a:r>
              <a:rPr lang="en-US" sz="1400" dirty="0">
                <a:solidFill>
                  <a:schemeClr val="tx2"/>
                </a:solidFill>
                <a:cs typeface="Poppins"/>
              </a:rPr>
              <a:t>.</a:t>
            </a:r>
            <a:endParaRPr lang="en-US" dirty="0">
              <a:solidFill>
                <a:schemeClr val="tx2"/>
              </a:solidFill>
              <a:cs typeface="Poppins"/>
            </a:endParaRPr>
          </a:p>
          <a:p>
            <a:endParaRPr lang="en-US" sz="1400" dirty="0">
              <a:solidFill>
                <a:schemeClr val="tx2"/>
              </a:solidFill>
              <a:cs typeface="Poppins"/>
            </a:endParaRPr>
          </a:p>
          <a:p>
            <a:r>
              <a:rPr lang="en-US" sz="1400" b="1">
                <a:solidFill>
                  <a:schemeClr val="tx2"/>
                </a:solidFill>
                <a:cs typeface="Poppins"/>
              </a:rPr>
              <a:t>5. </a:t>
            </a:r>
            <a:r>
              <a:rPr lang="en-US" sz="1400">
                <a:solidFill>
                  <a:schemeClr val="tx2"/>
                </a:solidFill>
                <a:cs typeface="Poppins"/>
              </a:rPr>
              <a:t>The 'last updated' column in the 'my opportunities' page for the opportunity will update.</a:t>
            </a:r>
          </a:p>
          <a:p>
            <a:endParaRPr lang="en-US" sz="1400">
              <a:solidFill>
                <a:srgbClr val="000000"/>
              </a:solidFill>
              <a:cs typeface="Poppins"/>
            </a:endParaRPr>
          </a:p>
          <a:p>
            <a:endParaRPr lang="en-US" sz="1400" b="1">
              <a:solidFill>
                <a:srgbClr val="000000"/>
              </a:solidFill>
              <a:cs typeface="Poppins"/>
            </a:endParaRPr>
          </a:p>
          <a:p>
            <a:endParaRPr lang="en-US" sz="1400">
              <a:solidFill>
                <a:srgbClr val="FF0000"/>
              </a:solidFill>
              <a:cs typeface="Poppins"/>
            </a:endParaRPr>
          </a:p>
          <a:p>
            <a:endParaRPr lang="en-US" sz="1400">
              <a:solidFill>
                <a:srgbClr val="FF0000"/>
              </a:solidFill>
              <a:cs typeface="Poppins"/>
            </a:endParaRPr>
          </a:p>
        </p:txBody>
      </p:sp>
      <p:cxnSp>
        <p:nvCxnSpPr>
          <p:cNvPr id="15" name="Straight Arrow Connector 14">
            <a:extLst>
              <a:ext uri="{FF2B5EF4-FFF2-40B4-BE49-F238E27FC236}">
                <a16:creationId xmlns:a16="http://schemas.microsoft.com/office/drawing/2014/main" id="{43D76B14-0542-B7C2-D9F1-6E49C482C59D}"/>
              </a:ext>
            </a:extLst>
          </p:cNvPr>
          <p:cNvCxnSpPr>
            <a:cxnSpLocks/>
          </p:cNvCxnSpPr>
          <p:nvPr/>
        </p:nvCxnSpPr>
        <p:spPr>
          <a:xfrm>
            <a:off x="5200036" y="3473830"/>
            <a:ext cx="533106" cy="94930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8" name="Arrow: Right 17">
            <a:extLst>
              <a:ext uri="{FF2B5EF4-FFF2-40B4-BE49-F238E27FC236}">
                <a16:creationId xmlns:a16="http://schemas.microsoft.com/office/drawing/2014/main" id="{5935C227-A51F-AE8D-1F51-9835726D9BE7}"/>
              </a:ext>
            </a:extLst>
          </p:cNvPr>
          <p:cNvSpPr/>
          <p:nvPr/>
        </p:nvSpPr>
        <p:spPr>
          <a:xfrm>
            <a:off x="4260225" y="2675929"/>
            <a:ext cx="755448" cy="297184"/>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9" name="Rectangle: Rounded Corners 18">
            <a:extLst>
              <a:ext uri="{FF2B5EF4-FFF2-40B4-BE49-F238E27FC236}">
                <a16:creationId xmlns:a16="http://schemas.microsoft.com/office/drawing/2014/main" id="{CEFD478F-A6E4-DAE7-3C6E-8C66A6CBE33B}"/>
              </a:ext>
            </a:extLst>
          </p:cNvPr>
          <p:cNvSpPr/>
          <p:nvPr/>
        </p:nvSpPr>
        <p:spPr>
          <a:xfrm>
            <a:off x="5016074" y="2672167"/>
            <a:ext cx="755448" cy="222913"/>
          </a:xfrm>
          <a:prstGeom prst="roundRect">
            <a:avLst/>
          </a:prstGeom>
          <a:noFill/>
          <a:ln w="28575">
            <a:solidFill>
              <a:schemeClr val="accent4"/>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cs typeface="Poppins"/>
            </a:endParaRPr>
          </a:p>
        </p:txBody>
      </p:sp>
      <p:sp>
        <p:nvSpPr>
          <p:cNvPr id="20" name="Rectangle: Rounded Corners 19">
            <a:extLst>
              <a:ext uri="{FF2B5EF4-FFF2-40B4-BE49-F238E27FC236}">
                <a16:creationId xmlns:a16="http://schemas.microsoft.com/office/drawing/2014/main" id="{13F8EA86-9817-950A-80F2-08E1EAD56D8F}"/>
              </a:ext>
            </a:extLst>
          </p:cNvPr>
          <p:cNvSpPr/>
          <p:nvPr/>
        </p:nvSpPr>
        <p:spPr>
          <a:xfrm>
            <a:off x="5767159" y="5497138"/>
            <a:ext cx="585558" cy="201859"/>
          </a:xfrm>
          <a:prstGeom prst="roundRect">
            <a:avLst/>
          </a:prstGeom>
          <a:noFill/>
          <a:ln w="28575">
            <a:solidFill>
              <a:schemeClr val="accent4"/>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cs typeface="Poppins"/>
            </a:endParaRPr>
          </a:p>
        </p:txBody>
      </p:sp>
      <p:sp>
        <p:nvSpPr>
          <p:cNvPr id="21" name="Arrow: Right 20">
            <a:extLst>
              <a:ext uri="{FF2B5EF4-FFF2-40B4-BE49-F238E27FC236}">
                <a16:creationId xmlns:a16="http://schemas.microsoft.com/office/drawing/2014/main" id="{745A1B3F-F94F-86B6-A4AA-BDC75996EFCC}"/>
              </a:ext>
            </a:extLst>
          </p:cNvPr>
          <p:cNvSpPr/>
          <p:nvPr/>
        </p:nvSpPr>
        <p:spPr>
          <a:xfrm rot="20565541">
            <a:off x="4986508" y="5702180"/>
            <a:ext cx="755448" cy="297184"/>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pic>
        <p:nvPicPr>
          <p:cNvPr id="10" name="Picture 9" descr="A screenshot of a computer&#10;&#10;AI-generated content may be incorrect.">
            <a:extLst>
              <a:ext uri="{FF2B5EF4-FFF2-40B4-BE49-F238E27FC236}">
                <a16:creationId xmlns:a16="http://schemas.microsoft.com/office/drawing/2014/main" id="{18898A81-F0B3-1678-DE0E-255A360A5E82}"/>
              </a:ext>
            </a:extLst>
          </p:cNvPr>
          <p:cNvPicPr>
            <a:picLocks noChangeAspect="1"/>
          </p:cNvPicPr>
          <p:nvPr/>
        </p:nvPicPr>
        <p:blipFill>
          <a:blip r:embed="rId4">
            <a:extLst>
              <a:ext uri="{28A0092B-C50C-407E-A947-70E740481C1C}">
                <a14:useLocalDpi xmlns:a14="http://schemas.microsoft.com/office/drawing/2010/main" val="0"/>
              </a:ext>
            </a:extLst>
          </a:blip>
          <a:srcRect t="58250" r="42811" b="-1924"/>
          <a:stretch>
            <a:fillRect/>
          </a:stretch>
        </p:blipFill>
        <p:spPr>
          <a:xfrm>
            <a:off x="8599426" y="4444498"/>
            <a:ext cx="2453446" cy="1407427"/>
          </a:xfrm>
          <a:prstGeom prst="rect">
            <a:avLst/>
          </a:prstGeom>
        </p:spPr>
      </p:pic>
      <p:sp>
        <p:nvSpPr>
          <p:cNvPr id="14" name="Rectangle: Rounded Corners 13">
            <a:extLst>
              <a:ext uri="{FF2B5EF4-FFF2-40B4-BE49-F238E27FC236}">
                <a16:creationId xmlns:a16="http://schemas.microsoft.com/office/drawing/2014/main" id="{6DFFB9EB-72C3-7BF2-D936-E381FF217C7D}"/>
              </a:ext>
            </a:extLst>
          </p:cNvPr>
          <p:cNvSpPr/>
          <p:nvPr/>
        </p:nvSpPr>
        <p:spPr>
          <a:xfrm>
            <a:off x="8695700" y="5333753"/>
            <a:ext cx="1302372" cy="266523"/>
          </a:xfrm>
          <a:prstGeom prst="roundRect">
            <a:avLst/>
          </a:prstGeom>
          <a:noFill/>
          <a:ln w="28575">
            <a:solidFill>
              <a:schemeClr val="accent4"/>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cs typeface="Poppins"/>
            </a:endParaRPr>
          </a:p>
        </p:txBody>
      </p:sp>
      <p:sp>
        <p:nvSpPr>
          <p:cNvPr id="16" name="Arrow: Right 15">
            <a:extLst>
              <a:ext uri="{FF2B5EF4-FFF2-40B4-BE49-F238E27FC236}">
                <a16:creationId xmlns:a16="http://schemas.microsoft.com/office/drawing/2014/main" id="{4ED28894-E24E-3CCB-2649-E1F25BC82812}"/>
              </a:ext>
            </a:extLst>
          </p:cNvPr>
          <p:cNvSpPr/>
          <p:nvPr/>
        </p:nvSpPr>
        <p:spPr>
          <a:xfrm rot="12240000">
            <a:off x="9966339" y="5637786"/>
            <a:ext cx="755448" cy="297184"/>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pic>
        <p:nvPicPr>
          <p:cNvPr id="17" name="Picture 16" descr="A screenshot of a phone&#10;&#10;AI-generated content may be incorrect.">
            <a:extLst>
              <a:ext uri="{FF2B5EF4-FFF2-40B4-BE49-F238E27FC236}">
                <a16:creationId xmlns:a16="http://schemas.microsoft.com/office/drawing/2014/main" id="{1E1FE9C2-23A2-C0D9-F446-6C255788FBAA}"/>
              </a:ext>
            </a:extLst>
          </p:cNvPr>
          <p:cNvPicPr>
            <a:picLocks noChangeAspect="1"/>
          </p:cNvPicPr>
          <p:nvPr/>
        </p:nvPicPr>
        <p:blipFill>
          <a:blip r:embed="rId5"/>
          <a:stretch>
            <a:fillRect/>
          </a:stretch>
        </p:blipFill>
        <p:spPr>
          <a:xfrm>
            <a:off x="10457847" y="1207462"/>
            <a:ext cx="1311096" cy="1759978"/>
          </a:xfrm>
          <a:prstGeom prst="rect">
            <a:avLst/>
          </a:prstGeom>
        </p:spPr>
      </p:pic>
      <p:sp>
        <p:nvSpPr>
          <p:cNvPr id="24" name="Rectangle: Rounded Corners 23">
            <a:extLst>
              <a:ext uri="{FF2B5EF4-FFF2-40B4-BE49-F238E27FC236}">
                <a16:creationId xmlns:a16="http://schemas.microsoft.com/office/drawing/2014/main" id="{B19A3332-C8BB-4408-4323-5D2310B687EC}"/>
              </a:ext>
            </a:extLst>
          </p:cNvPr>
          <p:cNvSpPr/>
          <p:nvPr/>
        </p:nvSpPr>
        <p:spPr>
          <a:xfrm>
            <a:off x="10678182" y="1390934"/>
            <a:ext cx="841810" cy="1753654"/>
          </a:xfrm>
          <a:prstGeom prst="roundRect">
            <a:avLst/>
          </a:prstGeom>
          <a:noFill/>
          <a:ln w="28575">
            <a:solidFill>
              <a:schemeClr val="accent4"/>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cs typeface="Poppins"/>
            </a:endParaRPr>
          </a:p>
        </p:txBody>
      </p:sp>
      <p:cxnSp>
        <p:nvCxnSpPr>
          <p:cNvPr id="25" name="Straight Arrow Connector 24">
            <a:extLst>
              <a:ext uri="{FF2B5EF4-FFF2-40B4-BE49-F238E27FC236}">
                <a16:creationId xmlns:a16="http://schemas.microsoft.com/office/drawing/2014/main" id="{273E14E3-3756-9617-CFE9-70F0E2FA22D3}"/>
              </a:ext>
            </a:extLst>
          </p:cNvPr>
          <p:cNvCxnSpPr>
            <a:cxnSpLocks/>
          </p:cNvCxnSpPr>
          <p:nvPr/>
        </p:nvCxnSpPr>
        <p:spPr>
          <a:xfrm flipV="1">
            <a:off x="6857140" y="5062787"/>
            <a:ext cx="1702655" cy="41392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2" name="Straight Arrow Connector 21">
            <a:extLst>
              <a:ext uri="{FF2B5EF4-FFF2-40B4-BE49-F238E27FC236}">
                <a16:creationId xmlns:a16="http://schemas.microsoft.com/office/drawing/2014/main" id="{53AB4B50-63F5-A081-4572-DDAF1E239239}"/>
              </a:ext>
            </a:extLst>
          </p:cNvPr>
          <p:cNvCxnSpPr>
            <a:cxnSpLocks/>
          </p:cNvCxnSpPr>
          <p:nvPr/>
        </p:nvCxnSpPr>
        <p:spPr>
          <a:xfrm flipV="1">
            <a:off x="9926605" y="3238280"/>
            <a:ext cx="876261" cy="111153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88326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C8200-DD44-0863-F33F-7DCBBEF752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B601A5-4973-24FC-ACF6-B9216C7DEB47}"/>
              </a:ext>
            </a:extLst>
          </p:cNvPr>
          <p:cNvSpPr>
            <a:spLocks noGrp="1"/>
          </p:cNvSpPr>
          <p:nvPr>
            <p:ph type="title"/>
          </p:nvPr>
        </p:nvSpPr>
        <p:spPr>
          <a:xfrm>
            <a:off x="627062" y="1136795"/>
            <a:ext cx="8376321" cy="4806515"/>
          </a:xfrm>
        </p:spPr>
        <p:txBody>
          <a:bodyPr/>
          <a:lstStyle/>
          <a:p>
            <a:r>
              <a:rPr lang="en-GB" sz="4000" kern="100">
                <a:latin typeface="Poppins"/>
                <a:ea typeface="Calibri"/>
                <a:cs typeface="Times New Roman"/>
              </a:rPr>
              <a:t>Promoting your opportunity (post launch in January 2026) by:</a:t>
            </a:r>
            <a:br>
              <a:rPr lang="en-GB" sz="4000" kern="100">
                <a:latin typeface="Poppins"/>
                <a:ea typeface="Calibri"/>
                <a:cs typeface="Times New Roman"/>
              </a:rPr>
            </a:br>
            <a:r>
              <a:rPr lang="en-GB" sz="4000" kern="100">
                <a:latin typeface="Poppins"/>
                <a:ea typeface="Calibri"/>
                <a:cs typeface="Times New Roman"/>
              </a:rPr>
              <a:t>1. Copying and sharing the link</a:t>
            </a:r>
            <a:br>
              <a:rPr lang="en-GB" sz="4000" kern="100">
                <a:latin typeface="Poppins"/>
                <a:ea typeface="Calibri"/>
                <a:cs typeface="Times New Roman"/>
              </a:rPr>
            </a:br>
            <a:r>
              <a:rPr lang="en-GB" sz="4000" kern="100">
                <a:latin typeface="Poppins"/>
                <a:ea typeface="Calibri"/>
                <a:cs typeface="Times New Roman"/>
              </a:rPr>
              <a:t>2. Printing the opportunity </a:t>
            </a:r>
            <a:br>
              <a:rPr lang="en-GB" sz="4000" kern="100">
                <a:effectLst/>
                <a:latin typeface="Poppins" panose="00000500000000000000" pitchFamily="2" charset="0"/>
                <a:ea typeface="Calibri" panose="020F0502020204030204" pitchFamily="34" charset="0"/>
                <a:cs typeface="Times New Roman" panose="02020603050405020304" pitchFamily="18" charset="0"/>
              </a:rPr>
            </a:br>
            <a:endParaRPr lang="en-GB" sz="11500">
              <a:cs typeface="Poppins"/>
            </a:endParaRPr>
          </a:p>
        </p:txBody>
      </p:sp>
      <p:sp>
        <p:nvSpPr>
          <p:cNvPr id="4" name="Slide Number Placeholder 3">
            <a:extLst>
              <a:ext uri="{FF2B5EF4-FFF2-40B4-BE49-F238E27FC236}">
                <a16:creationId xmlns:a16="http://schemas.microsoft.com/office/drawing/2014/main" id="{52B7973F-CAA7-1B16-B474-9889B46A88BA}"/>
              </a:ext>
            </a:extLst>
          </p:cNvPr>
          <p:cNvSpPr>
            <a:spLocks noGrp="1"/>
          </p:cNvSpPr>
          <p:nvPr>
            <p:ph type="sldNum" sz="quarter" idx="12"/>
          </p:nvPr>
        </p:nvSpPr>
        <p:spPr/>
        <p:txBody>
          <a:bodyPr/>
          <a:lstStyle/>
          <a:p>
            <a:fld id="{CBA53E11-492D-48B3-9F9B-09541CA2A39A}" type="slidenum">
              <a:rPr lang="en-GB" smtClean="0"/>
              <a:pPr/>
              <a:t>22</a:t>
            </a:fld>
            <a:endParaRPr lang="en-GB"/>
          </a:p>
        </p:txBody>
      </p:sp>
    </p:spTree>
    <p:extLst>
      <p:ext uri="{BB962C8B-B14F-4D97-AF65-F5344CB8AC3E}">
        <p14:creationId xmlns:p14="http://schemas.microsoft.com/office/powerpoint/2010/main" val="105522410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20" descr="A screenshot of a website&#10;&#10;AI-generated content may be incorrect.">
            <a:extLst>
              <a:ext uri="{FF2B5EF4-FFF2-40B4-BE49-F238E27FC236}">
                <a16:creationId xmlns:a16="http://schemas.microsoft.com/office/drawing/2014/main" id="{25B2DE32-66C1-DF5B-817A-C614CC28D44F}"/>
              </a:ext>
            </a:extLst>
          </p:cNvPr>
          <p:cNvPicPr>
            <a:picLocks noGrp="1" noChangeAspect="1"/>
          </p:cNvPicPr>
          <p:nvPr>
            <p:ph idx="1"/>
          </p:nvPr>
        </p:nvPicPr>
        <p:blipFill>
          <a:blip r:embed="rId2"/>
          <a:srcRect t="762" r="177" b="2247"/>
          <a:stretch>
            <a:fillRect/>
          </a:stretch>
        </p:blipFill>
        <p:spPr>
          <a:xfrm>
            <a:off x="5470497" y="812632"/>
            <a:ext cx="6506915" cy="4981824"/>
          </a:xfrm>
          <a:prstGeom prst="rect">
            <a:avLst/>
          </a:prstGeom>
        </p:spPr>
      </p:pic>
      <p:sp>
        <p:nvSpPr>
          <p:cNvPr id="4" name="Footer Placeholder 3">
            <a:extLst>
              <a:ext uri="{FF2B5EF4-FFF2-40B4-BE49-F238E27FC236}">
                <a16:creationId xmlns:a16="http://schemas.microsoft.com/office/drawing/2014/main" id="{8D04FAF2-F497-B2D2-2A6B-7BEE4B7CD4AD}"/>
              </a:ext>
            </a:extLst>
          </p:cNvPr>
          <p:cNvSpPr>
            <a:spLocks noGrp="1"/>
          </p:cNvSpPr>
          <p:nvPr>
            <p:ph type="ftr" sz="quarter" idx="11"/>
          </p:nvPr>
        </p:nvSpPr>
        <p:spPr/>
        <p:txBody>
          <a:bodyPr/>
          <a:lstStyle/>
          <a:p>
            <a:r>
              <a:rPr lang="en-US"/>
              <a:t>Volunteer recruitment tool (Project Welcome) Engagement resources</a:t>
            </a:r>
            <a:endParaRPr lang="en-GB"/>
          </a:p>
        </p:txBody>
      </p:sp>
      <p:sp>
        <p:nvSpPr>
          <p:cNvPr id="9" name="Title 1">
            <a:extLst>
              <a:ext uri="{FF2B5EF4-FFF2-40B4-BE49-F238E27FC236}">
                <a16:creationId xmlns:a16="http://schemas.microsoft.com/office/drawing/2014/main" id="{BB7A1FE3-0D8E-A442-09D3-944FD92CD59B}"/>
              </a:ext>
            </a:extLst>
          </p:cNvPr>
          <p:cNvSpPr>
            <a:spLocks noGrp="1"/>
          </p:cNvSpPr>
          <p:nvPr>
            <p:ph type="title"/>
          </p:nvPr>
        </p:nvSpPr>
        <p:spPr>
          <a:xfrm>
            <a:off x="154610" y="223028"/>
            <a:ext cx="11376025" cy="395287"/>
          </a:xfrm>
        </p:spPr>
        <p:txBody>
          <a:bodyPr/>
          <a:lstStyle/>
          <a:p>
            <a:r>
              <a:rPr lang="en-GB">
                <a:cs typeface="Poppins"/>
              </a:rPr>
              <a:t>Promoting your opportunity </a:t>
            </a:r>
          </a:p>
        </p:txBody>
      </p:sp>
      <p:sp>
        <p:nvSpPr>
          <p:cNvPr id="3" name="TextBox 2">
            <a:extLst>
              <a:ext uri="{FF2B5EF4-FFF2-40B4-BE49-F238E27FC236}">
                <a16:creationId xmlns:a16="http://schemas.microsoft.com/office/drawing/2014/main" id="{C2391CB6-45A3-03DE-F474-A7333833C810}"/>
              </a:ext>
            </a:extLst>
          </p:cNvPr>
          <p:cNvSpPr txBox="1"/>
          <p:nvPr/>
        </p:nvSpPr>
        <p:spPr>
          <a:xfrm>
            <a:off x="469777" y="1159528"/>
            <a:ext cx="4437102" cy="236988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400" dirty="0">
                <a:solidFill>
                  <a:schemeClr val="tx2"/>
                </a:solidFill>
                <a:cs typeface="Poppins"/>
              </a:rPr>
              <a:t>Once you've published an opportunity, you can promote it and encourage prospective volunteers to apply. Each opportunity has a unique link, so you'll be able to either copy and share this link or print the opportunity. </a:t>
            </a:r>
            <a:endParaRPr lang="en-US" dirty="0">
              <a:solidFill>
                <a:schemeClr val="tx2"/>
              </a:solidFill>
              <a:cs typeface="Poppins"/>
            </a:endParaRPr>
          </a:p>
          <a:p>
            <a:endParaRPr lang="en-US" sz="1400" dirty="0">
              <a:solidFill>
                <a:schemeClr val="tx2"/>
              </a:solidFill>
              <a:cs typeface="Poppins"/>
            </a:endParaRPr>
          </a:p>
          <a:p>
            <a:r>
              <a:rPr lang="en-US" sz="1400" dirty="0">
                <a:solidFill>
                  <a:schemeClr val="tx2"/>
                </a:solidFill>
                <a:cs typeface="Poppins"/>
              </a:rPr>
              <a:t>To do this, you'll need to search and find the opportunity as if you're a prospective volunteer. Depending where you want to share the link, you may want to do this via desktop/laptop/iPad, or via your mobile phone.</a:t>
            </a:r>
          </a:p>
        </p:txBody>
      </p:sp>
      <p:sp>
        <p:nvSpPr>
          <p:cNvPr id="5" name="Rectangle 4">
            <a:extLst>
              <a:ext uri="{FF2B5EF4-FFF2-40B4-BE49-F238E27FC236}">
                <a16:creationId xmlns:a16="http://schemas.microsoft.com/office/drawing/2014/main" id="{3C7BA754-8AAD-6C9E-9BF1-F1CA7F326E04}"/>
              </a:ext>
            </a:extLst>
          </p:cNvPr>
          <p:cNvSpPr/>
          <p:nvPr/>
        </p:nvSpPr>
        <p:spPr>
          <a:xfrm>
            <a:off x="303855" y="1025737"/>
            <a:ext cx="4779547" cy="2412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1" name="TextBox 10">
            <a:extLst>
              <a:ext uri="{FF2B5EF4-FFF2-40B4-BE49-F238E27FC236}">
                <a16:creationId xmlns:a16="http://schemas.microsoft.com/office/drawing/2014/main" id="{5609EBF1-1570-587E-7134-2A916CCF26BA}"/>
              </a:ext>
            </a:extLst>
          </p:cNvPr>
          <p:cNvSpPr txBox="1"/>
          <p:nvPr/>
        </p:nvSpPr>
        <p:spPr>
          <a:xfrm>
            <a:off x="482659" y="4692703"/>
            <a:ext cx="4439814" cy="64633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400" b="1">
                <a:solidFill>
                  <a:schemeClr val="tx2"/>
                </a:solidFill>
                <a:cs typeface="Poppins"/>
              </a:rPr>
              <a:t>1. </a:t>
            </a:r>
            <a:r>
              <a:rPr lang="en-US" sz="1400">
                <a:solidFill>
                  <a:schemeClr val="tx2"/>
                </a:solidFill>
                <a:cs typeface="Poppins"/>
              </a:rPr>
              <a:t>Navigate to the 'find opportunities' page by clicking on find opportunities in the top menu, or visit</a:t>
            </a:r>
            <a:r>
              <a:rPr lang="en-US" sz="1400">
                <a:solidFill>
                  <a:srgbClr val="FF0000"/>
                </a:solidFill>
                <a:cs typeface="Poppins"/>
              </a:rPr>
              <a:t> </a:t>
            </a:r>
            <a:r>
              <a:rPr lang="en-US" sz="1400">
                <a:solidFill>
                  <a:srgbClr val="FF0000"/>
                </a:solidFill>
                <a:ea typeface="+mn-lt"/>
                <a:cs typeface="+mn-lt"/>
                <a:hlinkClick r:id="rId3"/>
              </a:rPr>
              <a:t>volunteer.girlguiding.org.uk</a:t>
            </a:r>
            <a:endParaRPr lang="en-US" sz="1400">
              <a:solidFill>
                <a:srgbClr val="FF0000"/>
              </a:solidFill>
              <a:cs typeface="Poppins"/>
            </a:endParaRPr>
          </a:p>
        </p:txBody>
      </p:sp>
      <p:sp>
        <p:nvSpPr>
          <p:cNvPr id="13" name="Rectangle: Rounded Corners 12">
            <a:extLst>
              <a:ext uri="{FF2B5EF4-FFF2-40B4-BE49-F238E27FC236}">
                <a16:creationId xmlns:a16="http://schemas.microsoft.com/office/drawing/2014/main" id="{5C58B4F4-9999-9444-2DCE-818CE0C703AA}"/>
              </a:ext>
            </a:extLst>
          </p:cNvPr>
          <p:cNvSpPr/>
          <p:nvPr/>
        </p:nvSpPr>
        <p:spPr>
          <a:xfrm>
            <a:off x="8730770" y="820466"/>
            <a:ext cx="766653" cy="312560"/>
          </a:xfrm>
          <a:prstGeom prst="roundRect">
            <a:avLst/>
          </a:prstGeom>
          <a:noFill/>
          <a:ln w="28575">
            <a:solidFill>
              <a:schemeClr val="accent4"/>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cs typeface="Poppins"/>
            </a:endParaRPr>
          </a:p>
        </p:txBody>
      </p:sp>
      <p:sp>
        <p:nvSpPr>
          <p:cNvPr id="15" name="Arrow: Right 14">
            <a:extLst>
              <a:ext uri="{FF2B5EF4-FFF2-40B4-BE49-F238E27FC236}">
                <a16:creationId xmlns:a16="http://schemas.microsoft.com/office/drawing/2014/main" id="{12FD5E2F-EF37-CED5-9A18-9DD4614D3505}"/>
              </a:ext>
            </a:extLst>
          </p:cNvPr>
          <p:cNvSpPr/>
          <p:nvPr/>
        </p:nvSpPr>
        <p:spPr>
          <a:xfrm rot="1500000">
            <a:off x="7951562" y="532401"/>
            <a:ext cx="755448" cy="297184"/>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Tree>
    <p:extLst>
      <p:ext uri="{BB962C8B-B14F-4D97-AF65-F5344CB8AC3E}">
        <p14:creationId xmlns:p14="http://schemas.microsoft.com/office/powerpoint/2010/main" val="2596438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CF7E0-635D-EEF6-45A3-B80560C5AD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E1272F-229D-154C-2741-637DDE7F6813}"/>
              </a:ext>
            </a:extLst>
          </p:cNvPr>
          <p:cNvSpPr>
            <a:spLocks noGrp="1"/>
          </p:cNvSpPr>
          <p:nvPr>
            <p:ph type="title"/>
          </p:nvPr>
        </p:nvSpPr>
        <p:spPr>
          <a:xfrm>
            <a:off x="132820" y="119063"/>
            <a:ext cx="11376025" cy="395287"/>
          </a:xfrm>
        </p:spPr>
        <p:txBody>
          <a:bodyPr/>
          <a:lstStyle/>
          <a:p>
            <a:r>
              <a:rPr lang="en-GB"/>
              <a:t>Promoting your opportunity </a:t>
            </a:r>
            <a:endParaRPr lang="en-US"/>
          </a:p>
        </p:txBody>
      </p:sp>
      <p:sp>
        <p:nvSpPr>
          <p:cNvPr id="4" name="Footer Placeholder 3">
            <a:extLst>
              <a:ext uri="{FF2B5EF4-FFF2-40B4-BE49-F238E27FC236}">
                <a16:creationId xmlns:a16="http://schemas.microsoft.com/office/drawing/2014/main" id="{C2414387-F3E5-04F3-5DDF-C17A85A614D1}"/>
              </a:ext>
            </a:extLst>
          </p:cNvPr>
          <p:cNvSpPr>
            <a:spLocks noGrp="1"/>
          </p:cNvSpPr>
          <p:nvPr>
            <p:ph type="ftr" sz="quarter" idx="11"/>
          </p:nvPr>
        </p:nvSpPr>
        <p:spPr/>
        <p:txBody>
          <a:bodyPr/>
          <a:lstStyle/>
          <a:p>
            <a:r>
              <a:rPr lang="en-US"/>
              <a:t>Volunteer recruitment tool (Project Welcome) Engagement resources</a:t>
            </a:r>
            <a:endParaRPr lang="en-GB"/>
          </a:p>
        </p:txBody>
      </p:sp>
      <p:sp>
        <p:nvSpPr>
          <p:cNvPr id="8" name="TextBox 7">
            <a:extLst>
              <a:ext uri="{FF2B5EF4-FFF2-40B4-BE49-F238E27FC236}">
                <a16:creationId xmlns:a16="http://schemas.microsoft.com/office/drawing/2014/main" id="{F0AF9E76-50DA-6D37-8BA9-627AB62246A5}"/>
              </a:ext>
            </a:extLst>
          </p:cNvPr>
          <p:cNvSpPr txBox="1"/>
          <p:nvPr/>
        </p:nvSpPr>
        <p:spPr>
          <a:xfrm>
            <a:off x="7317190" y="1357373"/>
            <a:ext cx="3191238" cy="1200329"/>
          </a:xfrm>
          <a:prstGeom prst="rect">
            <a:avLst/>
          </a:prstGeom>
          <a:noFill/>
          <a:ln>
            <a:noFill/>
          </a:ln>
        </p:spPr>
        <p:txBody>
          <a:bodyPr wrap="square" lIns="91440" tIns="45720" rIns="91440" bIns="45720" anchor="t">
            <a:spAutoFit/>
          </a:bodyPr>
          <a:lstStyle/>
          <a:p>
            <a:pPr>
              <a:defRPr/>
            </a:pPr>
            <a:r>
              <a:rPr lang="en-US" b="1" dirty="0">
                <a:solidFill>
                  <a:srgbClr val="161B4E"/>
                </a:solidFill>
                <a:latin typeface="Poppins"/>
                <a:cs typeface="Poppins"/>
              </a:rPr>
              <a:t>2. </a:t>
            </a:r>
            <a:r>
              <a:rPr lang="en-US" dirty="0">
                <a:solidFill>
                  <a:srgbClr val="161B4E"/>
                </a:solidFill>
                <a:latin typeface="Poppins"/>
                <a:cs typeface="Poppins"/>
              </a:rPr>
              <a:t>Enter the postcode, day(s) of the week and section/area to volunteer with for your opportunity.</a:t>
            </a:r>
            <a:endParaRPr lang="en-US" sz="1800" i="0" u="none" strike="noStrike" kern="1200" cap="none" spc="0" normalizeH="0" baseline="0" noProof="0" dirty="0">
              <a:ln>
                <a:noFill/>
              </a:ln>
              <a:solidFill>
                <a:srgbClr val="161B4E"/>
              </a:solidFill>
              <a:effectLst/>
              <a:uLnTx/>
              <a:uFillTx/>
              <a:latin typeface="Poppins"/>
              <a:cs typeface="Poppins"/>
            </a:endParaRPr>
          </a:p>
        </p:txBody>
      </p:sp>
      <p:pic>
        <p:nvPicPr>
          <p:cNvPr id="7" name="Content Placeholder 6" descr="A screenshot of a computer&#10;&#10;AI-generated content may be incorrect.">
            <a:extLst>
              <a:ext uri="{FF2B5EF4-FFF2-40B4-BE49-F238E27FC236}">
                <a16:creationId xmlns:a16="http://schemas.microsoft.com/office/drawing/2014/main" id="{3DCF8013-3634-8FD0-4720-13DAD40883C8}"/>
              </a:ext>
            </a:extLst>
          </p:cNvPr>
          <p:cNvPicPr>
            <a:picLocks noGrp="1" noChangeAspect="1"/>
          </p:cNvPicPr>
          <p:nvPr>
            <p:ph idx="1"/>
          </p:nvPr>
        </p:nvPicPr>
        <p:blipFill>
          <a:blip r:embed="rId2"/>
          <a:srcRect r="365" b="31621"/>
          <a:stretch>
            <a:fillRect/>
          </a:stretch>
        </p:blipFill>
        <p:spPr>
          <a:xfrm>
            <a:off x="634284" y="698726"/>
            <a:ext cx="6293120" cy="4835252"/>
          </a:xfrm>
          <a:prstGeom prst="rect">
            <a:avLst/>
          </a:prstGeom>
        </p:spPr>
      </p:pic>
      <p:sp>
        <p:nvSpPr>
          <p:cNvPr id="5" name="Rectangle: Rounded Corners 4">
            <a:extLst>
              <a:ext uri="{FF2B5EF4-FFF2-40B4-BE49-F238E27FC236}">
                <a16:creationId xmlns:a16="http://schemas.microsoft.com/office/drawing/2014/main" id="{65B0811A-DF80-C96A-AE88-C1181C103F03}"/>
              </a:ext>
            </a:extLst>
          </p:cNvPr>
          <p:cNvSpPr/>
          <p:nvPr/>
        </p:nvSpPr>
        <p:spPr>
          <a:xfrm>
            <a:off x="1323343" y="2277909"/>
            <a:ext cx="1618300" cy="278943"/>
          </a:xfrm>
          <a:prstGeom prst="roundRect">
            <a:avLst/>
          </a:prstGeom>
          <a:noFill/>
          <a:ln w="28575">
            <a:solidFill>
              <a:schemeClr val="accent4"/>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cs typeface="Poppins"/>
            </a:endParaRPr>
          </a:p>
        </p:txBody>
      </p:sp>
      <p:sp>
        <p:nvSpPr>
          <p:cNvPr id="6" name="Rectangle: Rounded Corners 5">
            <a:extLst>
              <a:ext uri="{FF2B5EF4-FFF2-40B4-BE49-F238E27FC236}">
                <a16:creationId xmlns:a16="http://schemas.microsoft.com/office/drawing/2014/main" id="{917216CF-FDDA-6A9D-3FFE-71D84F473013}"/>
              </a:ext>
            </a:extLst>
          </p:cNvPr>
          <p:cNvSpPr/>
          <p:nvPr/>
        </p:nvSpPr>
        <p:spPr>
          <a:xfrm>
            <a:off x="1323342" y="3062318"/>
            <a:ext cx="4767151" cy="234120"/>
          </a:xfrm>
          <a:prstGeom prst="roundRect">
            <a:avLst/>
          </a:prstGeom>
          <a:noFill/>
          <a:ln w="28575">
            <a:solidFill>
              <a:schemeClr val="accent4"/>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cs typeface="Poppins"/>
            </a:endParaRPr>
          </a:p>
        </p:txBody>
      </p:sp>
      <p:sp>
        <p:nvSpPr>
          <p:cNvPr id="9" name="Rectangle: Rounded Corners 8">
            <a:extLst>
              <a:ext uri="{FF2B5EF4-FFF2-40B4-BE49-F238E27FC236}">
                <a16:creationId xmlns:a16="http://schemas.microsoft.com/office/drawing/2014/main" id="{5A80322A-156F-0113-AD0D-A11991C40CBC}"/>
              </a:ext>
            </a:extLst>
          </p:cNvPr>
          <p:cNvSpPr/>
          <p:nvPr/>
        </p:nvSpPr>
        <p:spPr>
          <a:xfrm>
            <a:off x="1323342" y="3544170"/>
            <a:ext cx="4767151" cy="1511590"/>
          </a:xfrm>
          <a:prstGeom prst="roundRect">
            <a:avLst/>
          </a:prstGeom>
          <a:noFill/>
          <a:ln w="28575">
            <a:solidFill>
              <a:schemeClr val="accent4"/>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cs typeface="Poppins"/>
            </a:endParaRPr>
          </a:p>
        </p:txBody>
      </p:sp>
      <p:sp>
        <p:nvSpPr>
          <p:cNvPr id="10" name="TextBox 9">
            <a:extLst>
              <a:ext uri="{FF2B5EF4-FFF2-40B4-BE49-F238E27FC236}">
                <a16:creationId xmlns:a16="http://schemas.microsoft.com/office/drawing/2014/main" id="{B04140EE-EA3F-B26A-E513-6246987AA767}"/>
              </a:ext>
            </a:extLst>
          </p:cNvPr>
          <p:cNvSpPr txBox="1"/>
          <p:nvPr/>
        </p:nvSpPr>
        <p:spPr>
          <a:xfrm>
            <a:off x="7317189" y="5212196"/>
            <a:ext cx="3191238" cy="646331"/>
          </a:xfrm>
          <a:prstGeom prst="rect">
            <a:avLst/>
          </a:prstGeom>
          <a:noFill/>
          <a:ln>
            <a:noFill/>
          </a:ln>
        </p:spPr>
        <p:txBody>
          <a:bodyPr wrap="square" lIns="91440" tIns="45720" rIns="91440" bIns="45720" anchor="t">
            <a:spAutoFit/>
          </a:bodyPr>
          <a:lstStyle/>
          <a:p>
            <a:pPr>
              <a:defRPr/>
            </a:pPr>
            <a:r>
              <a:rPr lang="en-US" b="1">
                <a:solidFill>
                  <a:srgbClr val="161B4E"/>
                </a:solidFill>
                <a:latin typeface="Poppins"/>
                <a:cs typeface="Poppins"/>
              </a:rPr>
              <a:t>3. </a:t>
            </a:r>
            <a:r>
              <a:rPr lang="en-US">
                <a:solidFill>
                  <a:srgbClr val="161B4E"/>
                </a:solidFill>
                <a:latin typeface="Poppins"/>
                <a:cs typeface="Poppins"/>
              </a:rPr>
              <a:t>Click the blue 'search' button.</a:t>
            </a:r>
            <a:endParaRPr lang="en-US" sz="1800" i="0" u="none" strike="noStrike" kern="1200" cap="none" spc="0" normalizeH="0" baseline="0" noProof="0">
              <a:ln>
                <a:noFill/>
              </a:ln>
              <a:solidFill>
                <a:srgbClr val="161B4E"/>
              </a:solidFill>
              <a:effectLst/>
              <a:uLnTx/>
              <a:uFillTx/>
              <a:latin typeface="Poppins"/>
              <a:cs typeface="Poppins"/>
            </a:endParaRPr>
          </a:p>
        </p:txBody>
      </p:sp>
      <p:sp>
        <p:nvSpPr>
          <p:cNvPr id="12" name="Arrow: Right 11">
            <a:extLst>
              <a:ext uri="{FF2B5EF4-FFF2-40B4-BE49-F238E27FC236}">
                <a16:creationId xmlns:a16="http://schemas.microsoft.com/office/drawing/2014/main" id="{B5EF7F1E-04CB-40BC-10F8-10457F5D57B5}"/>
              </a:ext>
            </a:extLst>
          </p:cNvPr>
          <p:cNvSpPr/>
          <p:nvPr/>
        </p:nvSpPr>
        <p:spPr>
          <a:xfrm rot="9060000">
            <a:off x="2930151" y="1960836"/>
            <a:ext cx="755448" cy="297184"/>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3" name="Arrow: Right 12">
            <a:extLst>
              <a:ext uri="{FF2B5EF4-FFF2-40B4-BE49-F238E27FC236}">
                <a16:creationId xmlns:a16="http://schemas.microsoft.com/office/drawing/2014/main" id="{8838C6C9-E233-9871-FE23-2A73EBCAE663}"/>
              </a:ext>
            </a:extLst>
          </p:cNvPr>
          <p:cNvSpPr/>
          <p:nvPr/>
        </p:nvSpPr>
        <p:spPr>
          <a:xfrm rot="9060000">
            <a:off x="5938242" y="2595204"/>
            <a:ext cx="1355811" cy="297184"/>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4" name="Arrow: Right 13">
            <a:extLst>
              <a:ext uri="{FF2B5EF4-FFF2-40B4-BE49-F238E27FC236}">
                <a16:creationId xmlns:a16="http://schemas.microsoft.com/office/drawing/2014/main" id="{1A9D52F4-B0FA-F472-5710-A7D30A7DECAB}"/>
              </a:ext>
            </a:extLst>
          </p:cNvPr>
          <p:cNvSpPr/>
          <p:nvPr/>
        </p:nvSpPr>
        <p:spPr>
          <a:xfrm rot="8400000">
            <a:off x="5723539" y="3198885"/>
            <a:ext cx="2083174" cy="366455"/>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5" name="Arrow: Right 14">
            <a:extLst>
              <a:ext uri="{FF2B5EF4-FFF2-40B4-BE49-F238E27FC236}">
                <a16:creationId xmlns:a16="http://schemas.microsoft.com/office/drawing/2014/main" id="{B5912C69-FDE1-BFFD-437A-B62833C23394}"/>
              </a:ext>
            </a:extLst>
          </p:cNvPr>
          <p:cNvSpPr/>
          <p:nvPr/>
        </p:nvSpPr>
        <p:spPr>
          <a:xfrm rot="11040000">
            <a:off x="6291914" y="5210540"/>
            <a:ext cx="755448" cy="297184"/>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Tree>
    <p:extLst>
      <p:ext uri="{BB962C8B-B14F-4D97-AF65-F5344CB8AC3E}">
        <p14:creationId xmlns:p14="http://schemas.microsoft.com/office/powerpoint/2010/main" val="3496698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2B0FA-8315-4BF6-1B05-7C067C5A48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FD3F6F-C289-74FB-24F5-0A7E78AEB55B}"/>
              </a:ext>
            </a:extLst>
          </p:cNvPr>
          <p:cNvSpPr>
            <a:spLocks noGrp="1"/>
          </p:cNvSpPr>
          <p:nvPr>
            <p:ph type="title"/>
          </p:nvPr>
        </p:nvSpPr>
        <p:spPr>
          <a:xfrm>
            <a:off x="215412" y="308110"/>
            <a:ext cx="11376025" cy="395287"/>
          </a:xfrm>
        </p:spPr>
        <p:txBody>
          <a:bodyPr/>
          <a:lstStyle/>
          <a:p>
            <a:r>
              <a:rPr lang="en-GB"/>
              <a:t>Promoting your opportunity</a:t>
            </a:r>
          </a:p>
        </p:txBody>
      </p:sp>
      <p:sp>
        <p:nvSpPr>
          <p:cNvPr id="4" name="Footer Placeholder 3">
            <a:extLst>
              <a:ext uri="{FF2B5EF4-FFF2-40B4-BE49-F238E27FC236}">
                <a16:creationId xmlns:a16="http://schemas.microsoft.com/office/drawing/2014/main" id="{5CE5BD48-7024-55CD-473D-9D53C93B35A1}"/>
              </a:ext>
            </a:extLst>
          </p:cNvPr>
          <p:cNvSpPr>
            <a:spLocks noGrp="1"/>
          </p:cNvSpPr>
          <p:nvPr>
            <p:ph type="ftr" sz="quarter" idx="11"/>
          </p:nvPr>
        </p:nvSpPr>
        <p:spPr/>
        <p:txBody>
          <a:bodyPr/>
          <a:lstStyle/>
          <a:p>
            <a:r>
              <a:rPr lang="en-US"/>
              <a:t>Volunteer recruitment tool (Project Welcome) Engagement resources</a:t>
            </a:r>
            <a:endParaRPr lang="en-GB"/>
          </a:p>
        </p:txBody>
      </p:sp>
      <p:sp>
        <p:nvSpPr>
          <p:cNvPr id="7" name="TextBox 6">
            <a:extLst>
              <a:ext uri="{FF2B5EF4-FFF2-40B4-BE49-F238E27FC236}">
                <a16:creationId xmlns:a16="http://schemas.microsoft.com/office/drawing/2014/main" id="{DCCBDB04-6D6E-A93C-54A2-42AC2C7E471E}"/>
              </a:ext>
            </a:extLst>
          </p:cNvPr>
          <p:cNvSpPr txBox="1"/>
          <p:nvPr/>
        </p:nvSpPr>
        <p:spPr>
          <a:xfrm>
            <a:off x="7586361" y="224036"/>
            <a:ext cx="4347924" cy="467820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defRPr/>
            </a:pPr>
            <a:r>
              <a:rPr lang="en-US" sz="1600" b="1" dirty="0">
                <a:solidFill>
                  <a:srgbClr val="161B4E"/>
                </a:solidFill>
                <a:latin typeface="Poppins"/>
                <a:cs typeface="Poppins"/>
              </a:rPr>
              <a:t>4. </a:t>
            </a:r>
            <a:r>
              <a:rPr lang="en-US" sz="1600" dirty="0">
                <a:solidFill>
                  <a:srgbClr val="161B4E"/>
                </a:solidFill>
                <a:latin typeface="Poppins"/>
                <a:cs typeface="Poppins"/>
              </a:rPr>
              <a:t>Once you have found your opportunity, click on the 3 dots icon on the right, this will bring up the option to copy the link or </a:t>
            </a:r>
            <a:r>
              <a:rPr lang="en-US" sz="1600">
                <a:solidFill>
                  <a:srgbClr val="161B4E"/>
                </a:solidFill>
                <a:latin typeface="Poppins"/>
                <a:cs typeface="Poppins"/>
              </a:rPr>
              <a:t>print.</a:t>
            </a:r>
          </a:p>
          <a:p>
            <a:pPr>
              <a:defRPr/>
            </a:pPr>
            <a:endParaRPr lang="en-US" sz="1600">
              <a:solidFill>
                <a:srgbClr val="161B4E"/>
              </a:solidFill>
              <a:latin typeface="Poppins"/>
              <a:cs typeface="Poppins"/>
            </a:endParaRPr>
          </a:p>
          <a:p>
            <a:pPr>
              <a:defRPr/>
            </a:pPr>
            <a:r>
              <a:rPr lang="en-US" sz="1600" b="1">
                <a:solidFill>
                  <a:srgbClr val="161B4E"/>
                </a:solidFill>
                <a:latin typeface="Poppins"/>
                <a:cs typeface="Poppins"/>
              </a:rPr>
              <a:t>5.</a:t>
            </a:r>
          </a:p>
          <a:p>
            <a:pPr>
              <a:defRPr/>
            </a:pPr>
            <a:r>
              <a:rPr lang="en-US" sz="1600" b="1" dirty="0">
                <a:solidFill>
                  <a:srgbClr val="161B4E"/>
                </a:solidFill>
                <a:latin typeface="Poppins"/>
                <a:cs typeface="Poppins"/>
              </a:rPr>
              <a:t>a. </a:t>
            </a:r>
            <a:r>
              <a:rPr lang="en-US" sz="1600" dirty="0">
                <a:solidFill>
                  <a:srgbClr val="161B4E"/>
                </a:solidFill>
                <a:latin typeface="Poppins"/>
                <a:cs typeface="Poppins"/>
              </a:rPr>
              <a:t>To copy the unique link for your opportunity, one way is to click the icon next to copy link (other option on next slide). You'll then be able to paste the link wherever you would like to, such as in an email, message or on a social media post.</a:t>
            </a:r>
            <a:endParaRPr lang="en-US" dirty="0"/>
          </a:p>
          <a:p>
            <a:pPr>
              <a:defRPr/>
            </a:pPr>
            <a:endParaRPr lang="en-US" sz="1600" b="1">
              <a:solidFill>
                <a:srgbClr val="161B4E"/>
              </a:solidFill>
              <a:latin typeface="Poppins"/>
              <a:cs typeface="Poppins"/>
            </a:endParaRPr>
          </a:p>
          <a:p>
            <a:pPr>
              <a:defRPr/>
            </a:pPr>
            <a:r>
              <a:rPr lang="en-US" sz="1600" b="1">
                <a:solidFill>
                  <a:srgbClr val="161B4E"/>
                </a:solidFill>
                <a:latin typeface="Poppins"/>
                <a:cs typeface="Poppins"/>
              </a:rPr>
              <a:t>b. </a:t>
            </a:r>
            <a:r>
              <a:rPr lang="en-US" sz="1600">
                <a:solidFill>
                  <a:srgbClr val="161B4E"/>
                </a:solidFill>
                <a:latin typeface="Poppins"/>
                <a:cs typeface="Poppins"/>
              </a:rPr>
              <a:t>To print your opportunity, click the printer icon next to print.</a:t>
            </a:r>
          </a:p>
          <a:p>
            <a:pPr>
              <a:defRPr/>
            </a:pPr>
            <a:endParaRPr lang="en-US" sz="1600" b="1">
              <a:solidFill>
                <a:srgbClr val="161B4E"/>
              </a:solidFill>
              <a:latin typeface="Poppins"/>
              <a:cs typeface="Poppins"/>
            </a:endParaRPr>
          </a:p>
          <a:p>
            <a:pPr>
              <a:defRPr/>
            </a:pPr>
            <a:endParaRPr lang="en-US" sz="1600" b="1">
              <a:solidFill>
                <a:srgbClr val="161B4E"/>
              </a:solidFill>
              <a:latin typeface="Poppins"/>
              <a:cs typeface="Poppins"/>
            </a:endParaRPr>
          </a:p>
          <a:p>
            <a:pPr>
              <a:defRPr/>
            </a:pPr>
            <a:endParaRPr lang="en-US" sz="1600" b="1">
              <a:solidFill>
                <a:srgbClr val="161B4E"/>
              </a:solidFill>
              <a:latin typeface="Poppins"/>
              <a:cs typeface="Poppins"/>
            </a:endParaRPr>
          </a:p>
          <a:p>
            <a:pPr>
              <a:defRPr/>
            </a:pPr>
            <a:endParaRPr lang="en-US" sz="1600" b="1">
              <a:solidFill>
                <a:srgbClr val="161B4E"/>
              </a:solidFill>
              <a:latin typeface="Poppins"/>
              <a:cs typeface="Poppins"/>
            </a:endParaRPr>
          </a:p>
        </p:txBody>
      </p:sp>
      <p:pic>
        <p:nvPicPr>
          <p:cNvPr id="12" name="Content Placeholder 7" descr="A screenshot of a computer&#10;&#10;AI-generated content may be incorrect.">
            <a:extLst>
              <a:ext uri="{FF2B5EF4-FFF2-40B4-BE49-F238E27FC236}">
                <a16:creationId xmlns:a16="http://schemas.microsoft.com/office/drawing/2014/main" id="{F5FC12D9-8564-EBD2-178E-E5C5CBCC7AD7}"/>
              </a:ext>
            </a:extLst>
          </p:cNvPr>
          <p:cNvPicPr>
            <a:picLocks noChangeAspect="1"/>
          </p:cNvPicPr>
          <p:nvPr/>
        </p:nvPicPr>
        <p:blipFill>
          <a:blip r:embed="rId2"/>
          <a:srcRect l="18354" t="79" r="-378" b="72569"/>
          <a:stretch>
            <a:fillRect/>
          </a:stretch>
        </p:blipFill>
        <p:spPr>
          <a:xfrm>
            <a:off x="304456" y="899251"/>
            <a:ext cx="5602627" cy="4508479"/>
          </a:xfrm>
          <a:prstGeom prst="rect">
            <a:avLst/>
          </a:prstGeom>
        </p:spPr>
      </p:pic>
      <p:pic>
        <p:nvPicPr>
          <p:cNvPr id="3" name="Picture 2" descr="A screenshot of a computer&#10;&#10;AI-generated content may be incorrect.">
            <a:extLst>
              <a:ext uri="{FF2B5EF4-FFF2-40B4-BE49-F238E27FC236}">
                <a16:creationId xmlns:a16="http://schemas.microsoft.com/office/drawing/2014/main" id="{BA393B58-EFC0-945C-4B43-533142CED19E}"/>
              </a:ext>
            </a:extLst>
          </p:cNvPr>
          <p:cNvPicPr>
            <a:picLocks noChangeAspect="1"/>
          </p:cNvPicPr>
          <p:nvPr/>
        </p:nvPicPr>
        <p:blipFill>
          <a:blip r:embed="rId3"/>
          <a:srcRect t="24909" r="1721" b="-448"/>
          <a:stretch>
            <a:fillRect/>
          </a:stretch>
        </p:blipFill>
        <p:spPr>
          <a:xfrm>
            <a:off x="5807844" y="4097427"/>
            <a:ext cx="3238943" cy="1949879"/>
          </a:xfrm>
          <a:prstGeom prst="rect">
            <a:avLst/>
          </a:prstGeom>
        </p:spPr>
      </p:pic>
      <p:sp>
        <p:nvSpPr>
          <p:cNvPr id="6" name="Rectangle: Rounded Corners 5">
            <a:extLst>
              <a:ext uri="{FF2B5EF4-FFF2-40B4-BE49-F238E27FC236}">
                <a16:creationId xmlns:a16="http://schemas.microsoft.com/office/drawing/2014/main" id="{A87BDD52-357F-3BE6-9A7A-F0266643E394}"/>
              </a:ext>
            </a:extLst>
          </p:cNvPr>
          <p:cNvSpPr/>
          <p:nvPr/>
        </p:nvSpPr>
        <p:spPr>
          <a:xfrm>
            <a:off x="4976460" y="2266703"/>
            <a:ext cx="430477" cy="312561"/>
          </a:xfrm>
          <a:prstGeom prst="roundRect">
            <a:avLst/>
          </a:prstGeom>
          <a:noFill/>
          <a:ln w="28575">
            <a:solidFill>
              <a:schemeClr val="accent4"/>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cs typeface="Poppins"/>
            </a:endParaRPr>
          </a:p>
        </p:txBody>
      </p:sp>
      <p:sp>
        <p:nvSpPr>
          <p:cNvPr id="8" name="Rectangle: Rounded Corners 7">
            <a:extLst>
              <a:ext uri="{FF2B5EF4-FFF2-40B4-BE49-F238E27FC236}">
                <a16:creationId xmlns:a16="http://schemas.microsoft.com/office/drawing/2014/main" id="{F5D80452-4FB5-02BC-63C9-9D0C5170247E}"/>
              </a:ext>
            </a:extLst>
          </p:cNvPr>
          <p:cNvSpPr/>
          <p:nvPr/>
        </p:nvSpPr>
        <p:spPr>
          <a:xfrm>
            <a:off x="7752802" y="4262029"/>
            <a:ext cx="430477" cy="312561"/>
          </a:xfrm>
          <a:prstGeom prst="roundRect">
            <a:avLst/>
          </a:prstGeom>
          <a:noFill/>
          <a:ln w="28575">
            <a:solidFill>
              <a:schemeClr val="accent4"/>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cs typeface="Poppins"/>
            </a:endParaRPr>
          </a:p>
        </p:txBody>
      </p:sp>
      <p:sp>
        <p:nvSpPr>
          <p:cNvPr id="9" name="Rectangle: Rounded Corners 8">
            <a:extLst>
              <a:ext uri="{FF2B5EF4-FFF2-40B4-BE49-F238E27FC236}">
                <a16:creationId xmlns:a16="http://schemas.microsoft.com/office/drawing/2014/main" id="{A52523B1-BB95-D679-D61D-C3127F0B32FB}"/>
              </a:ext>
            </a:extLst>
          </p:cNvPr>
          <p:cNvSpPr/>
          <p:nvPr/>
        </p:nvSpPr>
        <p:spPr>
          <a:xfrm>
            <a:off x="7752802" y="4598205"/>
            <a:ext cx="430477" cy="312561"/>
          </a:xfrm>
          <a:prstGeom prst="roundRect">
            <a:avLst/>
          </a:prstGeom>
          <a:noFill/>
          <a:ln w="28575">
            <a:solidFill>
              <a:schemeClr val="accent4"/>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cs typeface="Poppins"/>
            </a:endParaRPr>
          </a:p>
        </p:txBody>
      </p:sp>
      <p:sp>
        <p:nvSpPr>
          <p:cNvPr id="11" name="Arrow: Right 10">
            <a:extLst>
              <a:ext uri="{FF2B5EF4-FFF2-40B4-BE49-F238E27FC236}">
                <a16:creationId xmlns:a16="http://schemas.microsoft.com/office/drawing/2014/main" id="{9999F292-BB4C-5512-02A8-34DB3E40DCE0}"/>
              </a:ext>
            </a:extLst>
          </p:cNvPr>
          <p:cNvSpPr/>
          <p:nvPr/>
        </p:nvSpPr>
        <p:spPr>
          <a:xfrm rot="9060000" flipV="1">
            <a:off x="5087659" y="1292768"/>
            <a:ext cx="2360266" cy="233906"/>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3" name="Arrow: Right 12">
            <a:extLst>
              <a:ext uri="{FF2B5EF4-FFF2-40B4-BE49-F238E27FC236}">
                <a16:creationId xmlns:a16="http://schemas.microsoft.com/office/drawing/2014/main" id="{F38C2F30-24BC-1D66-667C-2611670BCC38}"/>
              </a:ext>
            </a:extLst>
          </p:cNvPr>
          <p:cNvSpPr/>
          <p:nvPr/>
        </p:nvSpPr>
        <p:spPr>
          <a:xfrm rot="9060000">
            <a:off x="8250228" y="3956162"/>
            <a:ext cx="755448" cy="297184"/>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4" name="Arrow: Right 13">
            <a:extLst>
              <a:ext uri="{FF2B5EF4-FFF2-40B4-BE49-F238E27FC236}">
                <a16:creationId xmlns:a16="http://schemas.microsoft.com/office/drawing/2014/main" id="{0D6933C1-E7A6-A5A7-F749-CE319A2B7FE0}"/>
              </a:ext>
            </a:extLst>
          </p:cNvPr>
          <p:cNvSpPr/>
          <p:nvPr/>
        </p:nvSpPr>
        <p:spPr>
          <a:xfrm rot="10200000">
            <a:off x="8250227" y="4550073"/>
            <a:ext cx="755448" cy="297184"/>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cxnSp>
        <p:nvCxnSpPr>
          <p:cNvPr id="16" name="Straight Arrow Connector 15">
            <a:extLst>
              <a:ext uri="{FF2B5EF4-FFF2-40B4-BE49-F238E27FC236}">
                <a16:creationId xmlns:a16="http://schemas.microsoft.com/office/drawing/2014/main" id="{C8308E96-5521-7566-108B-2763D20D8ED6}"/>
              </a:ext>
            </a:extLst>
          </p:cNvPr>
          <p:cNvCxnSpPr>
            <a:cxnSpLocks/>
          </p:cNvCxnSpPr>
          <p:nvPr/>
        </p:nvCxnSpPr>
        <p:spPr>
          <a:xfrm>
            <a:off x="5240882" y="2641960"/>
            <a:ext cx="1624020" cy="157794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772639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CA300-6B73-BB60-9EB4-3199373738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2C26E0-FA81-C629-75B5-0404393945F6}"/>
              </a:ext>
            </a:extLst>
          </p:cNvPr>
          <p:cNvSpPr>
            <a:spLocks noGrp="1"/>
          </p:cNvSpPr>
          <p:nvPr>
            <p:ph type="title"/>
          </p:nvPr>
        </p:nvSpPr>
        <p:spPr>
          <a:xfrm>
            <a:off x="125765" y="207257"/>
            <a:ext cx="11376025" cy="395287"/>
          </a:xfrm>
        </p:spPr>
        <p:txBody>
          <a:bodyPr/>
          <a:lstStyle/>
          <a:p>
            <a:r>
              <a:rPr lang="en-GB"/>
              <a:t>Promoting your opportunity</a:t>
            </a:r>
          </a:p>
        </p:txBody>
      </p:sp>
      <p:sp>
        <p:nvSpPr>
          <p:cNvPr id="4" name="Footer Placeholder 3">
            <a:extLst>
              <a:ext uri="{FF2B5EF4-FFF2-40B4-BE49-F238E27FC236}">
                <a16:creationId xmlns:a16="http://schemas.microsoft.com/office/drawing/2014/main" id="{6348A252-4A7B-1619-1902-28BD13C780DE}"/>
              </a:ext>
            </a:extLst>
          </p:cNvPr>
          <p:cNvSpPr>
            <a:spLocks noGrp="1"/>
          </p:cNvSpPr>
          <p:nvPr>
            <p:ph type="ftr" sz="quarter" idx="11"/>
          </p:nvPr>
        </p:nvSpPr>
        <p:spPr/>
        <p:txBody>
          <a:bodyPr/>
          <a:lstStyle/>
          <a:p>
            <a:r>
              <a:rPr lang="en-US"/>
              <a:t>Volunteer recruitment tool (Project Welcome) Engagement resources</a:t>
            </a:r>
            <a:endParaRPr lang="en-GB"/>
          </a:p>
        </p:txBody>
      </p:sp>
      <p:pic>
        <p:nvPicPr>
          <p:cNvPr id="12" name="Content Placeholder 7" descr="A screenshot of a computer&#10;&#10;AI-generated content may be incorrect.">
            <a:extLst>
              <a:ext uri="{FF2B5EF4-FFF2-40B4-BE49-F238E27FC236}">
                <a16:creationId xmlns:a16="http://schemas.microsoft.com/office/drawing/2014/main" id="{2A1D5CBE-9B56-05DA-B53A-C473343FBEDB}"/>
              </a:ext>
            </a:extLst>
          </p:cNvPr>
          <p:cNvPicPr>
            <a:picLocks noChangeAspect="1"/>
          </p:cNvPicPr>
          <p:nvPr/>
        </p:nvPicPr>
        <p:blipFill>
          <a:blip r:embed="rId2"/>
          <a:srcRect l="18354" t="79" r="-378" b="72569"/>
          <a:stretch>
            <a:fillRect/>
          </a:stretch>
        </p:blipFill>
        <p:spPr>
          <a:xfrm>
            <a:off x="386009" y="968977"/>
            <a:ext cx="5578970" cy="4477975"/>
          </a:xfrm>
          <a:prstGeom prst="rect">
            <a:avLst/>
          </a:prstGeom>
        </p:spPr>
      </p:pic>
      <p:sp>
        <p:nvSpPr>
          <p:cNvPr id="6" name="Rectangle: Rounded Corners 5">
            <a:extLst>
              <a:ext uri="{FF2B5EF4-FFF2-40B4-BE49-F238E27FC236}">
                <a16:creationId xmlns:a16="http://schemas.microsoft.com/office/drawing/2014/main" id="{DC0E608D-6840-D741-2BF8-80F692ECE8F0}"/>
              </a:ext>
            </a:extLst>
          </p:cNvPr>
          <p:cNvSpPr/>
          <p:nvPr/>
        </p:nvSpPr>
        <p:spPr>
          <a:xfrm>
            <a:off x="1683968" y="4081716"/>
            <a:ext cx="800271" cy="245326"/>
          </a:xfrm>
          <a:prstGeom prst="roundRect">
            <a:avLst/>
          </a:prstGeom>
          <a:noFill/>
          <a:ln w="28575">
            <a:solidFill>
              <a:schemeClr val="accent4"/>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cs typeface="Poppins"/>
            </a:endParaRPr>
          </a:p>
        </p:txBody>
      </p:sp>
      <p:sp>
        <p:nvSpPr>
          <p:cNvPr id="10" name="TextBox 9">
            <a:extLst>
              <a:ext uri="{FF2B5EF4-FFF2-40B4-BE49-F238E27FC236}">
                <a16:creationId xmlns:a16="http://schemas.microsoft.com/office/drawing/2014/main" id="{34C92A44-B0D8-4BAD-7237-A0E3218EC67C}"/>
              </a:ext>
            </a:extLst>
          </p:cNvPr>
          <p:cNvSpPr txBox="1"/>
          <p:nvPr/>
        </p:nvSpPr>
        <p:spPr>
          <a:xfrm>
            <a:off x="6098043" y="723024"/>
            <a:ext cx="4792083" cy="320087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defRPr/>
            </a:pPr>
            <a:r>
              <a:rPr lang="en-US" sz="1600" b="1">
                <a:solidFill>
                  <a:srgbClr val="161B4E"/>
                </a:solidFill>
                <a:latin typeface="Poppins"/>
                <a:cs typeface="Poppins"/>
              </a:rPr>
              <a:t>6.</a:t>
            </a:r>
            <a:endParaRPr lang="en-US">
              <a:solidFill>
                <a:srgbClr val="000000"/>
              </a:solidFill>
              <a:latin typeface="Poppins"/>
              <a:cs typeface="Poppins"/>
            </a:endParaRPr>
          </a:p>
          <a:p>
            <a:pPr>
              <a:defRPr/>
            </a:pPr>
            <a:r>
              <a:rPr lang="en-US" sz="1600" b="1" dirty="0">
                <a:solidFill>
                  <a:srgbClr val="161B4E"/>
                </a:solidFill>
                <a:latin typeface="Poppins"/>
                <a:cs typeface="Poppins"/>
              </a:rPr>
              <a:t>a. </a:t>
            </a:r>
            <a:r>
              <a:rPr lang="en-US" sz="1600" dirty="0">
                <a:solidFill>
                  <a:srgbClr val="161B4E"/>
                </a:solidFill>
                <a:latin typeface="Poppins"/>
                <a:cs typeface="Poppins"/>
              </a:rPr>
              <a:t>Another way to copy the unique link for your </a:t>
            </a:r>
            <a:r>
              <a:rPr lang="en-US" sz="1600">
                <a:solidFill>
                  <a:srgbClr val="161B4E"/>
                </a:solidFill>
                <a:latin typeface="Poppins"/>
                <a:cs typeface="Poppins"/>
              </a:rPr>
              <a:t>opportunity is by clicking the 'view details' </a:t>
            </a:r>
            <a:r>
              <a:rPr lang="en-US" sz="1600" dirty="0">
                <a:solidFill>
                  <a:srgbClr val="161B4E"/>
                </a:solidFill>
                <a:latin typeface="Poppins"/>
                <a:cs typeface="Poppins"/>
              </a:rPr>
              <a:t>button. This will open your opportunity.</a:t>
            </a:r>
            <a:endParaRPr lang="en-US" dirty="0">
              <a:solidFill>
                <a:srgbClr val="000000"/>
              </a:solidFill>
              <a:latin typeface="Poppins"/>
              <a:cs typeface="Poppins"/>
            </a:endParaRPr>
          </a:p>
          <a:p>
            <a:pPr>
              <a:defRPr/>
            </a:pPr>
            <a:endParaRPr lang="en-US" sz="1600">
              <a:solidFill>
                <a:srgbClr val="161B4E"/>
              </a:solidFill>
              <a:latin typeface="Poppins"/>
              <a:cs typeface="Poppins"/>
            </a:endParaRPr>
          </a:p>
          <a:p>
            <a:pPr>
              <a:defRPr/>
            </a:pPr>
            <a:r>
              <a:rPr lang="en-US" sz="1600" b="1">
                <a:solidFill>
                  <a:srgbClr val="161B4E"/>
                </a:solidFill>
                <a:latin typeface="Poppins"/>
                <a:cs typeface="Poppins"/>
              </a:rPr>
              <a:t>b. </a:t>
            </a:r>
            <a:r>
              <a:rPr lang="en-US" sz="1600">
                <a:solidFill>
                  <a:srgbClr val="161B4E"/>
                </a:solidFill>
                <a:latin typeface="Poppins"/>
                <a:cs typeface="Poppins"/>
              </a:rPr>
              <a:t>Then copy the link from your browser search bar at the top of the page. </a:t>
            </a:r>
          </a:p>
          <a:p>
            <a:pPr>
              <a:defRPr/>
            </a:pPr>
            <a:endParaRPr lang="en-US" sz="1600" b="1">
              <a:solidFill>
                <a:srgbClr val="161B4E"/>
              </a:solidFill>
              <a:latin typeface="Poppins"/>
              <a:cs typeface="Poppins"/>
            </a:endParaRPr>
          </a:p>
          <a:p>
            <a:pPr>
              <a:defRPr/>
            </a:pPr>
            <a:endParaRPr lang="en-US" sz="1600">
              <a:solidFill>
                <a:srgbClr val="161B4E"/>
              </a:solidFill>
              <a:latin typeface="Poppins"/>
              <a:cs typeface="Poppins"/>
            </a:endParaRPr>
          </a:p>
          <a:p>
            <a:pPr>
              <a:defRPr/>
            </a:pPr>
            <a:endParaRPr lang="en-US" sz="1600" b="1">
              <a:solidFill>
                <a:srgbClr val="161B4E"/>
              </a:solidFill>
              <a:latin typeface="Poppins"/>
              <a:cs typeface="Poppins"/>
            </a:endParaRPr>
          </a:p>
          <a:p>
            <a:pPr>
              <a:defRPr/>
            </a:pPr>
            <a:endParaRPr lang="en-US" sz="1600" b="1">
              <a:solidFill>
                <a:srgbClr val="161B4E"/>
              </a:solidFill>
              <a:latin typeface="Poppins"/>
              <a:cs typeface="Poppins"/>
            </a:endParaRPr>
          </a:p>
          <a:p>
            <a:pPr>
              <a:defRPr/>
            </a:pPr>
            <a:endParaRPr lang="en-US" sz="1600" b="1">
              <a:solidFill>
                <a:srgbClr val="161B4E"/>
              </a:solidFill>
              <a:latin typeface="Poppins"/>
              <a:cs typeface="Poppins"/>
            </a:endParaRPr>
          </a:p>
          <a:p>
            <a:pPr>
              <a:defRPr/>
            </a:pPr>
            <a:endParaRPr lang="en-US" sz="1600" b="1">
              <a:solidFill>
                <a:srgbClr val="161B4E"/>
              </a:solidFill>
              <a:latin typeface="Poppins"/>
              <a:cs typeface="Poppins"/>
            </a:endParaRPr>
          </a:p>
        </p:txBody>
      </p:sp>
      <p:sp>
        <p:nvSpPr>
          <p:cNvPr id="13" name="Arrow: Right 12">
            <a:extLst>
              <a:ext uri="{FF2B5EF4-FFF2-40B4-BE49-F238E27FC236}">
                <a16:creationId xmlns:a16="http://schemas.microsoft.com/office/drawing/2014/main" id="{10ED20DA-66AC-5C09-32BA-FA11178A4A5E}"/>
              </a:ext>
            </a:extLst>
          </p:cNvPr>
          <p:cNvSpPr/>
          <p:nvPr/>
        </p:nvSpPr>
        <p:spPr>
          <a:xfrm rot="9060000">
            <a:off x="2392269" y="3753777"/>
            <a:ext cx="755448" cy="297184"/>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pic>
        <p:nvPicPr>
          <p:cNvPr id="5" name="Picture 4" descr="A screenshot of a computer&#10;&#10;AI-generated content may be incorrect.">
            <a:extLst>
              <a:ext uri="{FF2B5EF4-FFF2-40B4-BE49-F238E27FC236}">
                <a16:creationId xmlns:a16="http://schemas.microsoft.com/office/drawing/2014/main" id="{1032D83C-999A-225B-5154-066528D45A50}"/>
              </a:ext>
            </a:extLst>
          </p:cNvPr>
          <p:cNvPicPr>
            <a:picLocks noChangeAspect="1"/>
          </p:cNvPicPr>
          <p:nvPr/>
        </p:nvPicPr>
        <p:blipFill>
          <a:blip r:embed="rId3"/>
          <a:stretch>
            <a:fillRect/>
          </a:stretch>
        </p:blipFill>
        <p:spPr>
          <a:xfrm>
            <a:off x="5760883" y="2851577"/>
            <a:ext cx="5576771" cy="2716018"/>
          </a:xfrm>
          <a:prstGeom prst="rect">
            <a:avLst/>
          </a:prstGeom>
        </p:spPr>
      </p:pic>
      <p:sp>
        <p:nvSpPr>
          <p:cNvPr id="8" name="Rectangle: Rounded Corners 7">
            <a:extLst>
              <a:ext uri="{FF2B5EF4-FFF2-40B4-BE49-F238E27FC236}">
                <a16:creationId xmlns:a16="http://schemas.microsoft.com/office/drawing/2014/main" id="{C65AC61D-360E-761E-3F9B-7DF32F618314}"/>
              </a:ext>
            </a:extLst>
          </p:cNvPr>
          <p:cNvSpPr/>
          <p:nvPr/>
        </p:nvSpPr>
        <p:spPr>
          <a:xfrm>
            <a:off x="5766065" y="2849409"/>
            <a:ext cx="3071510" cy="193396"/>
          </a:xfrm>
          <a:prstGeom prst="roundRect">
            <a:avLst/>
          </a:prstGeom>
          <a:noFill/>
          <a:ln w="28575">
            <a:solidFill>
              <a:schemeClr val="accent4"/>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cs typeface="Poppins"/>
            </a:endParaRPr>
          </a:p>
        </p:txBody>
      </p:sp>
      <p:sp>
        <p:nvSpPr>
          <p:cNvPr id="14" name="Arrow: Right 13">
            <a:extLst>
              <a:ext uri="{FF2B5EF4-FFF2-40B4-BE49-F238E27FC236}">
                <a16:creationId xmlns:a16="http://schemas.microsoft.com/office/drawing/2014/main" id="{00CE9449-D9A2-845D-E904-B8F67F346686}"/>
              </a:ext>
            </a:extLst>
          </p:cNvPr>
          <p:cNvSpPr/>
          <p:nvPr/>
        </p:nvSpPr>
        <p:spPr>
          <a:xfrm rot="9060000">
            <a:off x="8870908" y="2483958"/>
            <a:ext cx="755448" cy="297184"/>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Tree>
    <p:extLst>
      <p:ext uri="{BB962C8B-B14F-4D97-AF65-F5344CB8AC3E}">
        <p14:creationId xmlns:p14="http://schemas.microsoft.com/office/powerpoint/2010/main" val="2739687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AE19B-5C11-F3E4-5E56-D82C5ABCF6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61AE5A-B779-87D1-B45E-6267E8DACEA8}"/>
              </a:ext>
            </a:extLst>
          </p:cNvPr>
          <p:cNvSpPr>
            <a:spLocks noGrp="1"/>
          </p:cNvSpPr>
          <p:nvPr>
            <p:ph type="title"/>
          </p:nvPr>
        </p:nvSpPr>
        <p:spPr>
          <a:xfrm>
            <a:off x="539388" y="777443"/>
            <a:ext cx="7949140" cy="1008062"/>
          </a:xfrm>
        </p:spPr>
        <p:txBody>
          <a:bodyPr/>
          <a:lstStyle/>
          <a:p>
            <a:r>
              <a:rPr lang="en-GB" sz="4800" kern="100">
                <a:latin typeface="Poppins"/>
                <a:ea typeface="Calibri"/>
                <a:cs typeface="Times New Roman"/>
              </a:rPr>
              <a:t>Searching and applying to volunteer</a:t>
            </a:r>
            <a:br>
              <a:rPr lang="en-GB" sz="4000" kern="100">
                <a:effectLst/>
                <a:latin typeface="Poppins" panose="00000500000000000000" pitchFamily="2" charset="0"/>
                <a:ea typeface="Calibri" panose="020F0502020204030204" pitchFamily="34" charset="0"/>
                <a:cs typeface="Times New Roman" panose="02020603050405020304" pitchFamily="18" charset="0"/>
              </a:rPr>
            </a:br>
            <a:endParaRPr lang="en-GB" sz="11500">
              <a:cs typeface="Poppins"/>
            </a:endParaRPr>
          </a:p>
        </p:txBody>
      </p:sp>
      <p:sp>
        <p:nvSpPr>
          <p:cNvPr id="4" name="Slide Number Placeholder 3">
            <a:extLst>
              <a:ext uri="{FF2B5EF4-FFF2-40B4-BE49-F238E27FC236}">
                <a16:creationId xmlns:a16="http://schemas.microsoft.com/office/drawing/2014/main" id="{7AA9CD61-32DC-1D00-9669-0A9F09259498}"/>
              </a:ext>
            </a:extLst>
          </p:cNvPr>
          <p:cNvSpPr>
            <a:spLocks noGrp="1"/>
          </p:cNvSpPr>
          <p:nvPr>
            <p:ph type="sldNum" sz="quarter" idx="12"/>
          </p:nvPr>
        </p:nvSpPr>
        <p:spPr/>
        <p:txBody>
          <a:bodyPr/>
          <a:lstStyle/>
          <a:p>
            <a:fld id="{CBA53E11-492D-48B3-9F9B-09541CA2A39A}" type="slidenum">
              <a:rPr lang="en-GB" smtClean="0"/>
              <a:pPr/>
              <a:t>27</a:t>
            </a:fld>
            <a:endParaRPr lang="en-GB"/>
          </a:p>
        </p:txBody>
      </p:sp>
    </p:spTree>
    <p:extLst>
      <p:ext uri="{BB962C8B-B14F-4D97-AF65-F5344CB8AC3E}">
        <p14:creationId xmlns:p14="http://schemas.microsoft.com/office/powerpoint/2010/main" val="126010245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FA621-9838-34E4-21A3-484B7D094D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3CD91E-2E0A-8CA3-1772-446762281F29}"/>
              </a:ext>
            </a:extLst>
          </p:cNvPr>
          <p:cNvSpPr>
            <a:spLocks noGrp="1"/>
          </p:cNvSpPr>
          <p:nvPr>
            <p:ph type="title"/>
          </p:nvPr>
        </p:nvSpPr>
        <p:spPr>
          <a:xfrm>
            <a:off x="132820" y="119063"/>
            <a:ext cx="11376025" cy="395287"/>
          </a:xfrm>
        </p:spPr>
        <p:txBody>
          <a:bodyPr/>
          <a:lstStyle/>
          <a:p>
            <a:r>
              <a:rPr lang="en-GB"/>
              <a:t>Searching for opportunities </a:t>
            </a:r>
            <a:endParaRPr lang="en-US"/>
          </a:p>
        </p:txBody>
      </p:sp>
      <p:sp>
        <p:nvSpPr>
          <p:cNvPr id="4" name="Footer Placeholder 3">
            <a:extLst>
              <a:ext uri="{FF2B5EF4-FFF2-40B4-BE49-F238E27FC236}">
                <a16:creationId xmlns:a16="http://schemas.microsoft.com/office/drawing/2014/main" id="{FAD6BA60-6361-1E5D-077F-7389E9E827DB}"/>
              </a:ext>
            </a:extLst>
          </p:cNvPr>
          <p:cNvSpPr>
            <a:spLocks noGrp="1"/>
          </p:cNvSpPr>
          <p:nvPr>
            <p:ph type="ftr" sz="quarter" idx="11"/>
          </p:nvPr>
        </p:nvSpPr>
        <p:spPr/>
        <p:txBody>
          <a:bodyPr/>
          <a:lstStyle/>
          <a:p>
            <a:r>
              <a:rPr lang="en-US"/>
              <a:t>Volunteer recruitment tool (Project Welcome) Engagement resources</a:t>
            </a:r>
            <a:endParaRPr lang="en-GB"/>
          </a:p>
        </p:txBody>
      </p:sp>
      <p:sp>
        <p:nvSpPr>
          <p:cNvPr id="8" name="TextBox 7">
            <a:extLst>
              <a:ext uri="{FF2B5EF4-FFF2-40B4-BE49-F238E27FC236}">
                <a16:creationId xmlns:a16="http://schemas.microsoft.com/office/drawing/2014/main" id="{B1EF90C0-CBDF-0BC0-E6DD-F8CEDAE8C699}"/>
              </a:ext>
            </a:extLst>
          </p:cNvPr>
          <p:cNvSpPr txBox="1"/>
          <p:nvPr/>
        </p:nvSpPr>
        <p:spPr>
          <a:xfrm>
            <a:off x="7807002" y="1598879"/>
            <a:ext cx="3537601" cy="3970318"/>
          </a:xfrm>
          <a:prstGeom prst="rect">
            <a:avLst/>
          </a:prstGeom>
          <a:noFill/>
          <a:ln>
            <a:noFill/>
          </a:ln>
        </p:spPr>
        <p:txBody>
          <a:bodyPr wrap="square" lIns="91440" tIns="45720" rIns="91440" bIns="45720" anchor="t">
            <a:spAutoFit/>
          </a:bodyPr>
          <a:lstStyle/>
          <a:p>
            <a:pPr>
              <a:defRPr/>
            </a:pPr>
            <a:r>
              <a:rPr lang="en-US" b="1">
                <a:solidFill>
                  <a:srgbClr val="161B4E"/>
                </a:solidFill>
                <a:latin typeface="Poppins"/>
                <a:cs typeface="Poppins"/>
              </a:rPr>
              <a:t>1. </a:t>
            </a:r>
            <a:r>
              <a:rPr lang="en-US">
                <a:solidFill>
                  <a:srgbClr val="161B4E"/>
                </a:solidFill>
                <a:latin typeface="Poppins"/>
                <a:cs typeface="Poppins"/>
              </a:rPr>
              <a:t>Anyone can search for opportunities by entering:</a:t>
            </a:r>
            <a:endParaRPr lang="en-US">
              <a:solidFill>
                <a:srgbClr val="000000"/>
              </a:solidFill>
              <a:latin typeface="Poppins"/>
              <a:cs typeface="Poppins"/>
            </a:endParaRPr>
          </a:p>
          <a:p>
            <a:pPr marL="285750" indent="-285750">
              <a:buFont typeface="Arial"/>
              <a:buChar char="•"/>
              <a:defRPr/>
            </a:pPr>
            <a:r>
              <a:rPr lang="en-US" dirty="0">
                <a:solidFill>
                  <a:srgbClr val="161B4E"/>
                </a:solidFill>
                <a:latin typeface="Poppins"/>
                <a:cs typeface="Poppins"/>
              </a:rPr>
              <a:t>The postcode or area where they'd like to volunteer.</a:t>
            </a:r>
            <a:endParaRPr lang="en-US" dirty="0">
              <a:solidFill>
                <a:srgbClr val="000000"/>
              </a:solidFill>
              <a:latin typeface="Poppins"/>
              <a:cs typeface="Poppins"/>
            </a:endParaRPr>
          </a:p>
          <a:p>
            <a:pPr marL="285750" indent="-285750">
              <a:buFont typeface="Arial"/>
              <a:buChar char="•"/>
              <a:defRPr/>
            </a:pPr>
            <a:r>
              <a:rPr lang="en-US">
                <a:solidFill>
                  <a:srgbClr val="161B4E"/>
                </a:solidFill>
                <a:latin typeface="Poppins"/>
                <a:cs typeface="Poppins"/>
              </a:rPr>
              <a:t>Their availability. </a:t>
            </a:r>
            <a:endParaRPr lang="en-US">
              <a:solidFill>
                <a:srgbClr val="000000"/>
              </a:solidFill>
              <a:latin typeface="Poppins"/>
              <a:cs typeface="Poppins"/>
            </a:endParaRPr>
          </a:p>
          <a:p>
            <a:pPr marL="285750" indent="-285750">
              <a:buFont typeface="Arial"/>
              <a:buChar char="•"/>
              <a:defRPr/>
            </a:pPr>
            <a:r>
              <a:rPr lang="en-US" dirty="0">
                <a:solidFill>
                  <a:srgbClr val="161B4E"/>
                </a:solidFill>
                <a:latin typeface="Poppins"/>
                <a:cs typeface="Poppins"/>
              </a:rPr>
              <a:t>Section/area they're interested in volunteering with. </a:t>
            </a:r>
            <a:endParaRPr lang="en-US" dirty="0">
              <a:solidFill>
                <a:srgbClr val="000000"/>
              </a:solidFill>
              <a:latin typeface="Poppins"/>
              <a:cs typeface="Poppins"/>
            </a:endParaRPr>
          </a:p>
          <a:p>
            <a:pPr>
              <a:defRPr/>
            </a:pPr>
            <a:endParaRPr lang="en-US">
              <a:solidFill>
                <a:srgbClr val="161B4E"/>
              </a:solidFill>
              <a:latin typeface="Poppins"/>
              <a:cs typeface="Poppins"/>
            </a:endParaRPr>
          </a:p>
          <a:p>
            <a:pPr>
              <a:defRPr/>
            </a:pPr>
            <a:r>
              <a:rPr lang="en-US">
                <a:solidFill>
                  <a:srgbClr val="161B4E"/>
                </a:solidFill>
                <a:latin typeface="Poppins"/>
                <a:cs typeface="Poppins"/>
              </a:rPr>
              <a:t>Then by clicking the blue 'search' button.</a:t>
            </a:r>
            <a:endParaRPr lang="en-US">
              <a:cs typeface="Poppins"/>
            </a:endParaRPr>
          </a:p>
          <a:p>
            <a:pPr>
              <a:defRPr/>
            </a:pPr>
            <a:endParaRPr lang="en-US" sz="1800" i="0" u="none" strike="noStrike" kern="1200" cap="none" spc="0" normalizeH="0" baseline="0" noProof="0">
              <a:ln>
                <a:noFill/>
              </a:ln>
              <a:solidFill>
                <a:srgbClr val="161B4E"/>
              </a:solidFill>
              <a:effectLst/>
              <a:uLnTx/>
              <a:uFillTx/>
              <a:latin typeface="Poppins"/>
              <a:cs typeface="Poppins"/>
            </a:endParaRPr>
          </a:p>
          <a:p>
            <a:pPr>
              <a:defRPr/>
            </a:pPr>
            <a:endParaRPr lang="en-US">
              <a:solidFill>
                <a:srgbClr val="161B4E"/>
              </a:solidFill>
              <a:latin typeface="Poppins"/>
              <a:cs typeface="Poppins"/>
            </a:endParaRPr>
          </a:p>
        </p:txBody>
      </p:sp>
      <p:pic>
        <p:nvPicPr>
          <p:cNvPr id="7" name="Content Placeholder 6" descr="A screenshot of a computer&#10;&#10;AI-generated content may be incorrect.">
            <a:extLst>
              <a:ext uri="{FF2B5EF4-FFF2-40B4-BE49-F238E27FC236}">
                <a16:creationId xmlns:a16="http://schemas.microsoft.com/office/drawing/2014/main" id="{17E3C65C-A159-C762-3293-F677F048B8D2}"/>
              </a:ext>
            </a:extLst>
          </p:cNvPr>
          <p:cNvPicPr>
            <a:picLocks noGrp="1" noChangeAspect="1"/>
          </p:cNvPicPr>
          <p:nvPr>
            <p:ph idx="1"/>
          </p:nvPr>
        </p:nvPicPr>
        <p:blipFill>
          <a:blip r:embed="rId2"/>
          <a:srcRect r="216" b="29594"/>
          <a:stretch>
            <a:fillRect/>
          </a:stretch>
        </p:blipFill>
        <p:spPr>
          <a:xfrm>
            <a:off x="634284" y="698726"/>
            <a:ext cx="6302525" cy="4978557"/>
          </a:xfrm>
          <a:prstGeom prst="rect">
            <a:avLst/>
          </a:prstGeom>
        </p:spPr>
      </p:pic>
      <p:sp>
        <p:nvSpPr>
          <p:cNvPr id="5" name="Rectangle: Rounded Corners 4">
            <a:extLst>
              <a:ext uri="{FF2B5EF4-FFF2-40B4-BE49-F238E27FC236}">
                <a16:creationId xmlns:a16="http://schemas.microsoft.com/office/drawing/2014/main" id="{FBEE2BEB-6577-10E9-DE1C-360D2DF5264E}"/>
              </a:ext>
            </a:extLst>
          </p:cNvPr>
          <p:cNvSpPr/>
          <p:nvPr/>
        </p:nvSpPr>
        <p:spPr>
          <a:xfrm>
            <a:off x="1323343" y="2277909"/>
            <a:ext cx="1618300" cy="278943"/>
          </a:xfrm>
          <a:prstGeom prst="roundRect">
            <a:avLst/>
          </a:prstGeom>
          <a:noFill/>
          <a:ln w="28575">
            <a:solidFill>
              <a:schemeClr val="accent4"/>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cs typeface="Poppins"/>
            </a:endParaRPr>
          </a:p>
        </p:txBody>
      </p:sp>
      <p:sp>
        <p:nvSpPr>
          <p:cNvPr id="6" name="Rectangle: Rounded Corners 5">
            <a:extLst>
              <a:ext uri="{FF2B5EF4-FFF2-40B4-BE49-F238E27FC236}">
                <a16:creationId xmlns:a16="http://schemas.microsoft.com/office/drawing/2014/main" id="{96240CB6-B77C-DB42-5DFF-D06B282C6EF7}"/>
              </a:ext>
            </a:extLst>
          </p:cNvPr>
          <p:cNvSpPr/>
          <p:nvPr/>
        </p:nvSpPr>
        <p:spPr>
          <a:xfrm>
            <a:off x="1323342" y="3062318"/>
            <a:ext cx="4767151" cy="234120"/>
          </a:xfrm>
          <a:prstGeom prst="roundRect">
            <a:avLst/>
          </a:prstGeom>
          <a:noFill/>
          <a:ln w="28575">
            <a:solidFill>
              <a:schemeClr val="accent4"/>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cs typeface="Poppins"/>
            </a:endParaRPr>
          </a:p>
        </p:txBody>
      </p:sp>
      <p:sp>
        <p:nvSpPr>
          <p:cNvPr id="9" name="Rectangle: Rounded Corners 8">
            <a:extLst>
              <a:ext uri="{FF2B5EF4-FFF2-40B4-BE49-F238E27FC236}">
                <a16:creationId xmlns:a16="http://schemas.microsoft.com/office/drawing/2014/main" id="{22DF4199-7D42-76F4-F241-FAC7944751B2}"/>
              </a:ext>
            </a:extLst>
          </p:cNvPr>
          <p:cNvSpPr/>
          <p:nvPr/>
        </p:nvSpPr>
        <p:spPr>
          <a:xfrm>
            <a:off x="1323342" y="3544170"/>
            <a:ext cx="4767151" cy="1511590"/>
          </a:xfrm>
          <a:prstGeom prst="roundRect">
            <a:avLst/>
          </a:prstGeom>
          <a:noFill/>
          <a:ln w="28575">
            <a:solidFill>
              <a:schemeClr val="accent4"/>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cs typeface="Poppins"/>
            </a:endParaRPr>
          </a:p>
        </p:txBody>
      </p:sp>
      <p:sp>
        <p:nvSpPr>
          <p:cNvPr id="12" name="Arrow: Right 11">
            <a:extLst>
              <a:ext uri="{FF2B5EF4-FFF2-40B4-BE49-F238E27FC236}">
                <a16:creationId xmlns:a16="http://schemas.microsoft.com/office/drawing/2014/main" id="{36A0EFC7-91A6-FC8B-4842-4D5A2F17F663}"/>
              </a:ext>
            </a:extLst>
          </p:cNvPr>
          <p:cNvSpPr/>
          <p:nvPr/>
        </p:nvSpPr>
        <p:spPr>
          <a:xfrm rot="9060000">
            <a:off x="2930151" y="1960836"/>
            <a:ext cx="755448" cy="297184"/>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3" name="Arrow: Right 12">
            <a:extLst>
              <a:ext uri="{FF2B5EF4-FFF2-40B4-BE49-F238E27FC236}">
                <a16:creationId xmlns:a16="http://schemas.microsoft.com/office/drawing/2014/main" id="{A4A5E1D1-A28F-24CC-EB45-4DCC109813E6}"/>
              </a:ext>
            </a:extLst>
          </p:cNvPr>
          <p:cNvSpPr/>
          <p:nvPr/>
        </p:nvSpPr>
        <p:spPr>
          <a:xfrm rot="9060000">
            <a:off x="6011768" y="2734041"/>
            <a:ext cx="755448" cy="297184"/>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4" name="Arrow: Right 13">
            <a:extLst>
              <a:ext uri="{FF2B5EF4-FFF2-40B4-BE49-F238E27FC236}">
                <a16:creationId xmlns:a16="http://schemas.microsoft.com/office/drawing/2014/main" id="{D4948F02-BE25-C592-BF3E-224483165E06}"/>
              </a:ext>
            </a:extLst>
          </p:cNvPr>
          <p:cNvSpPr/>
          <p:nvPr/>
        </p:nvSpPr>
        <p:spPr>
          <a:xfrm rot="10800000">
            <a:off x="6168650" y="4000305"/>
            <a:ext cx="755448" cy="297184"/>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5" name="Arrow: Right 14">
            <a:extLst>
              <a:ext uri="{FF2B5EF4-FFF2-40B4-BE49-F238E27FC236}">
                <a16:creationId xmlns:a16="http://schemas.microsoft.com/office/drawing/2014/main" id="{379BF9DC-A5FF-8D4E-CC6F-9FFC3DFAC719}"/>
              </a:ext>
            </a:extLst>
          </p:cNvPr>
          <p:cNvSpPr/>
          <p:nvPr/>
        </p:nvSpPr>
        <p:spPr>
          <a:xfrm rot="11040000">
            <a:off x="6291914" y="5210540"/>
            <a:ext cx="755448" cy="297184"/>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Tree>
    <p:extLst>
      <p:ext uri="{BB962C8B-B14F-4D97-AF65-F5344CB8AC3E}">
        <p14:creationId xmlns:p14="http://schemas.microsoft.com/office/powerpoint/2010/main" val="4118024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5B9B1-D0F3-82A5-663C-ED17D0F9D739}"/>
              </a:ext>
            </a:extLst>
          </p:cNvPr>
          <p:cNvSpPr>
            <a:spLocks noGrp="1"/>
          </p:cNvSpPr>
          <p:nvPr>
            <p:ph type="title"/>
          </p:nvPr>
        </p:nvSpPr>
        <p:spPr>
          <a:xfrm>
            <a:off x="240973" y="227361"/>
            <a:ext cx="11376025" cy="395287"/>
          </a:xfrm>
        </p:spPr>
        <p:txBody>
          <a:bodyPr/>
          <a:lstStyle/>
          <a:p>
            <a:r>
              <a:rPr lang="en-GB"/>
              <a:t>Searching for opportunities</a:t>
            </a:r>
          </a:p>
        </p:txBody>
      </p:sp>
      <p:sp>
        <p:nvSpPr>
          <p:cNvPr id="4" name="Footer Placeholder 3">
            <a:extLst>
              <a:ext uri="{FF2B5EF4-FFF2-40B4-BE49-F238E27FC236}">
                <a16:creationId xmlns:a16="http://schemas.microsoft.com/office/drawing/2014/main" id="{0454648C-25E6-E6B6-21DA-24AB461CE59A}"/>
              </a:ext>
            </a:extLst>
          </p:cNvPr>
          <p:cNvSpPr>
            <a:spLocks noGrp="1"/>
          </p:cNvSpPr>
          <p:nvPr>
            <p:ph type="ftr" sz="quarter" idx="11"/>
          </p:nvPr>
        </p:nvSpPr>
        <p:spPr/>
        <p:txBody>
          <a:bodyPr/>
          <a:lstStyle/>
          <a:p>
            <a:r>
              <a:rPr lang="en-US"/>
              <a:t>Volunteer recruitment tool (Project Welcome) Engagement resources</a:t>
            </a:r>
            <a:endParaRPr lang="en-GB"/>
          </a:p>
        </p:txBody>
      </p:sp>
      <p:pic>
        <p:nvPicPr>
          <p:cNvPr id="6" name="Content Placeholder 5" descr="A screenshot of a computer&#10;&#10;AI-generated content may be incorrect.">
            <a:extLst>
              <a:ext uri="{FF2B5EF4-FFF2-40B4-BE49-F238E27FC236}">
                <a16:creationId xmlns:a16="http://schemas.microsoft.com/office/drawing/2014/main" id="{E3C97405-3615-A4E9-2945-7B615A6A4A36}"/>
              </a:ext>
            </a:extLst>
          </p:cNvPr>
          <p:cNvPicPr>
            <a:picLocks noGrp="1" noChangeAspect="1"/>
          </p:cNvPicPr>
          <p:nvPr>
            <p:ph idx="1"/>
          </p:nvPr>
        </p:nvPicPr>
        <p:blipFill>
          <a:blip r:embed="rId2"/>
          <a:srcRect b="19535"/>
          <a:stretch>
            <a:fillRect/>
          </a:stretch>
        </p:blipFill>
        <p:spPr>
          <a:xfrm>
            <a:off x="365844" y="848040"/>
            <a:ext cx="3407652" cy="5169677"/>
          </a:xfrm>
          <a:prstGeom prst="rect">
            <a:avLst/>
          </a:prstGeom>
        </p:spPr>
      </p:pic>
      <p:sp>
        <p:nvSpPr>
          <p:cNvPr id="7" name="TextBox 6">
            <a:extLst>
              <a:ext uri="{FF2B5EF4-FFF2-40B4-BE49-F238E27FC236}">
                <a16:creationId xmlns:a16="http://schemas.microsoft.com/office/drawing/2014/main" id="{34F6AA86-30C0-7C32-0E5A-8C73FBB07477}"/>
              </a:ext>
            </a:extLst>
          </p:cNvPr>
          <p:cNvSpPr txBox="1"/>
          <p:nvPr/>
        </p:nvSpPr>
        <p:spPr>
          <a:xfrm>
            <a:off x="8718608" y="325606"/>
            <a:ext cx="3224506" cy="73866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defRPr/>
            </a:pPr>
            <a:r>
              <a:rPr lang="en-US" sz="1600" b="1" dirty="0">
                <a:solidFill>
                  <a:srgbClr val="161B4E"/>
                </a:solidFill>
                <a:latin typeface="Poppins"/>
                <a:cs typeface="Poppins"/>
              </a:rPr>
              <a:t>3. </a:t>
            </a:r>
            <a:r>
              <a:rPr lang="en-US" sz="1600" dirty="0">
                <a:solidFill>
                  <a:srgbClr val="161B4E"/>
                </a:solidFill>
                <a:latin typeface="Poppins"/>
                <a:cs typeface="Poppins"/>
              </a:rPr>
              <a:t>They can refine and filter their search further using the </a:t>
            </a:r>
            <a:r>
              <a:rPr lang="en-US" sz="1600">
                <a:solidFill>
                  <a:srgbClr val="161B4E"/>
                </a:solidFill>
                <a:latin typeface="Poppins"/>
                <a:cs typeface="Poppins"/>
              </a:rPr>
              <a:t>options on the lefthand side.</a:t>
            </a:r>
            <a:endParaRPr kumimoji="0" lang="en-US" sz="1600" b="0" i="0" u="none" strike="noStrike" kern="1200" cap="none" spc="0" normalizeH="0" baseline="0" noProof="0">
              <a:ln>
                <a:noFill/>
              </a:ln>
              <a:solidFill>
                <a:srgbClr val="161B4E"/>
              </a:solidFill>
              <a:effectLst/>
              <a:uLnTx/>
              <a:uFillTx/>
              <a:latin typeface="Poppins"/>
              <a:ea typeface="+mn-ea"/>
              <a:cs typeface="Poppins"/>
            </a:endParaRPr>
          </a:p>
        </p:txBody>
      </p:sp>
      <p:pic>
        <p:nvPicPr>
          <p:cNvPr id="5" name="Content Placeholder 5" descr="A screenshot of a computer&#10;&#10;AI-generated content may be incorrect.">
            <a:extLst>
              <a:ext uri="{FF2B5EF4-FFF2-40B4-BE49-F238E27FC236}">
                <a16:creationId xmlns:a16="http://schemas.microsoft.com/office/drawing/2014/main" id="{E2372C39-6CFC-2870-7D99-6EB341C15812}"/>
              </a:ext>
            </a:extLst>
          </p:cNvPr>
          <p:cNvPicPr>
            <a:picLocks noChangeAspect="1"/>
          </p:cNvPicPr>
          <p:nvPr/>
        </p:nvPicPr>
        <p:blipFill>
          <a:blip r:embed="rId2"/>
          <a:srcRect l="5449" t="5968" r="63774" b="51574"/>
          <a:stretch>
            <a:fillRect/>
          </a:stretch>
        </p:blipFill>
        <p:spPr>
          <a:xfrm>
            <a:off x="6143324" y="223243"/>
            <a:ext cx="2037946" cy="5429568"/>
          </a:xfrm>
          <a:prstGeom prst="rect">
            <a:avLst/>
          </a:prstGeom>
        </p:spPr>
      </p:pic>
      <p:pic>
        <p:nvPicPr>
          <p:cNvPr id="8" name="Content Placeholder 5" descr="A screenshot of a computer&#10;&#10;AI-generated content may be incorrect.">
            <a:extLst>
              <a:ext uri="{FF2B5EF4-FFF2-40B4-BE49-F238E27FC236}">
                <a16:creationId xmlns:a16="http://schemas.microsoft.com/office/drawing/2014/main" id="{894A0A7C-C798-8E14-0757-ABD65AAE017C}"/>
              </a:ext>
            </a:extLst>
          </p:cNvPr>
          <p:cNvPicPr>
            <a:picLocks noChangeAspect="1"/>
          </p:cNvPicPr>
          <p:nvPr/>
        </p:nvPicPr>
        <p:blipFill>
          <a:blip r:embed="rId2"/>
          <a:srcRect l="5449" t="48284" r="63976" b="22665"/>
          <a:stretch>
            <a:fillRect/>
          </a:stretch>
        </p:blipFill>
        <p:spPr>
          <a:xfrm>
            <a:off x="8182794" y="1940593"/>
            <a:ext cx="2150017" cy="4156362"/>
          </a:xfrm>
          <a:prstGeom prst="rect">
            <a:avLst/>
          </a:prstGeom>
        </p:spPr>
      </p:pic>
      <p:cxnSp>
        <p:nvCxnSpPr>
          <p:cNvPr id="10" name="Straight Arrow Connector 9">
            <a:extLst>
              <a:ext uri="{FF2B5EF4-FFF2-40B4-BE49-F238E27FC236}">
                <a16:creationId xmlns:a16="http://schemas.microsoft.com/office/drawing/2014/main" id="{8224573B-87DD-C31E-057E-3006783BAF0A}"/>
              </a:ext>
            </a:extLst>
          </p:cNvPr>
          <p:cNvCxnSpPr>
            <a:cxnSpLocks/>
          </p:cNvCxnSpPr>
          <p:nvPr/>
        </p:nvCxnSpPr>
        <p:spPr>
          <a:xfrm flipV="1">
            <a:off x="1556864" y="4589019"/>
            <a:ext cx="4358256" cy="87614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2" name="TextBox 11">
            <a:extLst>
              <a:ext uri="{FF2B5EF4-FFF2-40B4-BE49-F238E27FC236}">
                <a16:creationId xmlns:a16="http://schemas.microsoft.com/office/drawing/2014/main" id="{5E71331B-C6B2-EDB7-D17C-14F8635D41F0}"/>
              </a:ext>
            </a:extLst>
          </p:cNvPr>
          <p:cNvSpPr txBox="1"/>
          <p:nvPr/>
        </p:nvSpPr>
        <p:spPr>
          <a:xfrm>
            <a:off x="3883584" y="946900"/>
            <a:ext cx="1884225" cy="3600986"/>
          </a:xfrm>
          <a:prstGeom prst="rect">
            <a:avLst/>
          </a:prstGeom>
          <a:noFill/>
          <a:ln>
            <a:noFill/>
          </a:ln>
        </p:spPr>
        <p:txBody>
          <a:bodyPr wrap="square" lIns="91440" tIns="45720" rIns="91440" bIns="45720" anchor="t">
            <a:spAutoFit/>
          </a:bodyPr>
          <a:lstStyle/>
          <a:p>
            <a:pPr>
              <a:defRPr/>
            </a:pPr>
            <a:r>
              <a:rPr lang="en-US" sz="1600" b="1">
                <a:solidFill>
                  <a:srgbClr val="161B4E"/>
                </a:solidFill>
                <a:latin typeface="Poppins"/>
                <a:cs typeface="Poppins"/>
              </a:rPr>
              <a:t>2. </a:t>
            </a:r>
            <a:r>
              <a:rPr lang="en-US" sz="1600">
                <a:solidFill>
                  <a:srgbClr val="161B4E"/>
                </a:solidFill>
                <a:latin typeface="Poppins"/>
                <a:cs typeface="Poppins"/>
              </a:rPr>
              <a:t>They will be able to view any opportunities that match with their search criteria. Opportunities will be in order of proximity to the postcode entered (closest first).</a:t>
            </a:r>
            <a:endParaRPr lang="en-US" sz="1600">
              <a:solidFill>
                <a:srgbClr val="161B4E"/>
              </a:solidFill>
              <a:cs typeface="Poppins"/>
            </a:endParaRPr>
          </a:p>
          <a:p>
            <a:pPr>
              <a:defRPr/>
            </a:pPr>
            <a:endParaRPr lang="en-US" sz="1800" i="0" u="none" strike="noStrike" kern="1200" cap="none" spc="0" normalizeH="0" baseline="0" noProof="0">
              <a:ln>
                <a:noFill/>
              </a:ln>
              <a:solidFill>
                <a:srgbClr val="161B4E"/>
              </a:solidFill>
              <a:effectLst/>
              <a:uLnTx/>
              <a:uFillTx/>
              <a:latin typeface="Poppins"/>
              <a:cs typeface="Poppins"/>
            </a:endParaRPr>
          </a:p>
          <a:p>
            <a:pPr>
              <a:defRPr/>
            </a:pPr>
            <a:endParaRPr lang="en-US">
              <a:solidFill>
                <a:srgbClr val="161B4E"/>
              </a:solidFill>
              <a:latin typeface="Poppins"/>
              <a:cs typeface="Poppins"/>
            </a:endParaRPr>
          </a:p>
        </p:txBody>
      </p:sp>
      <p:sp>
        <p:nvSpPr>
          <p:cNvPr id="14" name="Arrow: Right 13">
            <a:extLst>
              <a:ext uri="{FF2B5EF4-FFF2-40B4-BE49-F238E27FC236}">
                <a16:creationId xmlns:a16="http://schemas.microsoft.com/office/drawing/2014/main" id="{CA734A48-6D85-1E1C-FB9E-E9D9B2B8145E}"/>
              </a:ext>
            </a:extLst>
          </p:cNvPr>
          <p:cNvSpPr/>
          <p:nvPr/>
        </p:nvSpPr>
        <p:spPr>
          <a:xfrm rot="9060000">
            <a:off x="3098239" y="1882395"/>
            <a:ext cx="755448" cy="297184"/>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5" name="Arrow: Right 14">
            <a:extLst>
              <a:ext uri="{FF2B5EF4-FFF2-40B4-BE49-F238E27FC236}">
                <a16:creationId xmlns:a16="http://schemas.microsoft.com/office/drawing/2014/main" id="{335F1D3D-6A85-CD14-38B2-80E02273A570}"/>
              </a:ext>
            </a:extLst>
          </p:cNvPr>
          <p:cNvSpPr/>
          <p:nvPr/>
        </p:nvSpPr>
        <p:spPr>
          <a:xfrm rot="9060000">
            <a:off x="8471968" y="1255544"/>
            <a:ext cx="755448" cy="297184"/>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9" name="Rectangle: Rounded Corners 18">
            <a:extLst>
              <a:ext uri="{FF2B5EF4-FFF2-40B4-BE49-F238E27FC236}">
                <a16:creationId xmlns:a16="http://schemas.microsoft.com/office/drawing/2014/main" id="{DE2B48B0-0914-9104-DFC1-B098E72AAB90}"/>
              </a:ext>
            </a:extLst>
          </p:cNvPr>
          <p:cNvSpPr/>
          <p:nvPr/>
        </p:nvSpPr>
        <p:spPr>
          <a:xfrm>
            <a:off x="505312" y="1235758"/>
            <a:ext cx="1045970" cy="4649237"/>
          </a:xfrm>
          <a:prstGeom prst="roundRect">
            <a:avLst/>
          </a:prstGeom>
          <a:noFill/>
          <a:ln w="28575">
            <a:solidFill>
              <a:schemeClr val="accent4"/>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cs typeface="Poppins"/>
            </a:endParaRPr>
          </a:p>
        </p:txBody>
      </p:sp>
    </p:spTree>
    <p:extLst>
      <p:ext uri="{BB962C8B-B14F-4D97-AF65-F5344CB8AC3E}">
        <p14:creationId xmlns:p14="http://schemas.microsoft.com/office/powerpoint/2010/main" val="2941285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175BC-6161-A990-3AD0-779249E35D7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38EF0A8-52D3-3E99-E58F-FD051CF0966B}"/>
              </a:ext>
            </a:extLst>
          </p:cNvPr>
          <p:cNvSpPr>
            <a:spLocks noGrp="1"/>
          </p:cNvSpPr>
          <p:nvPr>
            <p:ph type="sldNum" sz="quarter" idx="12"/>
          </p:nvPr>
        </p:nvSpPr>
        <p:spPr/>
        <p:txBody>
          <a:bodyPr/>
          <a:lstStyle/>
          <a:p>
            <a:fld id="{CBA53E11-492D-48B3-9F9B-09541CA2A39A}" type="slidenum">
              <a:rPr lang="en-GB" smtClean="0"/>
              <a:pPr/>
              <a:t>3</a:t>
            </a:fld>
            <a:endParaRPr lang="en-GB"/>
          </a:p>
        </p:txBody>
      </p:sp>
      <p:sp>
        <p:nvSpPr>
          <p:cNvPr id="7" name="Title 1">
            <a:extLst>
              <a:ext uri="{FF2B5EF4-FFF2-40B4-BE49-F238E27FC236}">
                <a16:creationId xmlns:a16="http://schemas.microsoft.com/office/drawing/2014/main" id="{EF31AD0A-4C55-480B-45F3-95AFE6089357}"/>
              </a:ext>
            </a:extLst>
          </p:cNvPr>
          <p:cNvSpPr txBox="1">
            <a:spLocks/>
          </p:cNvSpPr>
          <p:nvPr/>
        </p:nvSpPr>
        <p:spPr>
          <a:xfrm>
            <a:off x="203661" y="-264221"/>
            <a:ext cx="7949140" cy="186148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GB" b="1" kern="100">
                <a:latin typeface="Poppins"/>
                <a:ea typeface="Calibri"/>
                <a:cs typeface="Times New Roman"/>
              </a:rPr>
              <a:t>Contents cont.</a:t>
            </a:r>
            <a:endParaRPr lang="en-US"/>
          </a:p>
        </p:txBody>
      </p:sp>
      <p:sp>
        <p:nvSpPr>
          <p:cNvPr id="10" name="TextBox 9">
            <a:extLst>
              <a:ext uri="{FF2B5EF4-FFF2-40B4-BE49-F238E27FC236}">
                <a16:creationId xmlns:a16="http://schemas.microsoft.com/office/drawing/2014/main" id="{07B617FE-45F2-7A8A-0D17-06A56ADDE3F0}"/>
              </a:ext>
            </a:extLst>
          </p:cNvPr>
          <p:cNvSpPr txBox="1"/>
          <p:nvPr/>
        </p:nvSpPr>
        <p:spPr>
          <a:xfrm>
            <a:off x="201656" y="1139470"/>
            <a:ext cx="9326243" cy="37087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lnSpc>
                <a:spcPct val="150000"/>
              </a:lnSpc>
              <a:buFont typeface="Courier New,monospace"/>
              <a:buChar char="o"/>
            </a:pPr>
            <a:endParaRPr lang="en-US">
              <a:solidFill>
                <a:schemeClr val="bg1"/>
              </a:solidFill>
              <a:latin typeface="Poppins"/>
              <a:ea typeface="+mn-lt"/>
              <a:cs typeface="Poppins"/>
            </a:endParaRPr>
          </a:p>
          <a:p>
            <a:pPr marL="285750" indent="-285750">
              <a:lnSpc>
                <a:spcPct val="150000"/>
              </a:lnSpc>
              <a:buFont typeface="Arial,Sans-Serif"/>
              <a:buChar char="•"/>
            </a:pPr>
            <a:r>
              <a:rPr lang="en-US" b="1">
                <a:solidFill>
                  <a:schemeClr val="bg1"/>
                </a:solidFill>
                <a:latin typeface="Poppins"/>
                <a:ea typeface="+mn-lt"/>
                <a:cs typeface="Poppins"/>
              </a:rPr>
              <a:t>Promoting your opportunity via copying the link or printing (</a:t>
            </a:r>
            <a:r>
              <a:rPr lang="en-US" b="1">
                <a:solidFill>
                  <a:schemeClr val="bg1"/>
                </a:solidFill>
                <a:latin typeface="Poppins"/>
                <a:ea typeface="+mn-lt"/>
                <a:cs typeface="Poppins"/>
                <a:hlinkClick r:id="rId2" action="ppaction://hlinksldjump">
                  <a:extLst>
                    <a:ext uri="{A12FA001-AC4F-418D-AE19-62706E023703}">
                      <ahyp:hlinkClr xmlns:ahyp="http://schemas.microsoft.com/office/drawing/2018/hyperlinkcolor" val="tx"/>
                    </a:ext>
                  </a:extLst>
                </a:hlinkClick>
              </a:rPr>
              <a:t>slide 22-27</a:t>
            </a:r>
            <a:r>
              <a:rPr lang="en-US" b="1">
                <a:solidFill>
                  <a:schemeClr val="bg1"/>
                </a:solidFill>
                <a:latin typeface="Poppins"/>
                <a:ea typeface="+mn-lt"/>
                <a:cs typeface="Poppins"/>
              </a:rPr>
              <a:t>)</a:t>
            </a:r>
          </a:p>
          <a:p>
            <a:pPr marL="285750" indent="-285750">
              <a:lnSpc>
                <a:spcPct val="150000"/>
              </a:lnSpc>
              <a:buFont typeface="Arial,Sans-Serif"/>
              <a:buChar char="•"/>
            </a:pPr>
            <a:r>
              <a:rPr lang="en-US" b="1">
                <a:solidFill>
                  <a:schemeClr val="bg1"/>
                </a:solidFill>
                <a:latin typeface="Poppins"/>
                <a:cs typeface="Poppins"/>
              </a:rPr>
              <a:t>Searching and applying to volunteer (</a:t>
            </a:r>
            <a:r>
              <a:rPr lang="en-US" b="1">
                <a:solidFill>
                  <a:schemeClr val="bg1"/>
                </a:solidFill>
                <a:latin typeface="Poppins"/>
                <a:cs typeface="Poppins"/>
                <a:hlinkClick r:id="rId3" action="ppaction://hlinksldjump">
                  <a:extLst>
                    <a:ext uri="{A12FA001-AC4F-418D-AE19-62706E023703}">
                      <ahyp:hlinkClr xmlns:ahyp="http://schemas.microsoft.com/office/drawing/2018/hyperlinkcolor" val="tx"/>
                    </a:ext>
                  </a:extLst>
                </a:hlinkClick>
              </a:rPr>
              <a:t>slide 27 – 34</a:t>
            </a:r>
            <a:r>
              <a:rPr lang="en-US" b="1">
                <a:solidFill>
                  <a:schemeClr val="bg1"/>
                </a:solidFill>
                <a:latin typeface="Poppins"/>
                <a:cs typeface="Poppins"/>
              </a:rPr>
              <a:t>)</a:t>
            </a:r>
          </a:p>
          <a:p>
            <a:pPr marL="285750" indent="-285750">
              <a:lnSpc>
                <a:spcPct val="150000"/>
              </a:lnSpc>
              <a:buFont typeface="Arial,Sans-Serif"/>
              <a:buChar char="•"/>
            </a:pPr>
            <a:r>
              <a:rPr lang="en-US" b="1">
                <a:solidFill>
                  <a:schemeClr val="bg1"/>
                </a:solidFill>
                <a:latin typeface="Poppins"/>
                <a:ea typeface="+mn-lt"/>
                <a:cs typeface="+mn-lt"/>
              </a:rPr>
              <a:t>How to get help using the tool (</a:t>
            </a:r>
            <a:r>
              <a:rPr lang="en-US" b="1">
                <a:solidFill>
                  <a:schemeClr val="bg1"/>
                </a:solidFill>
                <a:latin typeface="Poppins"/>
                <a:ea typeface="+mn-lt"/>
                <a:cs typeface="+mn-lt"/>
                <a:hlinkClick r:id="rId4" action="ppaction://hlinksldjump">
                  <a:extLst>
                    <a:ext uri="{A12FA001-AC4F-418D-AE19-62706E023703}">
                      <ahyp:hlinkClr xmlns:ahyp="http://schemas.microsoft.com/office/drawing/2018/hyperlinkcolor" val="tx"/>
                    </a:ext>
                  </a:extLst>
                </a:hlinkClick>
              </a:rPr>
              <a:t>slide 35-36</a:t>
            </a:r>
            <a:r>
              <a:rPr lang="en-US" b="1">
                <a:solidFill>
                  <a:schemeClr val="bg1"/>
                </a:solidFill>
                <a:latin typeface="Poppins"/>
                <a:ea typeface="+mn-lt"/>
                <a:cs typeface="+mn-lt"/>
              </a:rPr>
              <a:t>)</a:t>
            </a:r>
          </a:p>
          <a:p>
            <a:pPr marL="285750" indent="-285750">
              <a:lnSpc>
                <a:spcPct val="150000"/>
              </a:lnSpc>
              <a:buFont typeface="Arial,Sans-Serif"/>
              <a:buChar char="•"/>
            </a:pPr>
            <a:endParaRPr lang="en-US" b="1">
              <a:solidFill>
                <a:schemeClr val="bg1"/>
              </a:solidFill>
              <a:latin typeface="Poppins"/>
              <a:ea typeface="+mn-lt"/>
              <a:cs typeface="+mn-lt"/>
            </a:endParaRPr>
          </a:p>
          <a:p>
            <a:pPr marL="742950" indent="-285750">
              <a:buFont typeface="Arial"/>
              <a:buChar char="•"/>
            </a:pPr>
            <a:endParaRPr lang="en-US" sz="1400">
              <a:solidFill>
                <a:srgbClr val="000000"/>
              </a:solidFill>
              <a:latin typeface="Aptos"/>
              <a:ea typeface="+mn-lt"/>
              <a:cs typeface="+mn-lt"/>
            </a:endParaRPr>
          </a:p>
          <a:p>
            <a:pPr marL="742950" lvl="1" indent="-285750">
              <a:lnSpc>
                <a:spcPct val="200000"/>
              </a:lnSpc>
              <a:buFont typeface="Courier New"/>
              <a:buChar char="o"/>
            </a:pPr>
            <a:endParaRPr lang="en-US">
              <a:solidFill>
                <a:srgbClr val="FFFFFF"/>
              </a:solidFill>
              <a:latin typeface="Poppins"/>
              <a:ea typeface="+mn-lt"/>
              <a:cs typeface="Poppins"/>
            </a:endParaRPr>
          </a:p>
          <a:p>
            <a:pPr marL="742950" lvl="1" indent="-285750">
              <a:lnSpc>
                <a:spcPct val="200000"/>
              </a:lnSpc>
              <a:buFont typeface="Courier New"/>
              <a:buChar char="o"/>
            </a:pPr>
            <a:endParaRPr lang="en-US">
              <a:solidFill>
                <a:srgbClr val="FFFFFF"/>
              </a:solidFill>
              <a:latin typeface="Poppins"/>
              <a:ea typeface="+mn-lt"/>
              <a:cs typeface="Poppins"/>
            </a:endParaRPr>
          </a:p>
          <a:p>
            <a:endParaRPr lang="en-US" sz="1400">
              <a:solidFill>
                <a:srgbClr val="000000"/>
              </a:solidFill>
              <a:latin typeface="Aptos" panose="02110004020202020204"/>
              <a:ea typeface="+mn-lt"/>
              <a:cs typeface="Poppins"/>
            </a:endParaRPr>
          </a:p>
        </p:txBody>
      </p:sp>
      <p:grpSp>
        <p:nvGrpSpPr>
          <p:cNvPr id="6" name="Group 5">
            <a:extLst>
              <a:ext uri="{FF2B5EF4-FFF2-40B4-BE49-F238E27FC236}">
                <a16:creationId xmlns:a16="http://schemas.microsoft.com/office/drawing/2014/main" id="{78B724BA-BAC8-FABD-24F9-C9A89D8ADFC2}"/>
              </a:ext>
            </a:extLst>
          </p:cNvPr>
          <p:cNvGrpSpPr/>
          <p:nvPr/>
        </p:nvGrpSpPr>
        <p:grpSpPr>
          <a:xfrm>
            <a:off x="6749979" y="463504"/>
            <a:ext cx="2552593" cy="814816"/>
            <a:chOff x="4164142" y="96087"/>
            <a:chExt cx="2552593" cy="814816"/>
          </a:xfrm>
        </p:grpSpPr>
        <p:sp>
          <p:nvSpPr>
            <p:cNvPr id="3" name="Rectangle 2">
              <a:extLst>
                <a:ext uri="{FF2B5EF4-FFF2-40B4-BE49-F238E27FC236}">
                  <a16:creationId xmlns:a16="http://schemas.microsoft.com/office/drawing/2014/main" id="{4A7BC23F-811E-CD48-773A-620D78C7BCE5}"/>
                </a:ext>
              </a:extLst>
            </p:cNvPr>
            <p:cNvSpPr/>
            <p:nvPr/>
          </p:nvSpPr>
          <p:spPr>
            <a:xfrm>
              <a:off x="4164142" y="96087"/>
              <a:ext cx="2552593" cy="81481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5" name="TextBox 4">
              <a:extLst>
                <a:ext uri="{FF2B5EF4-FFF2-40B4-BE49-F238E27FC236}">
                  <a16:creationId xmlns:a16="http://schemas.microsoft.com/office/drawing/2014/main" id="{2BC215E9-9888-7011-2DF6-F9FF93DFB9C9}"/>
                </a:ext>
              </a:extLst>
            </p:cNvPr>
            <p:cNvSpPr txBox="1"/>
            <p:nvPr/>
          </p:nvSpPr>
          <p:spPr>
            <a:xfrm>
              <a:off x="4277057" y="278312"/>
              <a:ext cx="2326049" cy="492443"/>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600" i="1">
                  <a:solidFill>
                    <a:srgbClr val="0E2841"/>
                  </a:solidFill>
                  <a:latin typeface="Poppins"/>
                  <a:cs typeface="Segoe UI"/>
                </a:rPr>
                <a:t>Click the slide number to go to that slide</a:t>
              </a:r>
              <a:endParaRPr lang="en-US" sz="1600" i="1">
                <a:solidFill>
                  <a:srgbClr val="0E2841"/>
                </a:solidFill>
              </a:endParaRPr>
            </a:p>
          </p:txBody>
        </p:sp>
      </p:grpSp>
    </p:spTree>
    <p:extLst>
      <p:ext uri="{BB962C8B-B14F-4D97-AF65-F5344CB8AC3E}">
        <p14:creationId xmlns:p14="http://schemas.microsoft.com/office/powerpoint/2010/main" val="2260071788"/>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8594F-CA74-83D1-114E-9DEBBADE7091}"/>
              </a:ext>
            </a:extLst>
          </p:cNvPr>
          <p:cNvSpPr>
            <a:spLocks noGrp="1"/>
          </p:cNvSpPr>
          <p:nvPr>
            <p:ph type="title"/>
          </p:nvPr>
        </p:nvSpPr>
        <p:spPr>
          <a:xfrm>
            <a:off x="251105" y="169489"/>
            <a:ext cx="11376025" cy="395287"/>
          </a:xfrm>
        </p:spPr>
        <p:txBody>
          <a:bodyPr/>
          <a:lstStyle/>
          <a:p>
            <a:r>
              <a:rPr lang="en-GB"/>
              <a:t>Registering for a specific opportunity</a:t>
            </a:r>
          </a:p>
        </p:txBody>
      </p:sp>
      <p:sp>
        <p:nvSpPr>
          <p:cNvPr id="4" name="Footer Placeholder 3">
            <a:extLst>
              <a:ext uri="{FF2B5EF4-FFF2-40B4-BE49-F238E27FC236}">
                <a16:creationId xmlns:a16="http://schemas.microsoft.com/office/drawing/2014/main" id="{EBBFD964-6C6F-6D1B-D003-15F683BFB97F}"/>
              </a:ext>
            </a:extLst>
          </p:cNvPr>
          <p:cNvSpPr>
            <a:spLocks noGrp="1"/>
          </p:cNvSpPr>
          <p:nvPr>
            <p:ph type="ftr" sz="quarter" idx="11"/>
          </p:nvPr>
        </p:nvSpPr>
        <p:spPr/>
        <p:txBody>
          <a:bodyPr/>
          <a:lstStyle/>
          <a:p>
            <a:r>
              <a:rPr lang="en-US"/>
              <a:t>Volunteer recruitment tool (Project Welcome) Engagement resources</a:t>
            </a:r>
            <a:endParaRPr lang="en-GB"/>
          </a:p>
        </p:txBody>
      </p:sp>
      <p:sp>
        <p:nvSpPr>
          <p:cNvPr id="7" name="TextBox 6">
            <a:extLst>
              <a:ext uri="{FF2B5EF4-FFF2-40B4-BE49-F238E27FC236}">
                <a16:creationId xmlns:a16="http://schemas.microsoft.com/office/drawing/2014/main" id="{5F7BB063-C322-1F4B-FD7C-0FDB2EDFD2CB}"/>
              </a:ext>
            </a:extLst>
          </p:cNvPr>
          <p:cNvSpPr txBox="1"/>
          <p:nvPr/>
        </p:nvSpPr>
        <p:spPr>
          <a:xfrm>
            <a:off x="255373" y="4562778"/>
            <a:ext cx="4722082" cy="150810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defRPr/>
            </a:pPr>
            <a:r>
              <a:rPr lang="en-US" sz="1400" b="1">
                <a:solidFill>
                  <a:srgbClr val="161B4E"/>
                </a:solidFill>
                <a:latin typeface="Poppins"/>
                <a:cs typeface="Poppins"/>
              </a:rPr>
              <a:t>4. </a:t>
            </a:r>
            <a:r>
              <a:rPr lang="en-US" sz="1400">
                <a:solidFill>
                  <a:srgbClr val="161B4E"/>
                </a:solidFill>
                <a:latin typeface="Poppins"/>
                <a:cs typeface="Poppins"/>
              </a:rPr>
              <a:t>If they want to apply for a specific opportunity they can either:  </a:t>
            </a:r>
            <a:endParaRPr lang="en-US"/>
          </a:p>
          <a:p>
            <a:pPr>
              <a:defRPr/>
            </a:pPr>
            <a:r>
              <a:rPr lang="en-US" sz="1400" b="1" dirty="0">
                <a:solidFill>
                  <a:srgbClr val="161B4E"/>
                </a:solidFill>
                <a:latin typeface="Poppins"/>
                <a:cs typeface="Poppins"/>
              </a:rPr>
              <a:t>a. </a:t>
            </a:r>
            <a:r>
              <a:rPr lang="en-US" sz="1400">
                <a:solidFill>
                  <a:srgbClr val="161B4E"/>
                </a:solidFill>
                <a:latin typeface="Poppins"/>
                <a:cs typeface="Poppins"/>
              </a:rPr>
              <a:t>Click 'Register my interest' directly on the search results page.</a:t>
            </a:r>
          </a:p>
          <a:p>
            <a:pPr>
              <a:defRPr/>
            </a:pPr>
            <a:r>
              <a:rPr lang="en-US" sz="1400" b="1" dirty="0">
                <a:solidFill>
                  <a:srgbClr val="161B4E"/>
                </a:solidFill>
                <a:latin typeface="Poppins"/>
                <a:cs typeface="Poppins"/>
              </a:rPr>
              <a:t>b.  </a:t>
            </a:r>
            <a:r>
              <a:rPr lang="en-US" sz="1400" dirty="0">
                <a:solidFill>
                  <a:srgbClr val="161B4E"/>
                </a:solidFill>
                <a:latin typeface="Poppins"/>
                <a:cs typeface="Poppins"/>
              </a:rPr>
              <a:t>Click 'View details' to open the opportunity and </a:t>
            </a:r>
            <a:r>
              <a:rPr lang="en-US" sz="1400">
                <a:solidFill>
                  <a:srgbClr val="161B4E"/>
                </a:solidFill>
                <a:latin typeface="Poppins"/>
                <a:cs typeface="Poppins"/>
              </a:rPr>
              <a:t>find out more. T</a:t>
            </a:r>
            <a:r>
              <a:rPr lang="en-US" sz="1400" dirty="0">
                <a:solidFill>
                  <a:srgbClr val="161B4E"/>
                </a:solidFill>
                <a:latin typeface="Poppins"/>
                <a:cs typeface="Poppins"/>
              </a:rPr>
              <a:t>hen click 'register my interest' at the </a:t>
            </a:r>
            <a:r>
              <a:rPr lang="en-US" sz="1400">
                <a:solidFill>
                  <a:srgbClr val="161B4E"/>
                </a:solidFill>
                <a:latin typeface="Poppins"/>
                <a:cs typeface="Poppins"/>
              </a:rPr>
              <a:t>bottom of the page.</a:t>
            </a:r>
            <a:endParaRPr lang="en-US" dirty="0">
              <a:cs typeface="Poppins"/>
            </a:endParaRPr>
          </a:p>
        </p:txBody>
      </p:sp>
      <p:pic>
        <p:nvPicPr>
          <p:cNvPr id="8" name="Content Placeholder 7" descr="A screenshot of a computer&#10;&#10;AI-generated content may be incorrect.">
            <a:extLst>
              <a:ext uri="{FF2B5EF4-FFF2-40B4-BE49-F238E27FC236}">
                <a16:creationId xmlns:a16="http://schemas.microsoft.com/office/drawing/2014/main" id="{8CF31661-513E-C6F3-670D-F02743ADDC3B}"/>
              </a:ext>
            </a:extLst>
          </p:cNvPr>
          <p:cNvPicPr>
            <a:picLocks noGrp="1" noChangeAspect="1"/>
          </p:cNvPicPr>
          <p:nvPr>
            <p:ph idx="1"/>
          </p:nvPr>
        </p:nvPicPr>
        <p:blipFill>
          <a:blip r:embed="rId2"/>
          <a:srcRect t="-605" r="282" b="12560"/>
          <a:stretch>
            <a:fillRect/>
          </a:stretch>
        </p:blipFill>
        <p:spPr>
          <a:xfrm>
            <a:off x="5309846" y="756135"/>
            <a:ext cx="3962442" cy="4981195"/>
          </a:xfrm>
          <a:prstGeom prst="rect">
            <a:avLst/>
          </a:prstGeom>
        </p:spPr>
      </p:pic>
      <p:pic>
        <p:nvPicPr>
          <p:cNvPr id="5" name="Content Placeholder 5" descr="A screenshot of a computer&#10;&#10;AI-generated content may be incorrect.">
            <a:extLst>
              <a:ext uri="{FF2B5EF4-FFF2-40B4-BE49-F238E27FC236}">
                <a16:creationId xmlns:a16="http://schemas.microsoft.com/office/drawing/2014/main" id="{C87CA09C-929A-761E-94C2-4537DEBFFE61}"/>
              </a:ext>
            </a:extLst>
          </p:cNvPr>
          <p:cNvPicPr>
            <a:picLocks noChangeAspect="1"/>
          </p:cNvPicPr>
          <p:nvPr/>
        </p:nvPicPr>
        <p:blipFill>
          <a:blip r:embed="rId3"/>
          <a:srcRect l="22044" r="4974" b="72608"/>
          <a:stretch>
            <a:fillRect/>
          </a:stretch>
        </p:blipFill>
        <p:spPr>
          <a:xfrm>
            <a:off x="107401" y="759087"/>
            <a:ext cx="5005536" cy="3620783"/>
          </a:xfrm>
          <a:prstGeom prst="rect">
            <a:avLst/>
          </a:prstGeom>
        </p:spPr>
      </p:pic>
      <p:pic>
        <p:nvPicPr>
          <p:cNvPr id="9" name="Content Placeholder 7" descr="A screenshot of a computer&#10;&#10;AI-generated content may be incorrect.">
            <a:extLst>
              <a:ext uri="{FF2B5EF4-FFF2-40B4-BE49-F238E27FC236}">
                <a16:creationId xmlns:a16="http://schemas.microsoft.com/office/drawing/2014/main" id="{5CE0F081-B820-2766-283C-65E858867D2F}"/>
              </a:ext>
            </a:extLst>
          </p:cNvPr>
          <p:cNvPicPr>
            <a:picLocks noChangeAspect="1"/>
          </p:cNvPicPr>
          <p:nvPr/>
        </p:nvPicPr>
        <p:blipFill>
          <a:blip r:embed="rId2"/>
          <a:srcRect l="3548" t="72493" r="67280" b="15118"/>
          <a:stretch>
            <a:fillRect/>
          </a:stretch>
        </p:blipFill>
        <p:spPr>
          <a:xfrm>
            <a:off x="9278611" y="1923510"/>
            <a:ext cx="2711906" cy="1612340"/>
          </a:xfrm>
          <a:prstGeom prst="rect">
            <a:avLst/>
          </a:prstGeom>
        </p:spPr>
      </p:pic>
      <p:cxnSp>
        <p:nvCxnSpPr>
          <p:cNvPr id="6" name="Straight Arrow Connector 5">
            <a:extLst>
              <a:ext uri="{FF2B5EF4-FFF2-40B4-BE49-F238E27FC236}">
                <a16:creationId xmlns:a16="http://schemas.microsoft.com/office/drawing/2014/main" id="{BDCCBBB4-D5F1-0E08-C32D-52F7AEECA0A4}"/>
              </a:ext>
            </a:extLst>
          </p:cNvPr>
          <p:cNvCxnSpPr>
            <a:cxnSpLocks/>
          </p:cNvCxnSpPr>
          <p:nvPr/>
        </p:nvCxnSpPr>
        <p:spPr>
          <a:xfrm flipV="1">
            <a:off x="1804362" y="3181778"/>
            <a:ext cx="3740965" cy="58396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0" name="Straight Arrow Connector 9">
            <a:extLst>
              <a:ext uri="{FF2B5EF4-FFF2-40B4-BE49-F238E27FC236}">
                <a16:creationId xmlns:a16="http://schemas.microsoft.com/office/drawing/2014/main" id="{15374F8C-6F0A-BC44-08CC-3EC37144F9DE}"/>
              </a:ext>
            </a:extLst>
          </p:cNvPr>
          <p:cNvCxnSpPr>
            <a:cxnSpLocks/>
          </p:cNvCxnSpPr>
          <p:nvPr/>
        </p:nvCxnSpPr>
        <p:spPr>
          <a:xfrm flipV="1">
            <a:off x="5962575" y="2971360"/>
            <a:ext cx="3596669" cy="23135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2" name="Rectangle: Rounded Corners 11">
            <a:extLst>
              <a:ext uri="{FF2B5EF4-FFF2-40B4-BE49-F238E27FC236}">
                <a16:creationId xmlns:a16="http://schemas.microsoft.com/office/drawing/2014/main" id="{55701C4F-F743-9FDE-61B0-D0C51F14CEAF}"/>
              </a:ext>
            </a:extLst>
          </p:cNvPr>
          <p:cNvSpPr/>
          <p:nvPr/>
        </p:nvSpPr>
        <p:spPr>
          <a:xfrm>
            <a:off x="1144049" y="3823214"/>
            <a:ext cx="798195" cy="256532"/>
          </a:xfrm>
          <a:prstGeom prst="roundRect">
            <a:avLst/>
          </a:prstGeom>
          <a:noFill/>
          <a:ln w="28575">
            <a:solidFill>
              <a:schemeClr val="accent4"/>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cs typeface="Poppins"/>
            </a:endParaRPr>
          </a:p>
        </p:txBody>
      </p:sp>
      <p:sp>
        <p:nvSpPr>
          <p:cNvPr id="13" name="Rectangle: Rounded Corners 12">
            <a:extLst>
              <a:ext uri="{FF2B5EF4-FFF2-40B4-BE49-F238E27FC236}">
                <a16:creationId xmlns:a16="http://schemas.microsoft.com/office/drawing/2014/main" id="{42B1D45D-805E-1780-C57A-A4FB6AC1B818}"/>
              </a:ext>
            </a:extLst>
          </p:cNvPr>
          <p:cNvSpPr/>
          <p:nvPr/>
        </p:nvSpPr>
        <p:spPr>
          <a:xfrm>
            <a:off x="2012573" y="3826118"/>
            <a:ext cx="923535" cy="267737"/>
          </a:xfrm>
          <a:prstGeom prst="roundRect">
            <a:avLst/>
          </a:prstGeom>
          <a:noFill/>
          <a:ln w="28575">
            <a:solidFill>
              <a:schemeClr val="accent4"/>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cs typeface="Poppins"/>
            </a:endParaRPr>
          </a:p>
        </p:txBody>
      </p:sp>
      <p:sp>
        <p:nvSpPr>
          <p:cNvPr id="14" name="Rectangle: Rounded Corners 13">
            <a:extLst>
              <a:ext uri="{FF2B5EF4-FFF2-40B4-BE49-F238E27FC236}">
                <a16:creationId xmlns:a16="http://schemas.microsoft.com/office/drawing/2014/main" id="{785A3713-AAAE-47D1-3B03-BF1E959AE481}"/>
              </a:ext>
            </a:extLst>
          </p:cNvPr>
          <p:cNvSpPr/>
          <p:nvPr/>
        </p:nvSpPr>
        <p:spPr>
          <a:xfrm>
            <a:off x="9587888" y="2791304"/>
            <a:ext cx="979979" cy="267737"/>
          </a:xfrm>
          <a:prstGeom prst="roundRect">
            <a:avLst/>
          </a:prstGeom>
          <a:noFill/>
          <a:ln w="28575">
            <a:solidFill>
              <a:schemeClr val="accent4"/>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cs typeface="Poppins"/>
            </a:endParaRPr>
          </a:p>
        </p:txBody>
      </p:sp>
      <p:sp>
        <p:nvSpPr>
          <p:cNvPr id="16" name="Arrow: Right 15">
            <a:extLst>
              <a:ext uri="{FF2B5EF4-FFF2-40B4-BE49-F238E27FC236}">
                <a16:creationId xmlns:a16="http://schemas.microsoft.com/office/drawing/2014/main" id="{3AA8477F-BF35-6900-6038-427D40D7C8FE}"/>
              </a:ext>
            </a:extLst>
          </p:cNvPr>
          <p:cNvSpPr/>
          <p:nvPr/>
        </p:nvSpPr>
        <p:spPr>
          <a:xfrm rot="10680000">
            <a:off x="3051202" y="3773284"/>
            <a:ext cx="755448" cy="297184"/>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7" name="Arrow: Right 16">
            <a:extLst>
              <a:ext uri="{FF2B5EF4-FFF2-40B4-BE49-F238E27FC236}">
                <a16:creationId xmlns:a16="http://schemas.microsoft.com/office/drawing/2014/main" id="{95ABE39D-C12C-F2BC-80DF-0207D6C2890A}"/>
              </a:ext>
            </a:extLst>
          </p:cNvPr>
          <p:cNvSpPr/>
          <p:nvPr/>
        </p:nvSpPr>
        <p:spPr>
          <a:xfrm rot="-1020000">
            <a:off x="370090" y="3999061"/>
            <a:ext cx="755448" cy="297184"/>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8" name="Arrow: Right 17">
            <a:extLst>
              <a:ext uri="{FF2B5EF4-FFF2-40B4-BE49-F238E27FC236}">
                <a16:creationId xmlns:a16="http://schemas.microsoft.com/office/drawing/2014/main" id="{76E7BD02-FF06-10B5-8A48-02E308A80B75}"/>
              </a:ext>
            </a:extLst>
          </p:cNvPr>
          <p:cNvSpPr/>
          <p:nvPr/>
        </p:nvSpPr>
        <p:spPr>
          <a:xfrm rot="9120000">
            <a:off x="10595942" y="2475061"/>
            <a:ext cx="755448" cy="297184"/>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Tree>
    <p:extLst>
      <p:ext uri="{BB962C8B-B14F-4D97-AF65-F5344CB8AC3E}">
        <p14:creationId xmlns:p14="http://schemas.microsoft.com/office/powerpoint/2010/main" val="288103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1FE1A-337C-6447-E113-049EF3BE3FB9}"/>
              </a:ext>
            </a:extLst>
          </p:cNvPr>
          <p:cNvSpPr>
            <a:spLocks noGrp="1"/>
          </p:cNvSpPr>
          <p:nvPr>
            <p:ph type="title"/>
          </p:nvPr>
        </p:nvSpPr>
        <p:spPr>
          <a:xfrm>
            <a:off x="155147" y="192276"/>
            <a:ext cx="11376025" cy="395287"/>
          </a:xfrm>
        </p:spPr>
        <p:txBody>
          <a:bodyPr/>
          <a:lstStyle/>
          <a:p>
            <a:r>
              <a:rPr lang="en-GB"/>
              <a:t>Registering for a specific opportunity</a:t>
            </a:r>
          </a:p>
        </p:txBody>
      </p:sp>
      <p:sp>
        <p:nvSpPr>
          <p:cNvPr id="4" name="Footer Placeholder 3">
            <a:extLst>
              <a:ext uri="{FF2B5EF4-FFF2-40B4-BE49-F238E27FC236}">
                <a16:creationId xmlns:a16="http://schemas.microsoft.com/office/drawing/2014/main" id="{A2F00B31-3B72-7007-A8CE-FC3D5D175BDA}"/>
              </a:ext>
            </a:extLst>
          </p:cNvPr>
          <p:cNvSpPr>
            <a:spLocks noGrp="1"/>
          </p:cNvSpPr>
          <p:nvPr>
            <p:ph type="ftr" sz="quarter" idx="11"/>
          </p:nvPr>
        </p:nvSpPr>
        <p:spPr/>
        <p:txBody>
          <a:bodyPr/>
          <a:lstStyle/>
          <a:p>
            <a:r>
              <a:rPr lang="en-US"/>
              <a:t>Volunteer recruitment tool (Project Welcome) Engagement resources</a:t>
            </a:r>
            <a:endParaRPr lang="en-GB"/>
          </a:p>
        </p:txBody>
      </p:sp>
      <p:sp>
        <p:nvSpPr>
          <p:cNvPr id="7" name="TextBox 6">
            <a:extLst>
              <a:ext uri="{FF2B5EF4-FFF2-40B4-BE49-F238E27FC236}">
                <a16:creationId xmlns:a16="http://schemas.microsoft.com/office/drawing/2014/main" id="{83B13BC6-2F9A-FD8A-EE78-B14C11B50633}"/>
              </a:ext>
            </a:extLst>
          </p:cNvPr>
          <p:cNvSpPr txBox="1"/>
          <p:nvPr/>
        </p:nvSpPr>
        <p:spPr>
          <a:xfrm>
            <a:off x="7362479" y="2104012"/>
            <a:ext cx="4177635" cy="320087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defRPr/>
            </a:pPr>
            <a:r>
              <a:rPr lang="en-US" sz="1600" b="1">
                <a:solidFill>
                  <a:srgbClr val="161B4E"/>
                </a:solidFill>
                <a:latin typeface="Poppins"/>
                <a:cs typeface="Poppins"/>
              </a:rPr>
              <a:t>5. </a:t>
            </a:r>
            <a:r>
              <a:rPr lang="en-US" sz="1600">
                <a:solidFill>
                  <a:srgbClr val="161B4E"/>
                </a:solidFill>
                <a:latin typeface="Poppins"/>
                <a:cs typeface="Poppins"/>
              </a:rPr>
              <a:t>They'll need to complete the GO form</a:t>
            </a:r>
          </a:p>
          <a:p>
            <a:pPr>
              <a:defRPr/>
            </a:pPr>
            <a:endParaRPr lang="en-US" sz="1600">
              <a:solidFill>
                <a:srgbClr val="161B4E"/>
              </a:solidFill>
              <a:latin typeface="Poppins"/>
              <a:cs typeface="Poppins"/>
            </a:endParaRPr>
          </a:p>
          <a:p>
            <a:pPr>
              <a:defRPr/>
            </a:pPr>
            <a:r>
              <a:rPr kumimoji="0" lang="en-US" sz="1600" b="1" i="0" u="none" strike="noStrike" kern="1200" cap="none" spc="0" normalizeH="0" baseline="0" noProof="0">
                <a:ln>
                  <a:noFill/>
                </a:ln>
                <a:solidFill>
                  <a:srgbClr val="161B4E"/>
                </a:solidFill>
                <a:effectLst/>
                <a:uLnTx/>
                <a:uFillTx/>
                <a:latin typeface="Poppins"/>
                <a:ea typeface="+mn-ea"/>
                <a:cs typeface="Poppins"/>
              </a:rPr>
              <a:t>Note: </a:t>
            </a:r>
            <a:r>
              <a:rPr kumimoji="0" lang="en-US" sz="1600" b="0" i="0" u="none" strike="noStrike" kern="1200" cap="none" spc="0" normalizeH="0" baseline="0" noProof="0">
                <a:ln>
                  <a:noFill/>
                </a:ln>
                <a:solidFill>
                  <a:srgbClr val="161B4E"/>
                </a:solidFill>
                <a:effectLst/>
                <a:uLnTx/>
                <a:uFillTx/>
                <a:latin typeface="Poppins"/>
                <a:ea typeface="+mn-ea"/>
                <a:cs typeface="Poppins"/>
              </a:rPr>
              <a:t>this form will auto populate the opportunity they</a:t>
            </a:r>
            <a:r>
              <a:rPr lang="en-US" sz="1600">
                <a:solidFill>
                  <a:srgbClr val="161B4E"/>
                </a:solidFill>
                <a:latin typeface="Poppins"/>
                <a:cs typeface="Poppins"/>
              </a:rPr>
              <a:t> have clicked on</a:t>
            </a:r>
            <a:r>
              <a:rPr kumimoji="0" lang="en-US" sz="1600" b="0" i="0" u="none" strike="noStrike" kern="1200" cap="none" spc="0" normalizeH="0" baseline="0" noProof="0">
                <a:ln>
                  <a:noFill/>
                </a:ln>
                <a:solidFill>
                  <a:srgbClr val="161B4E"/>
                </a:solidFill>
                <a:effectLst/>
                <a:uLnTx/>
                <a:uFillTx/>
                <a:latin typeface="Poppins"/>
                <a:ea typeface="+mn-ea"/>
                <a:cs typeface="Poppins"/>
              </a:rPr>
              <a:t> </a:t>
            </a:r>
            <a:r>
              <a:rPr lang="en-US" sz="1600">
                <a:solidFill>
                  <a:srgbClr val="161B4E"/>
                </a:solidFill>
                <a:latin typeface="Poppins"/>
                <a:cs typeface="Poppins"/>
              </a:rPr>
              <a:t>to</a:t>
            </a:r>
            <a:r>
              <a:rPr kumimoji="0" lang="en-US" sz="1600" b="0" i="0" u="none" strike="noStrike" kern="1200" cap="none" spc="0" normalizeH="0" baseline="0" noProof="0">
                <a:ln>
                  <a:noFill/>
                </a:ln>
                <a:solidFill>
                  <a:srgbClr val="161B4E"/>
                </a:solidFill>
                <a:effectLst/>
                <a:uLnTx/>
                <a:uFillTx/>
                <a:latin typeface="Poppins"/>
                <a:ea typeface="+mn-ea"/>
                <a:cs typeface="Poppins"/>
              </a:rPr>
              <a:t> </a:t>
            </a:r>
            <a:r>
              <a:rPr lang="en-US" sz="1600">
                <a:solidFill>
                  <a:srgbClr val="161B4E"/>
                </a:solidFill>
                <a:latin typeface="Poppins"/>
                <a:cs typeface="Poppins"/>
              </a:rPr>
              <a:t>register for.</a:t>
            </a:r>
          </a:p>
          <a:p>
            <a:pPr>
              <a:defRPr/>
            </a:pPr>
            <a:endParaRPr lang="en-US" sz="1600">
              <a:solidFill>
                <a:srgbClr val="161B4E"/>
              </a:solidFill>
              <a:cs typeface="Poppins"/>
            </a:endParaRPr>
          </a:p>
          <a:p>
            <a:pPr>
              <a:defRPr/>
            </a:pPr>
            <a:r>
              <a:rPr lang="en-US" sz="1600" b="1" dirty="0">
                <a:solidFill>
                  <a:srgbClr val="161B4E"/>
                </a:solidFill>
                <a:cs typeface="Poppins"/>
              </a:rPr>
              <a:t>If the email address they enter in the form is linked to an account already registered with GO</a:t>
            </a:r>
            <a:r>
              <a:rPr lang="en-US" sz="1600" dirty="0">
                <a:solidFill>
                  <a:srgbClr val="161B4E"/>
                </a:solidFill>
                <a:cs typeface="Poppins"/>
              </a:rPr>
              <a:t> (this will be because they are or have previously been a volunteer, parent or carer or young member) they'll need to login before continuing.</a:t>
            </a:r>
          </a:p>
        </p:txBody>
      </p:sp>
      <p:pic>
        <p:nvPicPr>
          <p:cNvPr id="9" name="Content Placeholder 5" descr="A screenshot of a computer">
            <a:extLst>
              <a:ext uri="{FF2B5EF4-FFF2-40B4-BE49-F238E27FC236}">
                <a16:creationId xmlns:a16="http://schemas.microsoft.com/office/drawing/2014/main" id="{0C9DBEDB-10B6-CC01-695D-8544899A737F}"/>
              </a:ext>
            </a:extLst>
          </p:cNvPr>
          <p:cNvPicPr>
            <a:picLocks noChangeAspect="1"/>
          </p:cNvPicPr>
          <p:nvPr/>
        </p:nvPicPr>
        <p:blipFill>
          <a:blip r:embed="rId2"/>
          <a:srcRect t="-139" r="191" b="18147"/>
          <a:stretch>
            <a:fillRect/>
          </a:stretch>
        </p:blipFill>
        <p:spPr>
          <a:xfrm>
            <a:off x="446420" y="765770"/>
            <a:ext cx="6041934" cy="4922524"/>
          </a:xfrm>
          <a:prstGeom prst="rect">
            <a:avLst/>
          </a:prstGeom>
        </p:spPr>
      </p:pic>
    </p:spTree>
    <p:extLst>
      <p:ext uri="{BB962C8B-B14F-4D97-AF65-F5344CB8AC3E}">
        <p14:creationId xmlns:p14="http://schemas.microsoft.com/office/powerpoint/2010/main" val="1920373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939B7-7F22-B79C-2BDC-31EB543D3B29}"/>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0DAA20F3-04D3-C092-5F85-B70736051728}"/>
              </a:ext>
            </a:extLst>
          </p:cNvPr>
          <p:cNvSpPr>
            <a:spLocks noGrp="1"/>
          </p:cNvSpPr>
          <p:nvPr>
            <p:ph type="ftr" sz="quarter" idx="11"/>
          </p:nvPr>
        </p:nvSpPr>
        <p:spPr/>
        <p:txBody>
          <a:bodyPr/>
          <a:lstStyle/>
          <a:p>
            <a:r>
              <a:rPr lang="en-US"/>
              <a:t>Volunteer recruitment tool (Project Welcome) Engagement resources</a:t>
            </a:r>
            <a:endParaRPr lang="en-GB"/>
          </a:p>
        </p:txBody>
      </p:sp>
      <p:sp>
        <p:nvSpPr>
          <p:cNvPr id="7" name="TextBox 6">
            <a:extLst>
              <a:ext uri="{FF2B5EF4-FFF2-40B4-BE49-F238E27FC236}">
                <a16:creationId xmlns:a16="http://schemas.microsoft.com/office/drawing/2014/main" id="{9DA8E1D1-C953-B333-3238-F0B7F85589F5}"/>
              </a:ext>
            </a:extLst>
          </p:cNvPr>
          <p:cNvSpPr txBox="1"/>
          <p:nvPr/>
        </p:nvSpPr>
        <p:spPr>
          <a:xfrm>
            <a:off x="6302151" y="1112398"/>
            <a:ext cx="3893328" cy="172354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defRPr/>
            </a:pPr>
            <a:r>
              <a:rPr lang="en-US" sz="1600" b="1" dirty="0">
                <a:solidFill>
                  <a:srgbClr val="161B4E"/>
                </a:solidFill>
                <a:cs typeface="Poppins"/>
              </a:rPr>
              <a:t>1.</a:t>
            </a:r>
            <a:r>
              <a:rPr lang="en-US" sz="1600" dirty="0">
                <a:solidFill>
                  <a:srgbClr val="161B4E"/>
                </a:solidFill>
                <a:cs typeface="Poppins"/>
              </a:rPr>
              <a:t> If there are no suitable opportunities a prospective volunteer can use the 'If you cannot find what you're looking for' option. This card appears at the bottom of every search results page </a:t>
            </a:r>
            <a:r>
              <a:rPr lang="en-US" sz="1600">
                <a:solidFill>
                  <a:srgbClr val="161B4E"/>
                </a:solidFill>
                <a:cs typeface="Poppins"/>
              </a:rPr>
              <a:t>and has a 'Register to volunteer' </a:t>
            </a:r>
            <a:r>
              <a:rPr lang="en-US" sz="1600" dirty="0">
                <a:solidFill>
                  <a:srgbClr val="161B4E"/>
                </a:solidFill>
                <a:cs typeface="Poppins"/>
              </a:rPr>
              <a:t>button they can click on.</a:t>
            </a:r>
          </a:p>
        </p:txBody>
      </p:sp>
      <p:sp>
        <p:nvSpPr>
          <p:cNvPr id="5" name="Title 1">
            <a:extLst>
              <a:ext uri="{FF2B5EF4-FFF2-40B4-BE49-F238E27FC236}">
                <a16:creationId xmlns:a16="http://schemas.microsoft.com/office/drawing/2014/main" id="{C18D15AA-A90E-B5DB-4DEB-EA9BBC0355F0}"/>
              </a:ext>
            </a:extLst>
          </p:cNvPr>
          <p:cNvSpPr txBox="1">
            <a:spLocks/>
          </p:cNvSpPr>
          <p:nvPr/>
        </p:nvSpPr>
        <p:spPr>
          <a:xfrm>
            <a:off x="200554" y="218546"/>
            <a:ext cx="11376025" cy="395287"/>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r>
              <a:rPr lang="en-GB">
                <a:cs typeface="Poppins"/>
              </a:rPr>
              <a:t>Expressing their interest if no suitable opportunity in area</a:t>
            </a:r>
          </a:p>
        </p:txBody>
      </p:sp>
      <p:pic>
        <p:nvPicPr>
          <p:cNvPr id="9" name="Content Placeholder 8" descr="A screenshot of a computer screen&#10;&#10;AI-generated content may be incorrect.">
            <a:extLst>
              <a:ext uri="{FF2B5EF4-FFF2-40B4-BE49-F238E27FC236}">
                <a16:creationId xmlns:a16="http://schemas.microsoft.com/office/drawing/2014/main" id="{1E62D7B3-45E6-ECD7-BA93-D09F2CE39B47}"/>
              </a:ext>
            </a:extLst>
          </p:cNvPr>
          <p:cNvPicPr>
            <a:picLocks noGrp="1" noChangeAspect="1"/>
          </p:cNvPicPr>
          <p:nvPr>
            <p:ph idx="1"/>
          </p:nvPr>
        </p:nvPicPr>
        <p:blipFill>
          <a:blip r:embed="rId2"/>
          <a:stretch>
            <a:fillRect/>
          </a:stretch>
        </p:blipFill>
        <p:spPr>
          <a:xfrm>
            <a:off x="50776" y="1115511"/>
            <a:ext cx="6040911" cy="2624099"/>
          </a:xfrm>
          <a:prstGeom prst="rect">
            <a:avLst/>
          </a:prstGeom>
        </p:spPr>
      </p:pic>
      <p:pic>
        <p:nvPicPr>
          <p:cNvPr id="2" name="Picture 1" descr="A person and a child waving&#10;&#10;AI-generated content may be incorrect.">
            <a:extLst>
              <a:ext uri="{FF2B5EF4-FFF2-40B4-BE49-F238E27FC236}">
                <a16:creationId xmlns:a16="http://schemas.microsoft.com/office/drawing/2014/main" id="{CF7C7714-F0E5-D0AC-AC3D-2E3558660055}"/>
              </a:ext>
            </a:extLst>
          </p:cNvPr>
          <p:cNvPicPr>
            <a:picLocks noChangeAspect="1"/>
          </p:cNvPicPr>
          <p:nvPr/>
        </p:nvPicPr>
        <p:blipFill>
          <a:blip r:embed="rId3"/>
          <a:stretch>
            <a:fillRect/>
          </a:stretch>
        </p:blipFill>
        <p:spPr>
          <a:xfrm>
            <a:off x="5314137" y="3155214"/>
            <a:ext cx="6358751" cy="2164499"/>
          </a:xfrm>
          <a:prstGeom prst="rect">
            <a:avLst/>
          </a:prstGeom>
        </p:spPr>
      </p:pic>
      <p:sp>
        <p:nvSpPr>
          <p:cNvPr id="11" name="Rectangle: Rounded Corners 10">
            <a:extLst>
              <a:ext uri="{FF2B5EF4-FFF2-40B4-BE49-F238E27FC236}">
                <a16:creationId xmlns:a16="http://schemas.microsoft.com/office/drawing/2014/main" id="{900C962E-E2F9-4C55-FA8A-FAC8848BBA5B}"/>
              </a:ext>
            </a:extLst>
          </p:cNvPr>
          <p:cNvSpPr/>
          <p:nvPr/>
        </p:nvSpPr>
        <p:spPr>
          <a:xfrm>
            <a:off x="5719591" y="4750676"/>
            <a:ext cx="1821233" cy="319928"/>
          </a:xfrm>
          <a:prstGeom prst="roundRect">
            <a:avLst/>
          </a:prstGeom>
          <a:noFill/>
          <a:ln w="28575">
            <a:solidFill>
              <a:schemeClr val="accent4"/>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cs typeface="Poppins"/>
            </a:endParaRPr>
          </a:p>
        </p:txBody>
      </p:sp>
      <p:sp>
        <p:nvSpPr>
          <p:cNvPr id="13" name="Arrow: Right 12">
            <a:extLst>
              <a:ext uri="{FF2B5EF4-FFF2-40B4-BE49-F238E27FC236}">
                <a16:creationId xmlns:a16="http://schemas.microsoft.com/office/drawing/2014/main" id="{F12E1545-3641-5244-FD6A-33975A3E65EC}"/>
              </a:ext>
            </a:extLst>
          </p:cNvPr>
          <p:cNvSpPr/>
          <p:nvPr/>
        </p:nvSpPr>
        <p:spPr>
          <a:xfrm rot="11940000">
            <a:off x="7470347" y="5028147"/>
            <a:ext cx="755448" cy="297184"/>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cxnSp>
        <p:nvCxnSpPr>
          <p:cNvPr id="15" name="Straight Arrow Connector 14">
            <a:extLst>
              <a:ext uri="{FF2B5EF4-FFF2-40B4-BE49-F238E27FC236}">
                <a16:creationId xmlns:a16="http://schemas.microsoft.com/office/drawing/2014/main" id="{8F258303-4406-CBFC-8C81-60BC23E221B4}"/>
              </a:ext>
            </a:extLst>
          </p:cNvPr>
          <p:cNvCxnSpPr>
            <a:cxnSpLocks/>
          </p:cNvCxnSpPr>
          <p:nvPr/>
        </p:nvCxnSpPr>
        <p:spPr>
          <a:xfrm>
            <a:off x="4191164" y="2745092"/>
            <a:ext cx="1315847" cy="82203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136353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5D57D-868E-2F75-C358-E7E5BEAF5D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B35210-18AA-AC75-E043-94EBA5E0E3EA}"/>
              </a:ext>
            </a:extLst>
          </p:cNvPr>
          <p:cNvSpPr>
            <a:spLocks noGrp="1"/>
          </p:cNvSpPr>
          <p:nvPr>
            <p:ph type="title"/>
          </p:nvPr>
        </p:nvSpPr>
        <p:spPr>
          <a:xfrm>
            <a:off x="188782" y="164731"/>
            <a:ext cx="11376025" cy="395287"/>
          </a:xfrm>
        </p:spPr>
        <p:txBody>
          <a:bodyPr/>
          <a:lstStyle/>
          <a:p>
            <a:r>
              <a:rPr lang="en-GB"/>
              <a:t>Expressing their interest if no suitable opportunity in area</a:t>
            </a:r>
            <a:endParaRPr lang="en-US"/>
          </a:p>
        </p:txBody>
      </p:sp>
      <p:sp>
        <p:nvSpPr>
          <p:cNvPr id="4" name="Footer Placeholder 3">
            <a:extLst>
              <a:ext uri="{FF2B5EF4-FFF2-40B4-BE49-F238E27FC236}">
                <a16:creationId xmlns:a16="http://schemas.microsoft.com/office/drawing/2014/main" id="{0CFB5EC9-373B-C201-5FB0-F6D295FB7291}"/>
              </a:ext>
            </a:extLst>
          </p:cNvPr>
          <p:cNvSpPr>
            <a:spLocks noGrp="1"/>
          </p:cNvSpPr>
          <p:nvPr>
            <p:ph type="ftr" sz="quarter" idx="11"/>
          </p:nvPr>
        </p:nvSpPr>
        <p:spPr/>
        <p:txBody>
          <a:bodyPr/>
          <a:lstStyle/>
          <a:p>
            <a:r>
              <a:rPr lang="en-US"/>
              <a:t>Volunteer recruitment tool (Project Welcome) Engagement resources</a:t>
            </a:r>
            <a:endParaRPr lang="en-GB"/>
          </a:p>
        </p:txBody>
      </p:sp>
      <p:sp>
        <p:nvSpPr>
          <p:cNvPr id="7" name="TextBox 6">
            <a:extLst>
              <a:ext uri="{FF2B5EF4-FFF2-40B4-BE49-F238E27FC236}">
                <a16:creationId xmlns:a16="http://schemas.microsoft.com/office/drawing/2014/main" id="{B7BF6C1D-0A90-786D-F2B9-A1525BB6D0CB}"/>
              </a:ext>
            </a:extLst>
          </p:cNvPr>
          <p:cNvSpPr txBox="1"/>
          <p:nvPr/>
        </p:nvSpPr>
        <p:spPr>
          <a:xfrm>
            <a:off x="7486364" y="982401"/>
            <a:ext cx="3682670" cy="123110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defRPr/>
            </a:pPr>
            <a:r>
              <a:rPr lang="en-US" sz="1600" b="1">
                <a:solidFill>
                  <a:srgbClr val="161B4E"/>
                </a:solidFill>
                <a:latin typeface="Poppins"/>
                <a:cs typeface="Poppins"/>
              </a:rPr>
              <a:t>2. </a:t>
            </a:r>
            <a:r>
              <a:rPr lang="en-US" sz="1600">
                <a:solidFill>
                  <a:srgbClr val="161B4E"/>
                </a:solidFill>
                <a:latin typeface="Poppins"/>
                <a:cs typeface="Poppins"/>
              </a:rPr>
              <a:t>This will open a page with more information about volunteering with Girlguiding. They can then click 'register my interest' at the bottom of the page. </a:t>
            </a:r>
            <a:endParaRPr lang="en-US" sz="1600" i="0" u="none" strike="noStrike" kern="1200" cap="none" spc="0" normalizeH="0" baseline="0" noProof="0">
              <a:ln>
                <a:noFill/>
              </a:ln>
              <a:solidFill>
                <a:srgbClr val="161B4E"/>
              </a:solidFill>
              <a:effectLst/>
              <a:uLnTx/>
              <a:uFillTx/>
              <a:latin typeface="Poppins"/>
              <a:cs typeface="Poppins"/>
            </a:endParaRPr>
          </a:p>
        </p:txBody>
      </p:sp>
      <p:pic>
        <p:nvPicPr>
          <p:cNvPr id="6" name="Content Placeholder 5" descr="A screenshot of a computer&#10;&#10;AI-generated content may be incorrect.">
            <a:extLst>
              <a:ext uri="{FF2B5EF4-FFF2-40B4-BE49-F238E27FC236}">
                <a16:creationId xmlns:a16="http://schemas.microsoft.com/office/drawing/2014/main" id="{469FD6F9-0A8C-1C55-538E-F75EF100E20C}"/>
              </a:ext>
            </a:extLst>
          </p:cNvPr>
          <p:cNvPicPr>
            <a:picLocks noGrp="1" noChangeAspect="1"/>
          </p:cNvPicPr>
          <p:nvPr>
            <p:ph idx="1"/>
          </p:nvPr>
        </p:nvPicPr>
        <p:blipFill>
          <a:blip r:embed="rId2"/>
          <a:srcRect r="-417" b="22817"/>
          <a:stretch>
            <a:fillRect/>
          </a:stretch>
        </p:blipFill>
        <p:spPr>
          <a:xfrm>
            <a:off x="363445" y="835191"/>
            <a:ext cx="6303675" cy="4870982"/>
          </a:xfrm>
          <a:prstGeom prst="rect">
            <a:avLst/>
          </a:prstGeom>
        </p:spPr>
      </p:pic>
      <p:pic>
        <p:nvPicPr>
          <p:cNvPr id="5" name="Content Placeholder 5" descr="A screenshot of a computer&#10;&#10;AI-generated content may be incorrect.">
            <a:extLst>
              <a:ext uri="{FF2B5EF4-FFF2-40B4-BE49-F238E27FC236}">
                <a16:creationId xmlns:a16="http://schemas.microsoft.com/office/drawing/2014/main" id="{85D9DD8C-0130-3F2C-7A1E-61853D22419C}"/>
              </a:ext>
            </a:extLst>
          </p:cNvPr>
          <p:cNvPicPr>
            <a:picLocks noChangeAspect="1"/>
          </p:cNvPicPr>
          <p:nvPr/>
        </p:nvPicPr>
        <p:blipFill>
          <a:blip r:embed="rId2"/>
          <a:srcRect t="56949" r="66079" b="22825"/>
          <a:stretch>
            <a:fillRect/>
          </a:stretch>
        </p:blipFill>
        <p:spPr>
          <a:xfrm>
            <a:off x="7287297" y="3234080"/>
            <a:ext cx="3677260" cy="2138762"/>
          </a:xfrm>
          <a:prstGeom prst="rect">
            <a:avLst/>
          </a:prstGeom>
        </p:spPr>
      </p:pic>
      <p:sp>
        <p:nvSpPr>
          <p:cNvPr id="9" name="Rectangle: Rounded Corners 8">
            <a:extLst>
              <a:ext uri="{FF2B5EF4-FFF2-40B4-BE49-F238E27FC236}">
                <a16:creationId xmlns:a16="http://schemas.microsoft.com/office/drawing/2014/main" id="{1947EDBC-2A13-DB00-67DE-9885ED06DA18}"/>
              </a:ext>
            </a:extLst>
          </p:cNvPr>
          <p:cNvSpPr/>
          <p:nvPr/>
        </p:nvSpPr>
        <p:spPr>
          <a:xfrm>
            <a:off x="7913467" y="4723945"/>
            <a:ext cx="1416715" cy="319928"/>
          </a:xfrm>
          <a:prstGeom prst="roundRect">
            <a:avLst/>
          </a:prstGeom>
          <a:noFill/>
          <a:ln w="28575">
            <a:solidFill>
              <a:schemeClr val="accent4"/>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cs typeface="Poppins"/>
            </a:endParaRPr>
          </a:p>
        </p:txBody>
      </p:sp>
      <p:cxnSp>
        <p:nvCxnSpPr>
          <p:cNvPr id="12" name="Straight Arrow Connector 11">
            <a:extLst>
              <a:ext uri="{FF2B5EF4-FFF2-40B4-BE49-F238E27FC236}">
                <a16:creationId xmlns:a16="http://schemas.microsoft.com/office/drawing/2014/main" id="{94C40362-FE1B-8CBE-28D0-BB7F10ED1896}"/>
              </a:ext>
            </a:extLst>
          </p:cNvPr>
          <p:cNvCxnSpPr>
            <a:cxnSpLocks/>
          </p:cNvCxnSpPr>
          <p:nvPr/>
        </p:nvCxnSpPr>
        <p:spPr>
          <a:xfrm flipV="1">
            <a:off x="1570006" y="4936123"/>
            <a:ext cx="6303375" cy="40093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4" name="Arrow: Right 13">
            <a:extLst>
              <a:ext uri="{FF2B5EF4-FFF2-40B4-BE49-F238E27FC236}">
                <a16:creationId xmlns:a16="http://schemas.microsoft.com/office/drawing/2014/main" id="{1CDEADFC-523B-B85D-D36C-2D053ECB8A21}"/>
              </a:ext>
            </a:extLst>
          </p:cNvPr>
          <p:cNvSpPr/>
          <p:nvPr/>
        </p:nvSpPr>
        <p:spPr>
          <a:xfrm rot="10800000">
            <a:off x="9418598" y="4719308"/>
            <a:ext cx="755448" cy="297184"/>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Tree>
    <p:extLst>
      <p:ext uri="{BB962C8B-B14F-4D97-AF65-F5344CB8AC3E}">
        <p14:creationId xmlns:p14="http://schemas.microsoft.com/office/powerpoint/2010/main" val="3160215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2DE09-41F9-5103-1F56-4737C947E6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4E5D84-B3B5-0AAD-DF5F-3CBDCAB2E9CB}"/>
              </a:ext>
            </a:extLst>
          </p:cNvPr>
          <p:cNvSpPr>
            <a:spLocks noGrp="1"/>
          </p:cNvSpPr>
          <p:nvPr>
            <p:ph type="title"/>
          </p:nvPr>
        </p:nvSpPr>
        <p:spPr>
          <a:xfrm>
            <a:off x="175154" y="203730"/>
            <a:ext cx="11376025" cy="395287"/>
          </a:xfrm>
        </p:spPr>
        <p:txBody>
          <a:bodyPr/>
          <a:lstStyle/>
          <a:p>
            <a:r>
              <a:rPr lang="en-GB"/>
              <a:t>Expressing their interest if no suitable opportunity in area</a:t>
            </a:r>
            <a:endParaRPr lang="en-GB" b="0">
              <a:solidFill>
                <a:srgbClr val="000000"/>
              </a:solidFill>
            </a:endParaRPr>
          </a:p>
          <a:p>
            <a:endParaRPr lang="en-GB">
              <a:cs typeface="Poppins"/>
            </a:endParaRPr>
          </a:p>
        </p:txBody>
      </p:sp>
      <p:sp>
        <p:nvSpPr>
          <p:cNvPr id="4" name="Footer Placeholder 3">
            <a:extLst>
              <a:ext uri="{FF2B5EF4-FFF2-40B4-BE49-F238E27FC236}">
                <a16:creationId xmlns:a16="http://schemas.microsoft.com/office/drawing/2014/main" id="{DA5CB191-4BA9-F39B-415F-9951CC162A17}"/>
              </a:ext>
            </a:extLst>
          </p:cNvPr>
          <p:cNvSpPr>
            <a:spLocks noGrp="1"/>
          </p:cNvSpPr>
          <p:nvPr>
            <p:ph type="ftr" sz="quarter" idx="11"/>
          </p:nvPr>
        </p:nvSpPr>
        <p:spPr/>
        <p:txBody>
          <a:bodyPr/>
          <a:lstStyle/>
          <a:p>
            <a:r>
              <a:rPr lang="en-US"/>
              <a:t>Volunteer recruitment tool (Project Welcome) Engagement resources</a:t>
            </a:r>
            <a:endParaRPr lang="en-GB"/>
          </a:p>
        </p:txBody>
      </p:sp>
      <p:pic>
        <p:nvPicPr>
          <p:cNvPr id="6" name="Content Placeholder 5" descr="A screenshot of a computer">
            <a:extLst>
              <a:ext uri="{FF2B5EF4-FFF2-40B4-BE49-F238E27FC236}">
                <a16:creationId xmlns:a16="http://schemas.microsoft.com/office/drawing/2014/main" id="{96B3E562-00AC-4841-DB04-7782CDB4B496}"/>
              </a:ext>
            </a:extLst>
          </p:cNvPr>
          <p:cNvPicPr>
            <a:picLocks noGrp="1" noChangeAspect="1"/>
          </p:cNvPicPr>
          <p:nvPr>
            <p:ph idx="1"/>
          </p:nvPr>
        </p:nvPicPr>
        <p:blipFill>
          <a:blip r:embed="rId2"/>
          <a:srcRect t="-139" r="191" b="18147"/>
          <a:stretch>
            <a:fillRect/>
          </a:stretch>
        </p:blipFill>
        <p:spPr>
          <a:xfrm>
            <a:off x="446420" y="869252"/>
            <a:ext cx="6041934" cy="4922524"/>
          </a:xfrm>
          <a:prstGeom prst="rect">
            <a:avLst/>
          </a:prstGeom>
        </p:spPr>
      </p:pic>
      <p:sp>
        <p:nvSpPr>
          <p:cNvPr id="5" name="TextBox 4">
            <a:extLst>
              <a:ext uri="{FF2B5EF4-FFF2-40B4-BE49-F238E27FC236}">
                <a16:creationId xmlns:a16="http://schemas.microsoft.com/office/drawing/2014/main" id="{DD154CFB-97DE-C887-C9C7-0F3CEBE6AF0B}"/>
              </a:ext>
            </a:extLst>
          </p:cNvPr>
          <p:cNvSpPr txBox="1"/>
          <p:nvPr/>
        </p:nvSpPr>
        <p:spPr>
          <a:xfrm>
            <a:off x="7302948" y="972918"/>
            <a:ext cx="4177635" cy="492442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defRPr/>
            </a:pPr>
            <a:r>
              <a:rPr lang="en-US" sz="1600" b="1">
                <a:solidFill>
                  <a:srgbClr val="161B4E"/>
                </a:solidFill>
                <a:latin typeface="Poppins"/>
                <a:cs typeface="Poppins"/>
              </a:rPr>
              <a:t>3. </a:t>
            </a:r>
            <a:r>
              <a:rPr lang="en-US" sz="1600">
                <a:solidFill>
                  <a:srgbClr val="161B4E"/>
                </a:solidFill>
                <a:latin typeface="Poppins"/>
                <a:cs typeface="Poppins"/>
              </a:rPr>
              <a:t>They'll need to complete the GO form</a:t>
            </a:r>
          </a:p>
          <a:p>
            <a:pPr>
              <a:defRPr/>
            </a:pPr>
            <a:endParaRPr lang="en-US" sz="1600">
              <a:solidFill>
                <a:srgbClr val="161B4E"/>
              </a:solidFill>
              <a:latin typeface="Poppins"/>
              <a:cs typeface="Poppins"/>
            </a:endParaRPr>
          </a:p>
          <a:p>
            <a:pPr>
              <a:defRPr/>
            </a:pPr>
            <a:r>
              <a:rPr lang="en-US" sz="1600" b="1">
                <a:solidFill>
                  <a:srgbClr val="161B4E"/>
                </a:solidFill>
                <a:latin typeface="Poppins"/>
                <a:cs typeface="Poppins"/>
              </a:rPr>
              <a:t>Note for under 18s expressing their interest:</a:t>
            </a:r>
            <a:r>
              <a:rPr lang="en-US" sz="1600">
                <a:solidFill>
                  <a:srgbClr val="161B4E"/>
                </a:solidFill>
                <a:latin typeface="Poppins"/>
                <a:cs typeface="Poppins"/>
              </a:rPr>
              <a:t> they will be asked to select a preferred unit to volunteer with when completing this form. </a:t>
            </a:r>
          </a:p>
          <a:p>
            <a:pPr>
              <a:defRPr/>
            </a:pPr>
            <a:endParaRPr lang="en-US" sz="1600">
              <a:solidFill>
                <a:srgbClr val="161B4E"/>
              </a:solidFill>
              <a:cs typeface="Poppins"/>
            </a:endParaRPr>
          </a:p>
          <a:p>
            <a:pPr>
              <a:defRPr/>
            </a:pPr>
            <a:r>
              <a:rPr lang="en-US" sz="1600" b="1">
                <a:solidFill>
                  <a:srgbClr val="161B4E"/>
                </a:solidFill>
                <a:cs typeface="Poppins"/>
              </a:rPr>
              <a:t>If the email address they enter in the GO form is linked to an account already registered with GO</a:t>
            </a:r>
            <a:r>
              <a:rPr lang="en-US" sz="1600">
                <a:solidFill>
                  <a:srgbClr val="161B4E"/>
                </a:solidFill>
                <a:cs typeface="Poppins"/>
              </a:rPr>
              <a:t> (this will be because they are or have previously been a volunteer, parent or carer or young member) they'll be asked to login to GO and express their interest via the 'My enquiries' tab by clicking the 'View map to volunteer' button.</a:t>
            </a:r>
          </a:p>
          <a:p>
            <a:pPr>
              <a:defRPr/>
            </a:pPr>
            <a:endParaRPr lang="en-US" sz="1600">
              <a:solidFill>
                <a:srgbClr val="161B4E"/>
              </a:solidFill>
              <a:cs typeface="Poppins"/>
            </a:endParaRPr>
          </a:p>
          <a:p>
            <a:pPr>
              <a:defRPr/>
            </a:pPr>
            <a:r>
              <a:rPr lang="en-US" sz="1600">
                <a:solidFill>
                  <a:srgbClr val="161B4E"/>
                </a:solidFill>
                <a:cs typeface="Poppins"/>
              </a:rPr>
              <a:t>For a step-by-step guide of how they can express their interest in GO, </a:t>
            </a:r>
            <a:r>
              <a:rPr lang="en-US" sz="1600" dirty="0">
                <a:solidFill>
                  <a:srgbClr val="161B4E"/>
                </a:solidFill>
                <a:cs typeface="Poppins"/>
                <a:hlinkClick r:id="rId3"/>
              </a:rPr>
              <a:t>see our GO help file.</a:t>
            </a:r>
            <a:r>
              <a:rPr lang="en-US" sz="1600" dirty="0">
                <a:solidFill>
                  <a:srgbClr val="161B4E"/>
                </a:solidFill>
                <a:cs typeface="Poppins"/>
              </a:rPr>
              <a:t> </a:t>
            </a:r>
          </a:p>
        </p:txBody>
      </p:sp>
    </p:spTree>
    <p:extLst>
      <p:ext uri="{BB962C8B-B14F-4D97-AF65-F5344CB8AC3E}">
        <p14:creationId xmlns:p14="http://schemas.microsoft.com/office/powerpoint/2010/main" val="39711012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E1426-3DA7-ACB9-11CD-380D7976B6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15A26B-49BF-4C1B-568C-B03773083C5B}"/>
              </a:ext>
            </a:extLst>
          </p:cNvPr>
          <p:cNvSpPr>
            <a:spLocks noGrp="1"/>
          </p:cNvSpPr>
          <p:nvPr>
            <p:ph type="title"/>
          </p:nvPr>
        </p:nvSpPr>
        <p:spPr>
          <a:xfrm>
            <a:off x="627062" y="709613"/>
            <a:ext cx="7949140" cy="1008062"/>
          </a:xfrm>
        </p:spPr>
        <p:txBody>
          <a:bodyPr/>
          <a:lstStyle/>
          <a:p>
            <a:r>
              <a:rPr lang="en-GB" sz="4000" kern="100">
                <a:latin typeface="Poppins"/>
                <a:ea typeface="Calibri"/>
                <a:cs typeface="Times New Roman"/>
              </a:rPr>
              <a:t>How to get help using the tool</a:t>
            </a:r>
            <a:endParaRPr lang="en-GB" sz="11500">
              <a:cs typeface="Poppins"/>
            </a:endParaRPr>
          </a:p>
        </p:txBody>
      </p:sp>
      <p:sp>
        <p:nvSpPr>
          <p:cNvPr id="4" name="Slide Number Placeholder 3">
            <a:extLst>
              <a:ext uri="{FF2B5EF4-FFF2-40B4-BE49-F238E27FC236}">
                <a16:creationId xmlns:a16="http://schemas.microsoft.com/office/drawing/2014/main" id="{92645872-7A3D-161B-5DAE-B3032D9CA694}"/>
              </a:ext>
            </a:extLst>
          </p:cNvPr>
          <p:cNvSpPr>
            <a:spLocks noGrp="1"/>
          </p:cNvSpPr>
          <p:nvPr>
            <p:ph type="sldNum" sz="quarter" idx="12"/>
          </p:nvPr>
        </p:nvSpPr>
        <p:spPr/>
        <p:txBody>
          <a:bodyPr/>
          <a:lstStyle/>
          <a:p>
            <a:fld id="{CBA53E11-492D-48B3-9F9B-09541CA2A39A}" type="slidenum">
              <a:rPr lang="en-GB" smtClean="0"/>
              <a:pPr/>
              <a:t>35</a:t>
            </a:fld>
            <a:endParaRPr lang="en-GB"/>
          </a:p>
        </p:txBody>
      </p:sp>
    </p:spTree>
    <p:extLst>
      <p:ext uri="{BB962C8B-B14F-4D97-AF65-F5344CB8AC3E}">
        <p14:creationId xmlns:p14="http://schemas.microsoft.com/office/powerpoint/2010/main" val="3595385032"/>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76CC8-7DE6-3F0B-29DE-674B46032E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CDA4E6-8FBA-9011-FA86-922EAF0FB801}"/>
              </a:ext>
            </a:extLst>
          </p:cNvPr>
          <p:cNvSpPr>
            <a:spLocks noGrp="1"/>
          </p:cNvSpPr>
          <p:nvPr>
            <p:ph type="title"/>
          </p:nvPr>
        </p:nvSpPr>
        <p:spPr>
          <a:xfrm>
            <a:off x="175154" y="203730"/>
            <a:ext cx="11376025" cy="395287"/>
          </a:xfrm>
        </p:spPr>
        <p:txBody>
          <a:bodyPr/>
          <a:lstStyle/>
          <a:p>
            <a:r>
              <a:rPr lang="en-GB"/>
              <a:t>Accessing the volunteer recruitment tool help page </a:t>
            </a:r>
            <a:endParaRPr lang="en-GB" b="0">
              <a:solidFill>
                <a:srgbClr val="000000"/>
              </a:solidFill>
            </a:endParaRPr>
          </a:p>
          <a:p>
            <a:endParaRPr lang="en-GB">
              <a:cs typeface="Poppins"/>
            </a:endParaRPr>
          </a:p>
        </p:txBody>
      </p:sp>
      <p:sp>
        <p:nvSpPr>
          <p:cNvPr id="4" name="Footer Placeholder 3">
            <a:extLst>
              <a:ext uri="{FF2B5EF4-FFF2-40B4-BE49-F238E27FC236}">
                <a16:creationId xmlns:a16="http://schemas.microsoft.com/office/drawing/2014/main" id="{77546EDA-1175-1D60-337B-A046006566C6}"/>
              </a:ext>
            </a:extLst>
          </p:cNvPr>
          <p:cNvSpPr>
            <a:spLocks noGrp="1"/>
          </p:cNvSpPr>
          <p:nvPr>
            <p:ph type="ftr" sz="quarter" idx="11"/>
          </p:nvPr>
        </p:nvSpPr>
        <p:spPr/>
        <p:txBody>
          <a:bodyPr/>
          <a:lstStyle/>
          <a:p>
            <a:r>
              <a:rPr lang="en-US"/>
              <a:t>Volunteer recruitment tool (Project Welcome) Engagement resources</a:t>
            </a:r>
            <a:endParaRPr lang="en-GB"/>
          </a:p>
        </p:txBody>
      </p:sp>
      <p:pic>
        <p:nvPicPr>
          <p:cNvPr id="3" name="Picture 2">
            <a:extLst>
              <a:ext uri="{FF2B5EF4-FFF2-40B4-BE49-F238E27FC236}">
                <a16:creationId xmlns:a16="http://schemas.microsoft.com/office/drawing/2014/main" id="{7130EC7F-7F9C-CC4E-7D13-73ED85D7AD3E}"/>
              </a:ext>
            </a:extLst>
          </p:cNvPr>
          <p:cNvPicPr>
            <a:picLocks noChangeAspect="1"/>
          </p:cNvPicPr>
          <p:nvPr/>
        </p:nvPicPr>
        <p:blipFill>
          <a:blip r:embed="rId2"/>
          <a:stretch>
            <a:fillRect/>
          </a:stretch>
        </p:blipFill>
        <p:spPr>
          <a:xfrm>
            <a:off x="286767" y="715888"/>
            <a:ext cx="4936321" cy="5084401"/>
          </a:xfrm>
          <a:prstGeom prst="rect">
            <a:avLst/>
          </a:prstGeom>
        </p:spPr>
      </p:pic>
      <p:pic>
        <p:nvPicPr>
          <p:cNvPr id="9" name="Picture 8">
            <a:extLst>
              <a:ext uri="{FF2B5EF4-FFF2-40B4-BE49-F238E27FC236}">
                <a16:creationId xmlns:a16="http://schemas.microsoft.com/office/drawing/2014/main" id="{955A4469-B071-C05B-AB9C-6B2E3F1C340F}"/>
              </a:ext>
            </a:extLst>
          </p:cNvPr>
          <p:cNvPicPr>
            <a:picLocks noChangeAspect="1"/>
          </p:cNvPicPr>
          <p:nvPr/>
        </p:nvPicPr>
        <p:blipFill>
          <a:blip r:embed="rId3"/>
          <a:srcRect t="35117" r="44231" b="-335"/>
          <a:stretch>
            <a:fillRect/>
          </a:stretch>
        </p:blipFill>
        <p:spPr>
          <a:xfrm>
            <a:off x="6251976" y="711101"/>
            <a:ext cx="4929761" cy="3026531"/>
          </a:xfrm>
          <a:prstGeom prst="rect">
            <a:avLst/>
          </a:prstGeom>
        </p:spPr>
      </p:pic>
      <p:sp>
        <p:nvSpPr>
          <p:cNvPr id="6" name="Rectangle: Rounded Corners 5">
            <a:extLst>
              <a:ext uri="{FF2B5EF4-FFF2-40B4-BE49-F238E27FC236}">
                <a16:creationId xmlns:a16="http://schemas.microsoft.com/office/drawing/2014/main" id="{FF9CF01F-D5D1-2528-7F04-F8C54B95DA35}"/>
              </a:ext>
            </a:extLst>
          </p:cNvPr>
          <p:cNvSpPr/>
          <p:nvPr/>
        </p:nvSpPr>
        <p:spPr>
          <a:xfrm>
            <a:off x="6522874" y="2462184"/>
            <a:ext cx="531328" cy="356415"/>
          </a:xfrm>
          <a:prstGeom prst="roundRect">
            <a:avLst/>
          </a:prstGeom>
          <a:noFill/>
          <a:ln w="28575">
            <a:solidFill>
              <a:schemeClr val="accent4"/>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cs typeface="Poppins"/>
            </a:endParaRPr>
          </a:p>
        </p:txBody>
      </p:sp>
      <p:cxnSp>
        <p:nvCxnSpPr>
          <p:cNvPr id="10" name="Straight Arrow Connector 9">
            <a:extLst>
              <a:ext uri="{FF2B5EF4-FFF2-40B4-BE49-F238E27FC236}">
                <a16:creationId xmlns:a16="http://schemas.microsoft.com/office/drawing/2014/main" id="{5ED5B8A3-E449-DC00-06E2-DE2C9DB42841}"/>
              </a:ext>
            </a:extLst>
          </p:cNvPr>
          <p:cNvCxnSpPr>
            <a:cxnSpLocks/>
          </p:cNvCxnSpPr>
          <p:nvPr/>
        </p:nvCxnSpPr>
        <p:spPr>
          <a:xfrm flipV="1">
            <a:off x="1052599" y="2179753"/>
            <a:ext cx="5165079" cy="254582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4" name="Arrow: Right 13">
            <a:extLst>
              <a:ext uri="{FF2B5EF4-FFF2-40B4-BE49-F238E27FC236}">
                <a16:creationId xmlns:a16="http://schemas.microsoft.com/office/drawing/2014/main" id="{34076CB3-321B-33B3-4C44-6E884EE426BF}"/>
              </a:ext>
            </a:extLst>
          </p:cNvPr>
          <p:cNvSpPr/>
          <p:nvPr/>
        </p:nvSpPr>
        <p:spPr>
          <a:xfrm rot="12120000">
            <a:off x="7087533" y="2678012"/>
            <a:ext cx="755448" cy="297184"/>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8" name="TextBox 17">
            <a:extLst>
              <a:ext uri="{FF2B5EF4-FFF2-40B4-BE49-F238E27FC236}">
                <a16:creationId xmlns:a16="http://schemas.microsoft.com/office/drawing/2014/main" id="{5C778F30-53EF-0BF0-BA75-473FDE02F614}"/>
              </a:ext>
            </a:extLst>
          </p:cNvPr>
          <p:cNvSpPr txBox="1"/>
          <p:nvPr/>
        </p:nvSpPr>
        <p:spPr>
          <a:xfrm>
            <a:off x="6385294" y="4282942"/>
            <a:ext cx="5311967" cy="172354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defRPr/>
            </a:pPr>
            <a:r>
              <a:rPr lang="en-US" sz="1600">
                <a:solidFill>
                  <a:srgbClr val="161B4E"/>
                </a:solidFill>
                <a:cs typeface="Poppins"/>
              </a:rPr>
              <a:t>You can access our volunteer recruitment tool help page by clicking on the 'help' button in the bottom left of the footer from any page of the volunteer recruitment tool or by going to our </a:t>
            </a:r>
            <a:r>
              <a:rPr lang="en-US" sz="1600">
                <a:solidFill>
                  <a:srgbClr val="161B4E"/>
                </a:solidFill>
                <a:cs typeface="Poppins"/>
                <a:hlinkClick r:id="rId4"/>
              </a:rPr>
              <a:t>help page.</a:t>
            </a:r>
            <a:endParaRPr lang="en-US" sz="1600">
              <a:solidFill>
                <a:srgbClr val="161B4E"/>
              </a:solidFill>
              <a:cs typeface="Poppins"/>
            </a:endParaRPr>
          </a:p>
          <a:p>
            <a:pPr>
              <a:defRPr/>
            </a:pPr>
            <a:endParaRPr lang="en-US" sz="1600" b="1">
              <a:solidFill>
                <a:srgbClr val="161B4E"/>
              </a:solidFill>
              <a:latin typeface="Poppins"/>
              <a:cs typeface="Poppins"/>
            </a:endParaRPr>
          </a:p>
          <a:p>
            <a:pPr>
              <a:defRPr/>
            </a:pPr>
            <a:endParaRPr lang="en-US" sz="1600" b="1">
              <a:solidFill>
                <a:srgbClr val="161B4E"/>
              </a:solidFill>
              <a:latin typeface="Poppins"/>
              <a:cs typeface="Poppins"/>
            </a:endParaRPr>
          </a:p>
          <a:p>
            <a:pPr>
              <a:defRPr/>
            </a:pPr>
            <a:endParaRPr lang="en-US" sz="1600" b="1">
              <a:solidFill>
                <a:srgbClr val="161B4E"/>
              </a:solidFill>
              <a:latin typeface="Poppins"/>
              <a:cs typeface="Poppins"/>
            </a:endParaRPr>
          </a:p>
        </p:txBody>
      </p:sp>
      <p:sp>
        <p:nvSpPr>
          <p:cNvPr id="20" name="Rectangle 19">
            <a:extLst>
              <a:ext uri="{FF2B5EF4-FFF2-40B4-BE49-F238E27FC236}">
                <a16:creationId xmlns:a16="http://schemas.microsoft.com/office/drawing/2014/main" id="{FB94A4B2-16EF-AB66-D1CD-A88A5DF1DBA3}"/>
              </a:ext>
            </a:extLst>
          </p:cNvPr>
          <p:cNvSpPr/>
          <p:nvPr/>
        </p:nvSpPr>
        <p:spPr>
          <a:xfrm>
            <a:off x="6254178" y="4118561"/>
            <a:ext cx="5442393" cy="1313969"/>
          </a:xfrm>
          <a:prstGeom prst="rect">
            <a:avLst/>
          </a:prstGeom>
          <a:no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Tree>
    <p:extLst>
      <p:ext uri="{BB962C8B-B14F-4D97-AF65-F5344CB8AC3E}">
        <p14:creationId xmlns:p14="http://schemas.microsoft.com/office/powerpoint/2010/main" val="26119434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6F807-B939-ABFE-30A4-58AA835DEE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5AD029-DCB3-6A65-02A1-4856FDD45E58}"/>
              </a:ext>
            </a:extLst>
          </p:cNvPr>
          <p:cNvSpPr>
            <a:spLocks noGrp="1"/>
          </p:cNvSpPr>
          <p:nvPr>
            <p:ph type="title"/>
          </p:nvPr>
        </p:nvSpPr>
        <p:spPr>
          <a:xfrm>
            <a:off x="519738" y="2705838"/>
            <a:ext cx="7949140" cy="1008062"/>
          </a:xfrm>
        </p:spPr>
        <p:txBody>
          <a:bodyPr/>
          <a:lstStyle/>
          <a:p>
            <a:r>
              <a:rPr lang="en-GB" sz="6600" kern="100">
                <a:latin typeface="Poppins"/>
                <a:ea typeface="Calibri"/>
                <a:cs typeface="Times New Roman"/>
              </a:rPr>
              <a:t>Thank you</a:t>
            </a:r>
            <a:endParaRPr lang="en-GB" sz="6600">
              <a:cs typeface="Poppins"/>
            </a:endParaRPr>
          </a:p>
        </p:txBody>
      </p:sp>
      <p:sp>
        <p:nvSpPr>
          <p:cNvPr id="4" name="Slide Number Placeholder 3">
            <a:extLst>
              <a:ext uri="{FF2B5EF4-FFF2-40B4-BE49-F238E27FC236}">
                <a16:creationId xmlns:a16="http://schemas.microsoft.com/office/drawing/2014/main" id="{860D58BF-A745-C673-6245-F0361A1F5A9B}"/>
              </a:ext>
            </a:extLst>
          </p:cNvPr>
          <p:cNvSpPr>
            <a:spLocks noGrp="1"/>
          </p:cNvSpPr>
          <p:nvPr>
            <p:ph type="sldNum" sz="quarter" idx="12"/>
          </p:nvPr>
        </p:nvSpPr>
        <p:spPr/>
        <p:txBody>
          <a:bodyPr/>
          <a:lstStyle/>
          <a:p>
            <a:fld id="{CBA53E11-492D-48B3-9F9B-09541CA2A39A}" type="slidenum">
              <a:rPr lang="en-GB" smtClean="0"/>
              <a:pPr/>
              <a:t>37</a:t>
            </a:fld>
            <a:endParaRPr lang="en-GB"/>
          </a:p>
        </p:txBody>
      </p:sp>
    </p:spTree>
    <p:extLst>
      <p:ext uri="{BB962C8B-B14F-4D97-AF65-F5344CB8AC3E}">
        <p14:creationId xmlns:p14="http://schemas.microsoft.com/office/powerpoint/2010/main" val="414921197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EFA65-2338-7DC2-A327-C03DFD365E6D}"/>
              </a:ext>
            </a:extLst>
          </p:cNvPr>
          <p:cNvSpPr>
            <a:spLocks noGrp="1"/>
          </p:cNvSpPr>
          <p:nvPr>
            <p:ph type="title"/>
          </p:nvPr>
        </p:nvSpPr>
        <p:spPr>
          <a:xfrm>
            <a:off x="407988" y="404813"/>
            <a:ext cx="9663112" cy="576262"/>
          </a:xfrm>
        </p:spPr>
        <p:txBody>
          <a:bodyPr anchor="t">
            <a:normAutofit/>
          </a:bodyPr>
          <a:lstStyle/>
          <a:p>
            <a:r>
              <a:rPr lang="en-US"/>
              <a:t>Who is the volunteer recruitment tool for?</a:t>
            </a:r>
          </a:p>
        </p:txBody>
      </p:sp>
      <p:sp>
        <p:nvSpPr>
          <p:cNvPr id="4" name="Footer Placeholder 3">
            <a:extLst>
              <a:ext uri="{FF2B5EF4-FFF2-40B4-BE49-F238E27FC236}">
                <a16:creationId xmlns:a16="http://schemas.microsoft.com/office/drawing/2014/main" id="{8E799EC1-3253-4014-3580-178424F25834}"/>
              </a:ext>
            </a:extLst>
          </p:cNvPr>
          <p:cNvSpPr>
            <a:spLocks noGrp="1"/>
          </p:cNvSpPr>
          <p:nvPr>
            <p:ph type="ftr" sz="quarter" idx="11"/>
          </p:nvPr>
        </p:nvSpPr>
        <p:spPr>
          <a:xfrm>
            <a:off x="6096000" y="6426366"/>
            <a:ext cx="5244441" cy="210705"/>
          </a:xfrm>
        </p:spPr>
        <p:txBody>
          <a:bodyPr anchor="ctr">
            <a:normAutofit/>
          </a:bodyPr>
          <a:lstStyle/>
          <a:p>
            <a:pPr>
              <a:spcAft>
                <a:spcPts val="600"/>
              </a:spcAft>
            </a:pPr>
            <a:r>
              <a:rPr lang="en-US"/>
              <a:t>Volunteer recruitment tool (Project Welcome) Engagement resources</a:t>
            </a:r>
            <a:endParaRPr lang="en-GB"/>
          </a:p>
        </p:txBody>
      </p:sp>
      <p:sp>
        <p:nvSpPr>
          <p:cNvPr id="5" name="Content Placeholder 2">
            <a:extLst>
              <a:ext uri="{FF2B5EF4-FFF2-40B4-BE49-F238E27FC236}">
                <a16:creationId xmlns:a16="http://schemas.microsoft.com/office/drawing/2014/main" id="{A27F0C0F-2324-451C-DE59-29296AB52EA0}"/>
              </a:ext>
            </a:extLst>
          </p:cNvPr>
          <p:cNvSpPr txBox="1">
            <a:spLocks/>
          </p:cNvSpPr>
          <p:nvPr/>
        </p:nvSpPr>
        <p:spPr>
          <a:xfrm>
            <a:off x="7000814" y="1265132"/>
            <a:ext cx="5184566" cy="4622200"/>
          </a:xfrm>
          <a:prstGeom prst="rect">
            <a:avLst/>
          </a:prstGeom>
          <a:ln>
            <a:noFill/>
          </a:ln>
        </p:spPr>
        <p:txBody>
          <a:bodyPr vert="horz" lIns="0" tIns="0" rIns="0" bIns="0" rtlCol="0" anchor="t">
            <a:normAutofit fontScale="92500" lnSpcReduction="10000"/>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0" kern="1200">
                <a:solidFill>
                  <a:schemeClr val="accent1"/>
                </a:solidFill>
                <a:latin typeface="Poppins SemiBold" panose="00000700000000000000" pitchFamily="2" charset="0"/>
                <a:ea typeface="+mn-ea"/>
                <a:cs typeface="Poppins SemiBold" panose="00000700000000000000" pitchFamily="2" charset="0"/>
              </a:defRPr>
            </a:lvl2pPr>
            <a:lvl3pPr marL="0" indent="0" algn="l" defTabSz="914400" rtl="0" eaLnBrk="1" latinLnBrk="0" hangingPunct="1">
              <a:lnSpc>
                <a:spcPct val="100000"/>
              </a:lnSpc>
              <a:spcBef>
                <a:spcPts val="1200"/>
              </a:spcBef>
              <a:spcAft>
                <a:spcPts val="1200"/>
              </a:spcAft>
              <a:buFont typeface="Arial" panose="020B0604020202020204" pitchFamily="34" charset="0"/>
              <a:buNone/>
              <a:defRPr sz="2000" b="1" kern="1200">
                <a:solidFill>
                  <a:schemeClr val="tx2"/>
                </a:solidFill>
                <a:latin typeface="+mj-lt"/>
                <a:ea typeface="+mn-ea"/>
                <a:cs typeface="+mn-cs"/>
              </a:defRPr>
            </a:lvl3pPr>
            <a:lvl4pPr marL="360000" indent="-36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20000" indent="-36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GB" sz="2200" b="1"/>
              <a:t>Roles able to list opportunities</a:t>
            </a:r>
            <a:endParaRPr lang="en-GB" sz="2200" b="1">
              <a:cs typeface="Poppins"/>
            </a:endParaRPr>
          </a:p>
          <a:p>
            <a:pPr>
              <a:spcAft>
                <a:spcPts val="0"/>
              </a:spcAft>
            </a:pPr>
            <a:endParaRPr lang="en-GB" sz="2200" b="1">
              <a:cs typeface="Poppins"/>
            </a:endParaRPr>
          </a:p>
          <a:p>
            <a:pPr>
              <a:spcAft>
                <a:spcPts val="0"/>
              </a:spcAft>
            </a:pPr>
            <a:r>
              <a:rPr lang="en-GB" sz="1700" b="1">
                <a:cs typeface="Poppins"/>
              </a:rPr>
              <a:t>Please note that these roles already have the right access on GO. This is just a reminder</a:t>
            </a:r>
          </a:p>
          <a:p>
            <a:pPr marL="285750" indent="-285750">
              <a:spcAft>
                <a:spcPts val="0"/>
              </a:spcAft>
              <a:buFont typeface="Arial" panose="020B0604020202020204" pitchFamily="34" charset="0"/>
              <a:buChar char="•"/>
            </a:pPr>
            <a:r>
              <a:rPr lang="en-GB"/>
              <a:t>County commissioner</a:t>
            </a:r>
            <a:endParaRPr lang="en-GB">
              <a:cs typeface="Poppins"/>
            </a:endParaRPr>
          </a:p>
          <a:p>
            <a:pPr marL="285750" indent="-285750">
              <a:spcAft>
                <a:spcPts val="0"/>
              </a:spcAft>
              <a:buFont typeface="Arial" panose="020B0604020202020204" pitchFamily="34" charset="0"/>
              <a:buChar char="•"/>
            </a:pPr>
            <a:r>
              <a:rPr lang="en-GB" dirty="0"/>
              <a:t>County commissioner </a:t>
            </a:r>
            <a:r>
              <a:rPr lang="en-GB"/>
              <a:t>designate</a:t>
            </a:r>
          </a:p>
          <a:p>
            <a:pPr marL="285750" indent="-285750">
              <a:spcAft>
                <a:spcPts val="0"/>
              </a:spcAft>
              <a:buFont typeface="Arial" panose="020B0604020202020204" pitchFamily="34" charset="0"/>
              <a:buChar char="•"/>
            </a:pPr>
            <a:r>
              <a:rPr lang="en-GB"/>
              <a:t>Assistant county commissioner</a:t>
            </a:r>
            <a:endParaRPr lang="en-GB">
              <a:cs typeface="Poppins"/>
            </a:endParaRPr>
          </a:p>
          <a:p>
            <a:pPr marL="285750" indent="-285750">
              <a:spcAft>
                <a:spcPts val="0"/>
              </a:spcAft>
              <a:buFont typeface="Arial" panose="020B0604020202020204" pitchFamily="34" charset="0"/>
              <a:buChar char="•"/>
            </a:pPr>
            <a:r>
              <a:rPr lang="en-GB"/>
              <a:t>County administrator</a:t>
            </a:r>
            <a:endParaRPr lang="en-GB">
              <a:cs typeface="Poppins"/>
            </a:endParaRPr>
          </a:p>
          <a:p>
            <a:pPr marL="285750" indent="-285750">
              <a:spcAft>
                <a:spcPts val="0"/>
              </a:spcAft>
              <a:buFont typeface="Arial" panose="020B0604020202020204" pitchFamily="34" charset="0"/>
              <a:buChar char="•"/>
            </a:pPr>
            <a:r>
              <a:rPr lang="en-GB"/>
              <a:t>County enquiry coordinator</a:t>
            </a:r>
            <a:endParaRPr lang="en-GB">
              <a:cs typeface="Poppins"/>
            </a:endParaRPr>
          </a:p>
          <a:p>
            <a:pPr marL="285750" indent="-285750">
              <a:spcAft>
                <a:spcPts val="0"/>
              </a:spcAft>
              <a:buFont typeface="Arial" panose="020B0604020202020204" pitchFamily="34" charset="0"/>
              <a:buChar char="•"/>
            </a:pPr>
            <a:r>
              <a:rPr lang="en-GB"/>
              <a:t>County GO coordinator</a:t>
            </a:r>
            <a:endParaRPr lang="en-GB">
              <a:cs typeface="Poppins"/>
            </a:endParaRPr>
          </a:p>
          <a:p>
            <a:pPr marL="285750" indent="-285750">
              <a:spcAft>
                <a:spcPts val="0"/>
              </a:spcAft>
              <a:buFont typeface="Arial" panose="020B0604020202020204" pitchFamily="34" charset="0"/>
              <a:buChar char="•"/>
            </a:pPr>
            <a:r>
              <a:rPr lang="en-GB"/>
              <a:t>County office member</a:t>
            </a:r>
            <a:endParaRPr lang="en-GB">
              <a:cs typeface="Poppins"/>
            </a:endParaRPr>
          </a:p>
          <a:p>
            <a:pPr marL="285750" indent="-285750">
              <a:spcAft>
                <a:spcPts val="0"/>
              </a:spcAft>
              <a:buFont typeface="Arial" panose="020B0604020202020204" pitchFamily="34" charset="0"/>
              <a:buChar char="•"/>
            </a:pPr>
            <a:r>
              <a:rPr lang="en-GB"/>
              <a:t>County secretary</a:t>
            </a:r>
            <a:endParaRPr lang="en-GB">
              <a:cs typeface="Poppins"/>
            </a:endParaRPr>
          </a:p>
          <a:p>
            <a:pPr marL="285750" indent="-285750">
              <a:spcAft>
                <a:spcPts val="0"/>
              </a:spcAft>
              <a:buFont typeface="Arial" panose="020B0604020202020204" pitchFamily="34" charset="0"/>
              <a:buChar char="•"/>
            </a:pPr>
            <a:r>
              <a:rPr lang="en-GB"/>
              <a:t>Deputy county commissioner</a:t>
            </a:r>
            <a:endParaRPr lang="en-GB">
              <a:cs typeface="Poppins"/>
            </a:endParaRPr>
          </a:p>
          <a:p>
            <a:pPr marL="285750" indent="-285750">
              <a:spcAft>
                <a:spcPts val="0"/>
              </a:spcAft>
              <a:buFont typeface="Arial" panose="020B0604020202020204" pitchFamily="34" charset="0"/>
              <a:buChar char="•"/>
            </a:pPr>
            <a:r>
              <a:rPr lang="en-GB"/>
              <a:t>Division commissioner</a:t>
            </a:r>
            <a:endParaRPr lang="en-GB">
              <a:cs typeface="Poppins"/>
            </a:endParaRPr>
          </a:p>
          <a:p>
            <a:pPr marL="285750" indent="-285750">
              <a:spcAft>
                <a:spcPts val="0"/>
              </a:spcAft>
              <a:buFont typeface="Arial" panose="020B0604020202020204" pitchFamily="34" charset="0"/>
              <a:buChar char="•"/>
            </a:pPr>
            <a:r>
              <a:rPr lang="en-GB"/>
              <a:t>Division commissioner designate</a:t>
            </a:r>
            <a:endParaRPr lang="en-GB">
              <a:cs typeface="Poppins"/>
            </a:endParaRPr>
          </a:p>
          <a:p>
            <a:pPr marL="285750" indent="-285750">
              <a:spcAft>
                <a:spcPts val="0"/>
              </a:spcAft>
              <a:buFont typeface="Arial" panose="020B0604020202020204" pitchFamily="34" charset="0"/>
              <a:buChar char="•"/>
            </a:pPr>
            <a:r>
              <a:rPr lang="en-GB"/>
              <a:t>Assistant division commissioner</a:t>
            </a:r>
            <a:endParaRPr lang="en-GB">
              <a:cs typeface="Poppins"/>
            </a:endParaRPr>
          </a:p>
          <a:p>
            <a:pPr marL="285750" indent="-285750">
              <a:spcAft>
                <a:spcPts val="0"/>
              </a:spcAft>
              <a:buFont typeface="Arial" panose="020B0604020202020204" pitchFamily="34" charset="0"/>
              <a:buChar char="•"/>
            </a:pPr>
            <a:r>
              <a:rPr lang="en-GB"/>
              <a:t>Division administrator</a:t>
            </a:r>
            <a:endParaRPr lang="en-GB">
              <a:cs typeface="Poppins"/>
            </a:endParaRPr>
          </a:p>
          <a:p>
            <a:pPr marL="285750" indent="-285750">
              <a:spcAft>
                <a:spcPts val="0"/>
              </a:spcAft>
              <a:buFont typeface="Arial" panose="020B0604020202020204" pitchFamily="34" charset="0"/>
              <a:buChar char="•"/>
            </a:pPr>
            <a:r>
              <a:rPr lang="en-GB"/>
              <a:t>Division secretary</a:t>
            </a:r>
            <a:endParaRPr lang="en-GB">
              <a:cs typeface="Poppins"/>
            </a:endParaRPr>
          </a:p>
          <a:p>
            <a:pPr marL="285750" indent="-285750">
              <a:spcAft>
                <a:spcPts val="0"/>
              </a:spcAft>
              <a:buFont typeface="Arial" panose="020B0604020202020204" pitchFamily="34" charset="0"/>
              <a:buChar char="•"/>
            </a:pPr>
            <a:r>
              <a:rPr lang="en-GB"/>
              <a:t>District commissioner</a:t>
            </a:r>
            <a:endParaRPr lang="en-GB">
              <a:cs typeface="Poppins"/>
            </a:endParaRPr>
          </a:p>
          <a:p>
            <a:pPr marL="285750" indent="-285750">
              <a:spcAft>
                <a:spcPts val="0"/>
              </a:spcAft>
              <a:buFont typeface="Arial" panose="020B0604020202020204" pitchFamily="34" charset="0"/>
              <a:buChar char="•"/>
            </a:pPr>
            <a:r>
              <a:rPr lang="en-GB"/>
              <a:t>District commissioner designate</a:t>
            </a:r>
            <a:endParaRPr lang="en-GB">
              <a:cs typeface="Poppins"/>
            </a:endParaRPr>
          </a:p>
          <a:p>
            <a:pPr marL="285750" indent="-285750">
              <a:spcAft>
                <a:spcPts val="0"/>
              </a:spcAft>
              <a:buFont typeface="Arial" panose="020B0604020202020204" pitchFamily="34" charset="0"/>
              <a:buChar char="•"/>
            </a:pPr>
            <a:r>
              <a:rPr lang="en-GB"/>
              <a:t>District administrator</a:t>
            </a:r>
            <a:endParaRPr lang="en-GB">
              <a:cs typeface="Poppins"/>
            </a:endParaRPr>
          </a:p>
          <a:p>
            <a:pPr marL="285750" indent="-285750">
              <a:spcAft>
                <a:spcPts val="0"/>
              </a:spcAft>
              <a:buFont typeface="Arial" panose="020B0604020202020204" pitchFamily="34" charset="0"/>
              <a:buChar char="•"/>
            </a:pPr>
            <a:r>
              <a:rPr lang="en-GB"/>
              <a:t>District assistant</a:t>
            </a:r>
            <a:endParaRPr lang="en-GB">
              <a:cs typeface="Poppins"/>
            </a:endParaRPr>
          </a:p>
          <a:p>
            <a:pPr marL="285750" indent="-285750">
              <a:spcAft>
                <a:spcPts val="0"/>
              </a:spcAft>
              <a:buFont typeface="Arial" panose="020B0604020202020204" pitchFamily="34" charset="0"/>
              <a:buChar char="•"/>
            </a:pPr>
            <a:r>
              <a:rPr lang="en-GB"/>
              <a:t>District secretary</a:t>
            </a:r>
            <a:endParaRPr lang="en-GB">
              <a:cs typeface="Poppins"/>
            </a:endParaRPr>
          </a:p>
          <a:p>
            <a:pPr>
              <a:spcAft>
                <a:spcPts val="0"/>
              </a:spcAft>
            </a:pPr>
            <a:endParaRPr lang="en-US"/>
          </a:p>
          <a:p>
            <a:endParaRPr lang="en-US" b="1"/>
          </a:p>
          <a:p>
            <a:endParaRPr lang="en-US" b="1"/>
          </a:p>
          <a:p>
            <a:endParaRPr lang="en-US" b="1"/>
          </a:p>
          <a:p>
            <a:endParaRPr lang="en-US"/>
          </a:p>
          <a:p>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p:txBody>
      </p:sp>
      <p:sp>
        <p:nvSpPr>
          <p:cNvPr id="7" name="TextBox 6">
            <a:extLst>
              <a:ext uri="{FF2B5EF4-FFF2-40B4-BE49-F238E27FC236}">
                <a16:creationId xmlns:a16="http://schemas.microsoft.com/office/drawing/2014/main" id="{770A4E2F-E36E-FA0D-A4EE-64DB0AC92F9D}"/>
              </a:ext>
            </a:extLst>
          </p:cNvPr>
          <p:cNvSpPr txBox="1"/>
          <p:nvPr/>
        </p:nvSpPr>
        <p:spPr>
          <a:xfrm>
            <a:off x="411529" y="1117781"/>
            <a:ext cx="5708203" cy="443198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defRPr/>
            </a:pPr>
            <a:r>
              <a:rPr lang="en-US" sz="1600" b="1">
                <a:solidFill>
                  <a:srgbClr val="161B4E"/>
                </a:solidFill>
                <a:latin typeface="Poppins"/>
                <a:cs typeface="Poppins"/>
              </a:rPr>
              <a:t>Who can</a:t>
            </a:r>
            <a:r>
              <a:rPr kumimoji="0" lang="en-US" sz="1600" b="1" i="0" u="none" strike="noStrike" kern="1200" cap="none" spc="0" normalizeH="0" baseline="0" noProof="0">
                <a:ln>
                  <a:noFill/>
                </a:ln>
                <a:solidFill>
                  <a:srgbClr val="161B4E"/>
                </a:solidFill>
                <a:effectLst/>
                <a:uLnTx/>
                <a:uFillTx/>
                <a:latin typeface="Poppins"/>
                <a:ea typeface="+mn-ea"/>
                <a:cs typeface="Poppins"/>
              </a:rPr>
              <a:t> </a:t>
            </a:r>
            <a:r>
              <a:rPr lang="en-US" sz="1600" b="1">
                <a:solidFill>
                  <a:srgbClr val="161B4E"/>
                </a:solidFill>
                <a:latin typeface="Poppins"/>
                <a:cs typeface="Poppins"/>
              </a:rPr>
              <a:t>use the tool to list opportunities?</a:t>
            </a:r>
          </a:p>
          <a:p>
            <a:pPr>
              <a:defRPr/>
            </a:pPr>
            <a:endParaRPr lang="en-US" sz="1600">
              <a:solidFill>
                <a:srgbClr val="161B4E"/>
              </a:solidFill>
              <a:latin typeface="Poppins"/>
              <a:cs typeface="Poppins"/>
            </a:endParaRPr>
          </a:p>
          <a:p>
            <a:pPr>
              <a:defRPr/>
            </a:pPr>
            <a:r>
              <a:rPr lang="en-US" sz="1600" dirty="0">
                <a:solidFill>
                  <a:srgbClr val="161B4E"/>
                </a:solidFill>
                <a:latin typeface="Poppins"/>
                <a:cs typeface="Poppins"/>
              </a:rPr>
              <a:t>Volunteers at county, district and division level with recruiter permissions on GO (commissioners and roles with level support access). </a:t>
            </a:r>
            <a:endParaRPr lang="en-US" sz="1600" dirty="0">
              <a:solidFill>
                <a:srgbClr val="161B4E"/>
              </a:solidFill>
              <a:cs typeface="Poppins"/>
            </a:endParaRPr>
          </a:p>
          <a:p>
            <a:pPr>
              <a:defRPr/>
            </a:pPr>
            <a:endParaRPr lang="en-US" sz="1600">
              <a:solidFill>
                <a:srgbClr val="161B4E"/>
              </a:solidFill>
              <a:latin typeface="Poppins"/>
              <a:cs typeface="Poppins"/>
            </a:endParaRPr>
          </a:p>
          <a:p>
            <a:pPr>
              <a:defRPr/>
            </a:pPr>
            <a:r>
              <a:rPr lang="en-US" sz="1600" b="1">
                <a:solidFill>
                  <a:srgbClr val="161B4E"/>
                </a:solidFill>
                <a:latin typeface="Poppins"/>
                <a:cs typeface="Poppins"/>
              </a:rPr>
              <a:t>Who can apply for opportunities using the tool?</a:t>
            </a:r>
          </a:p>
          <a:p>
            <a:pPr>
              <a:defRPr/>
            </a:pPr>
            <a:endParaRPr lang="en-US" sz="1600">
              <a:solidFill>
                <a:srgbClr val="161B4E"/>
              </a:solidFill>
              <a:latin typeface="Poppins"/>
              <a:cs typeface="Poppins"/>
            </a:endParaRPr>
          </a:p>
          <a:p>
            <a:pPr>
              <a:defRPr/>
            </a:pPr>
            <a:r>
              <a:rPr lang="en-US" sz="1600" dirty="0">
                <a:solidFill>
                  <a:srgbClr val="161B4E"/>
                </a:solidFill>
                <a:latin typeface="Poppins"/>
                <a:cs typeface="Poppins"/>
              </a:rPr>
              <a:t>Anyone can apply for specific volunteer opportunities using the tool. People who already have an email address registered with GO will still need to express their interest, if they can't find a suitable opportunity, in the 'My Enquiries' area in GO. This includes: </a:t>
            </a:r>
            <a:endParaRPr lang="en-US" sz="1600" dirty="0">
              <a:solidFill>
                <a:srgbClr val="000000"/>
              </a:solidFill>
              <a:latin typeface="Poppins"/>
              <a:cs typeface="Poppins"/>
            </a:endParaRPr>
          </a:p>
          <a:p>
            <a:pPr marL="285750" indent="-285750">
              <a:buFont typeface="Arial"/>
              <a:buChar char="•"/>
              <a:defRPr/>
            </a:pPr>
            <a:r>
              <a:rPr lang="en-US" sz="1600">
                <a:solidFill>
                  <a:srgbClr val="161B4E"/>
                </a:solidFill>
                <a:latin typeface="Poppins"/>
                <a:cs typeface="Poppins"/>
              </a:rPr>
              <a:t>Current or past parents/carers.</a:t>
            </a:r>
            <a:endParaRPr lang="en-US" sz="1600">
              <a:solidFill>
                <a:srgbClr val="000000"/>
              </a:solidFill>
              <a:latin typeface="Poppins"/>
              <a:cs typeface="Poppins"/>
            </a:endParaRPr>
          </a:p>
          <a:p>
            <a:pPr marL="285750" indent="-285750">
              <a:buFont typeface="Arial"/>
              <a:buChar char="•"/>
              <a:defRPr/>
            </a:pPr>
            <a:r>
              <a:rPr lang="en-US" sz="1600">
                <a:solidFill>
                  <a:srgbClr val="161B4E"/>
                </a:solidFill>
                <a:latin typeface="Poppins"/>
                <a:cs typeface="Poppins"/>
              </a:rPr>
              <a:t>Current or past volunteers/young members looking for a new role.</a:t>
            </a:r>
            <a:endParaRPr lang="en-US" sz="1600">
              <a:solidFill>
                <a:srgbClr val="000000"/>
              </a:solidFill>
              <a:latin typeface="Poppins"/>
              <a:cs typeface="Poppins"/>
            </a:endParaRPr>
          </a:p>
          <a:p>
            <a:pPr marL="285750" indent="-285750">
              <a:buFont typeface="Arial"/>
              <a:buChar char="•"/>
              <a:defRPr/>
            </a:pPr>
            <a:r>
              <a:rPr lang="en-US" sz="1600" dirty="0">
                <a:solidFill>
                  <a:srgbClr val="161B4E"/>
                </a:solidFill>
                <a:latin typeface="Poppins"/>
                <a:cs typeface="Poppins"/>
              </a:rPr>
              <a:t>People who've registered in the past.</a:t>
            </a:r>
            <a:endParaRPr lang="en-US" sz="1600" dirty="0">
              <a:cs typeface="Poppins"/>
            </a:endParaRPr>
          </a:p>
          <a:p>
            <a:pPr>
              <a:defRPr/>
            </a:pPr>
            <a:endParaRPr lang="en-US" sz="1600">
              <a:solidFill>
                <a:srgbClr val="161B4E"/>
              </a:solidFill>
              <a:latin typeface="Poppins"/>
              <a:cs typeface="Poppins"/>
            </a:endParaRPr>
          </a:p>
        </p:txBody>
      </p:sp>
      <p:sp>
        <p:nvSpPr>
          <p:cNvPr id="11" name="Rectangle 10">
            <a:extLst>
              <a:ext uri="{FF2B5EF4-FFF2-40B4-BE49-F238E27FC236}">
                <a16:creationId xmlns:a16="http://schemas.microsoft.com/office/drawing/2014/main" id="{56641786-8040-D04D-7401-2D9616486155}"/>
              </a:ext>
            </a:extLst>
          </p:cNvPr>
          <p:cNvSpPr/>
          <p:nvPr/>
        </p:nvSpPr>
        <p:spPr>
          <a:xfrm>
            <a:off x="6788989" y="1117121"/>
            <a:ext cx="5155720" cy="4623758"/>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Tree>
    <p:extLst>
      <p:ext uri="{BB962C8B-B14F-4D97-AF65-F5344CB8AC3E}">
        <p14:creationId xmlns:p14="http://schemas.microsoft.com/office/powerpoint/2010/main" val="79010950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07C70-EF35-06AA-6779-6EDF65A654E0}"/>
              </a:ext>
            </a:extLst>
          </p:cNvPr>
          <p:cNvSpPr>
            <a:spLocks noGrp="1"/>
          </p:cNvSpPr>
          <p:nvPr>
            <p:ph type="title"/>
          </p:nvPr>
        </p:nvSpPr>
        <p:spPr>
          <a:xfrm>
            <a:off x="265310" y="211880"/>
            <a:ext cx="11318298" cy="1145740"/>
          </a:xfrm>
        </p:spPr>
        <p:txBody>
          <a:bodyPr/>
          <a:lstStyle/>
          <a:p>
            <a:r>
              <a:rPr lang="en-GB"/>
              <a:t>Where to access the volunteer recruitment tool</a:t>
            </a:r>
            <a:br>
              <a:rPr lang="en-GB">
                <a:cs typeface="Poppins"/>
              </a:rPr>
            </a:br>
            <a:br>
              <a:rPr lang="en-GB" sz="1600">
                <a:cs typeface="Poppins"/>
              </a:rPr>
            </a:br>
            <a:endParaRPr lang="en-GB" sz="1100">
              <a:cs typeface="Poppins"/>
            </a:endParaRPr>
          </a:p>
        </p:txBody>
      </p:sp>
      <p:sp>
        <p:nvSpPr>
          <p:cNvPr id="4" name="Footer Placeholder 3">
            <a:extLst>
              <a:ext uri="{FF2B5EF4-FFF2-40B4-BE49-F238E27FC236}">
                <a16:creationId xmlns:a16="http://schemas.microsoft.com/office/drawing/2014/main" id="{07C14F14-2068-2B71-BBF5-887571A40963}"/>
              </a:ext>
            </a:extLst>
          </p:cNvPr>
          <p:cNvSpPr>
            <a:spLocks noGrp="1"/>
          </p:cNvSpPr>
          <p:nvPr>
            <p:ph type="ftr" sz="quarter" idx="11"/>
          </p:nvPr>
        </p:nvSpPr>
        <p:spPr/>
        <p:txBody>
          <a:bodyPr/>
          <a:lstStyle/>
          <a:p>
            <a:r>
              <a:rPr lang="en-US">
                <a:cs typeface="Poppins"/>
              </a:rPr>
              <a:t>Volunteer recruitment tool (Project Welcome) Engagement resources</a:t>
            </a:r>
            <a:endParaRPr lang="en-US">
              <a:solidFill>
                <a:srgbClr val="000000"/>
              </a:solidFill>
              <a:cs typeface="Poppins"/>
            </a:endParaRPr>
          </a:p>
          <a:p>
            <a:endParaRPr lang="en-US">
              <a:cs typeface="Poppins"/>
            </a:endParaRPr>
          </a:p>
        </p:txBody>
      </p:sp>
      <p:sp>
        <p:nvSpPr>
          <p:cNvPr id="3" name="Slide Number Placeholder 2">
            <a:extLst>
              <a:ext uri="{FF2B5EF4-FFF2-40B4-BE49-F238E27FC236}">
                <a16:creationId xmlns:a16="http://schemas.microsoft.com/office/drawing/2014/main" id="{9D08C4CF-6B10-CD5F-FC45-F5D6BC39DDFA}"/>
              </a:ext>
            </a:extLst>
          </p:cNvPr>
          <p:cNvSpPr>
            <a:spLocks noGrp="1"/>
          </p:cNvSpPr>
          <p:nvPr>
            <p:ph type="sldNum" sz="quarter" idx="12"/>
          </p:nvPr>
        </p:nvSpPr>
        <p:spPr/>
        <p:txBody>
          <a:bodyPr/>
          <a:lstStyle/>
          <a:p>
            <a:fld id="{CBA53E11-492D-48B3-9F9B-09541CA2A39A}" type="slidenum">
              <a:rPr lang="en-GB" smtClean="0"/>
              <a:t>5</a:t>
            </a:fld>
            <a:endParaRPr lang="en-GB"/>
          </a:p>
        </p:txBody>
      </p:sp>
      <p:grpSp>
        <p:nvGrpSpPr>
          <p:cNvPr id="13" name="Group 12">
            <a:extLst>
              <a:ext uri="{FF2B5EF4-FFF2-40B4-BE49-F238E27FC236}">
                <a16:creationId xmlns:a16="http://schemas.microsoft.com/office/drawing/2014/main" id="{5D0E936C-B098-BC2D-A53E-46E1ADFBEBD1}"/>
              </a:ext>
            </a:extLst>
          </p:cNvPr>
          <p:cNvGrpSpPr/>
          <p:nvPr/>
        </p:nvGrpSpPr>
        <p:grpSpPr>
          <a:xfrm>
            <a:off x="264443" y="1020710"/>
            <a:ext cx="3126705" cy="3508653"/>
            <a:chOff x="9999092" y="-2777043"/>
            <a:chExt cx="1914566" cy="15973686"/>
          </a:xfrm>
        </p:grpSpPr>
        <p:sp>
          <p:nvSpPr>
            <p:cNvPr id="8" name="TextBox 7">
              <a:extLst>
                <a:ext uri="{FF2B5EF4-FFF2-40B4-BE49-F238E27FC236}">
                  <a16:creationId xmlns:a16="http://schemas.microsoft.com/office/drawing/2014/main" id="{6CABC7E5-A0B3-181F-DDCE-DA828B970F93}"/>
                </a:ext>
              </a:extLst>
            </p:cNvPr>
            <p:cNvSpPr txBox="1"/>
            <p:nvPr/>
          </p:nvSpPr>
          <p:spPr>
            <a:xfrm>
              <a:off x="9999092" y="-2777043"/>
              <a:ext cx="1858244" cy="1597368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GB" sz="1600" b="1">
                  <a:solidFill>
                    <a:srgbClr val="161B4E"/>
                  </a:solidFill>
                  <a:latin typeface="Poppins"/>
                  <a:cs typeface="Poppins"/>
                </a:rPr>
                <a:t>Head to </a:t>
              </a:r>
              <a:r>
                <a:rPr lang="en-GB" sz="1600" b="1" dirty="0">
                  <a:latin typeface="Poppins"/>
                  <a:cs typeface="Poppins"/>
                  <a:hlinkClick r:id="rId2"/>
                </a:rPr>
                <a:t>volunteer.girlguiding.org.uk</a:t>
              </a:r>
              <a:r>
                <a:rPr lang="en-GB" sz="1600" b="1" dirty="0">
                  <a:solidFill>
                    <a:srgbClr val="161B4E"/>
                  </a:solidFill>
                  <a:latin typeface="Poppins"/>
                  <a:cs typeface="Poppins"/>
                </a:rPr>
                <a:t> </a:t>
              </a:r>
              <a:endParaRPr lang="en-GB" sz="1600" b="1" dirty="0">
                <a:solidFill>
                  <a:srgbClr val="161B4E"/>
                </a:solidFill>
                <a:cs typeface="Poppins"/>
              </a:endParaRPr>
            </a:p>
            <a:p>
              <a:endParaRPr lang="en-US" sz="1400" b="1">
                <a:latin typeface="Poppins"/>
                <a:ea typeface="Poppins"/>
                <a:cs typeface="Poppins"/>
              </a:endParaRPr>
            </a:p>
            <a:p>
              <a:r>
                <a:rPr lang="en-US" sz="1400" b="1">
                  <a:solidFill>
                    <a:schemeClr val="tx2"/>
                  </a:solidFill>
                  <a:latin typeface="Poppins"/>
                  <a:ea typeface="Poppins"/>
                  <a:cs typeface="Poppins"/>
                </a:rPr>
                <a:t>Note:</a:t>
              </a:r>
              <a:endParaRPr lang="en-US" sz="1400">
                <a:solidFill>
                  <a:schemeClr val="tx2"/>
                </a:solidFill>
                <a:latin typeface="Poppins"/>
                <a:ea typeface="Poppins"/>
                <a:cs typeface="Poppins"/>
              </a:endParaRPr>
            </a:p>
            <a:p>
              <a:pPr marL="285750" indent="-285750">
                <a:buFont typeface="Arial"/>
                <a:buChar char="•"/>
              </a:pPr>
              <a:r>
                <a:rPr lang="en-US" sz="1400" dirty="0">
                  <a:solidFill>
                    <a:schemeClr val="tx2"/>
                  </a:solidFill>
                  <a:latin typeface="Poppins"/>
                  <a:ea typeface="Poppins"/>
                  <a:cs typeface="Poppins"/>
                </a:rPr>
                <a:t>We recommend recruiters using the tool on a bigger screen like desktop, laptop or tablet - like you would when using GO. We're working on making the tool more mobile-friendly.</a:t>
              </a:r>
              <a:endParaRPr lang="en-US" sz="1400">
                <a:solidFill>
                  <a:schemeClr val="tx2"/>
                </a:solidFill>
                <a:cs typeface="Poppins"/>
              </a:endParaRPr>
            </a:p>
            <a:p>
              <a:pPr marL="285750" indent="-285750">
                <a:buFont typeface="Arial"/>
                <a:buChar char="•"/>
              </a:pPr>
              <a:r>
                <a:rPr lang="en-GB" sz="1400">
                  <a:solidFill>
                    <a:schemeClr val="tx2"/>
                  </a:solidFill>
                  <a:cs typeface="Poppins"/>
                </a:rPr>
                <a:t>You can also find a link to the tool from the</a:t>
              </a:r>
              <a:r>
                <a:rPr lang="en-GB" sz="1400" dirty="0">
                  <a:solidFill>
                    <a:srgbClr val="000000"/>
                  </a:solidFill>
                  <a:cs typeface="Poppins"/>
                </a:rPr>
                <a:t> </a:t>
              </a:r>
              <a:r>
                <a:rPr lang="en-GB" sz="1400" dirty="0">
                  <a:solidFill>
                    <a:srgbClr val="000000"/>
                  </a:solidFill>
                  <a:cs typeface="Poppins"/>
                  <a:hlinkClick r:id="rId3"/>
                </a:rPr>
                <a:t>'Register to voluntee</a:t>
              </a:r>
              <a:r>
                <a:rPr lang="en-GB" sz="1400" dirty="0">
                  <a:cs typeface="Poppins"/>
                  <a:hlinkClick r:id="rId3"/>
                </a:rPr>
                <a:t>r' page</a:t>
              </a:r>
              <a:r>
                <a:rPr lang="en-GB" sz="1400" dirty="0">
                  <a:cs typeface="Poppins"/>
                </a:rPr>
                <a:t> </a:t>
              </a:r>
              <a:r>
                <a:rPr lang="en-GB" sz="1400">
                  <a:solidFill>
                    <a:schemeClr val="tx2"/>
                  </a:solidFill>
                  <a:cs typeface="Poppins"/>
                </a:rPr>
                <a:t>on our website.</a:t>
              </a:r>
            </a:p>
            <a:p>
              <a:endParaRPr lang="en-US" sz="1400">
                <a:solidFill>
                  <a:schemeClr val="tx2"/>
                </a:solidFill>
                <a:cs typeface="Poppins"/>
              </a:endParaRPr>
            </a:p>
          </p:txBody>
        </p:sp>
        <p:sp>
          <p:nvSpPr>
            <p:cNvPr id="12" name="Rectangle 11">
              <a:extLst>
                <a:ext uri="{FF2B5EF4-FFF2-40B4-BE49-F238E27FC236}">
                  <a16:creationId xmlns:a16="http://schemas.microsoft.com/office/drawing/2014/main" id="{CBEA80E8-F321-1C5F-2684-E10CD86A751C}"/>
                </a:ext>
              </a:extLst>
            </p:cNvPr>
            <p:cNvSpPr/>
            <p:nvPr/>
          </p:nvSpPr>
          <p:spPr>
            <a:xfrm>
              <a:off x="10173758" y="2352675"/>
              <a:ext cx="1739900" cy="2798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grpSp>
      <p:pic>
        <p:nvPicPr>
          <p:cNvPr id="14" name="Picture 13" descr="A screenshot of a computer&#10;&#10;AI-generated content may be incorrect.">
            <a:extLst>
              <a:ext uri="{FF2B5EF4-FFF2-40B4-BE49-F238E27FC236}">
                <a16:creationId xmlns:a16="http://schemas.microsoft.com/office/drawing/2014/main" id="{1EEFFE5F-3DA6-9DF2-8D88-6C67B228CE84}"/>
              </a:ext>
            </a:extLst>
          </p:cNvPr>
          <p:cNvPicPr>
            <a:picLocks noChangeAspect="1"/>
          </p:cNvPicPr>
          <p:nvPr/>
        </p:nvPicPr>
        <p:blipFill>
          <a:blip r:embed="rId4"/>
          <a:srcRect r="100" b="30294"/>
          <a:stretch>
            <a:fillRect/>
          </a:stretch>
        </p:blipFill>
        <p:spPr>
          <a:xfrm>
            <a:off x="4938593" y="786196"/>
            <a:ext cx="6501567" cy="5167154"/>
          </a:xfrm>
          <a:prstGeom prst="rect">
            <a:avLst/>
          </a:prstGeom>
        </p:spPr>
      </p:pic>
    </p:spTree>
    <p:extLst>
      <p:ext uri="{BB962C8B-B14F-4D97-AF65-F5344CB8AC3E}">
        <p14:creationId xmlns:p14="http://schemas.microsoft.com/office/powerpoint/2010/main" val="12980657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C3383-BC71-55C0-DF9B-0ED893725B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5E1511-37BF-2997-C028-AF87D0D85B17}"/>
              </a:ext>
            </a:extLst>
          </p:cNvPr>
          <p:cNvSpPr>
            <a:spLocks noGrp="1"/>
          </p:cNvSpPr>
          <p:nvPr>
            <p:ph type="title"/>
          </p:nvPr>
        </p:nvSpPr>
        <p:spPr>
          <a:xfrm>
            <a:off x="407987" y="404813"/>
            <a:ext cx="11510508" cy="1112486"/>
          </a:xfrm>
        </p:spPr>
        <p:txBody>
          <a:bodyPr anchor="t">
            <a:normAutofit/>
          </a:bodyPr>
          <a:lstStyle/>
          <a:p>
            <a:r>
              <a:rPr lang="en-GB" sz="2400"/>
              <a:t>Logging in to the volunteer recruitment tool: on a smaller screen </a:t>
            </a:r>
            <a:endParaRPr lang="en-US" sz="2400"/>
          </a:p>
        </p:txBody>
      </p:sp>
      <p:sp>
        <p:nvSpPr>
          <p:cNvPr id="4" name="Footer Placeholder 3">
            <a:extLst>
              <a:ext uri="{FF2B5EF4-FFF2-40B4-BE49-F238E27FC236}">
                <a16:creationId xmlns:a16="http://schemas.microsoft.com/office/drawing/2014/main" id="{073C503E-0C9D-7734-CCE1-C8BE205B86CD}"/>
              </a:ext>
            </a:extLst>
          </p:cNvPr>
          <p:cNvSpPr>
            <a:spLocks noGrp="1"/>
          </p:cNvSpPr>
          <p:nvPr>
            <p:ph type="ftr" sz="quarter" idx="11"/>
          </p:nvPr>
        </p:nvSpPr>
        <p:spPr>
          <a:xfrm>
            <a:off x="6096000" y="6426366"/>
            <a:ext cx="5244441" cy="21070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prstClr val="white"/>
                </a:solidFill>
                <a:effectLst/>
                <a:uLnTx/>
                <a:uFillTx/>
                <a:latin typeface="Poppins"/>
                <a:ea typeface="+mn-ea"/>
                <a:cs typeface="+mn-cs"/>
              </a:rPr>
              <a:t>Volunteer recruitment tool (Project Welcome) Engagement resources</a:t>
            </a:r>
            <a:endParaRPr kumimoji="0" lang="en-GB" sz="1000" b="0" i="0" u="none" strike="noStrike" kern="1200" cap="none" spc="0" normalizeH="0" baseline="0" noProof="0">
              <a:ln>
                <a:noFill/>
              </a:ln>
              <a:solidFill>
                <a:prstClr val="white"/>
              </a:solidFill>
              <a:effectLst/>
              <a:uLnTx/>
              <a:uFillTx/>
              <a:latin typeface="Poppins"/>
              <a:ea typeface="+mn-ea"/>
              <a:cs typeface="+mn-cs"/>
            </a:endParaRPr>
          </a:p>
        </p:txBody>
      </p:sp>
      <p:pic>
        <p:nvPicPr>
          <p:cNvPr id="3" name="Picture 2" descr="A screenshot of a computer&#10;&#10;AI-generated content may be incorrect.">
            <a:extLst>
              <a:ext uri="{FF2B5EF4-FFF2-40B4-BE49-F238E27FC236}">
                <a16:creationId xmlns:a16="http://schemas.microsoft.com/office/drawing/2014/main" id="{4EB8AE8A-8FCD-E62C-7053-7E30DB5432F5}"/>
              </a:ext>
            </a:extLst>
          </p:cNvPr>
          <p:cNvPicPr>
            <a:picLocks noChangeAspect="1"/>
          </p:cNvPicPr>
          <p:nvPr/>
        </p:nvPicPr>
        <p:blipFill>
          <a:blip r:embed="rId3"/>
          <a:stretch>
            <a:fillRect/>
          </a:stretch>
        </p:blipFill>
        <p:spPr>
          <a:xfrm>
            <a:off x="184254" y="2431748"/>
            <a:ext cx="5125106" cy="3181710"/>
          </a:xfrm>
          <a:prstGeom prst="rect">
            <a:avLst/>
          </a:prstGeom>
        </p:spPr>
      </p:pic>
      <p:pic>
        <p:nvPicPr>
          <p:cNvPr id="5" name="Picture 4" descr="A screenshot of a computer&#10;&#10;AI-generated content may be incorrect.">
            <a:extLst>
              <a:ext uri="{FF2B5EF4-FFF2-40B4-BE49-F238E27FC236}">
                <a16:creationId xmlns:a16="http://schemas.microsoft.com/office/drawing/2014/main" id="{4BDDB1A1-9E42-AB17-315E-C5915AB12261}"/>
              </a:ext>
            </a:extLst>
          </p:cNvPr>
          <p:cNvPicPr>
            <a:picLocks noChangeAspect="1"/>
          </p:cNvPicPr>
          <p:nvPr/>
        </p:nvPicPr>
        <p:blipFill>
          <a:blip r:embed="rId4"/>
          <a:srcRect t="-524" r="1232" b="21103"/>
          <a:stretch>
            <a:fillRect/>
          </a:stretch>
        </p:blipFill>
        <p:spPr>
          <a:xfrm>
            <a:off x="5548801" y="2370665"/>
            <a:ext cx="6395085" cy="3240043"/>
          </a:xfrm>
          <a:prstGeom prst="rect">
            <a:avLst/>
          </a:prstGeom>
        </p:spPr>
      </p:pic>
      <p:sp>
        <p:nvSpPr>
          <p:cNvPr id="7" name="Arrow: Right 6">
            <a:extLst>
              <a:ext uri="{FF2B5EF4-FFF2-40B4-BE49-F238E27FC236}">
                <a16:creationId xmlns:a16="http://schemas.microsoft.com/office/drawing/2014/main" id="{ED4ECC12-2A4F-8768-62D5-E6C7AB2D6162}"/>
              </a:ext>
            </a:extLst>
          </p:cNvPr>
          <p:cNvSpPr/>
          <p:nvPr/>
        </p:nvSpPr>
        <p:spPr>
          <a:xfrm rot="1260000">
            <a:off x="4057205" y="2211261"/>
            <a:ext cx="914908" cy="29413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8" name="Arrow: Right 7">
            <a:extLst>
              <a:ext uri="{FF2B5EF4-FFF2-40B4-BE49-F238E27FC236}">
                <a16:creationId xmlns:a16="http://schemas.microsoft.com/office/drawing/2014/main" id="{2D56FF0C-9778-6032-83CA-A2852B0B1DF6}"/>
              </a:ext>
            </a:extLst>
          </p:cNvPr>
          <p:cNvSpPr/>
          <p:nvPr/>
        </p:nvSpPr>
        <p:spPr>
          <a:xfrm rot="19620000">
            <a:off x="8321180" y="3281007"/>
            <a:ext cx="914908" cy="29413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0" name="TextBox 9">
            <a:extLst>
              <a:ext uri="{FF2B5EF4-FFF2-40B4-BE49-F238E27FC236}">
                <a16:creationId xmlns:a16="http://schemas.microsoft.com/office/drawing/2014/main" id="{51BE23B1-F124-077D-EFB0-1F00F9A35420}"/>
              </a:ext>
            </a:extLst>
          </p:cNvPr>
          <p:cNvSpPr txBox="1"/>
          <p:nvPr/>
        </p:nvSpPr>
        <p:spPr>
          <a:xfrm>
            <a:off x="409868" y="895262"/>
            <a:ext cx="11502440" cy="129266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400" dirty="0">
                <a:solidFill>
                  <a:schemeClr val="tx2"/>
                </a:solidFill>
                <a:cs typeface="Poppins"/>
              </a:rPr>
              <a:t>Depending on the size of your screen, you'll have a slightly different view.</a:t>
            </a:r>
            <a:endParaRPr lang="en-US" dirty="0">
              <a:solidFill>
                <a:schemeClr val="tx2"/>
              </a:solidFill>
              <a:cs typeface="Poppins"/>
            </a:endParaRPr>
          </a:p>
          <a:p>
            <a:r>
              <a:rPr lang="en-US" sz="1400">
                <a:solidFill>
                  <a:schemeClr val="tx2"/>
                </a:solidFill>
                <a:cs typeface="Poppins"/>
              </a:rPr>
              <a:t>If you are using a smaller screen (iPad or tablet for example):</a:t>
            </a:r>
            <a:endParaRPr lang="en-US" sz="1400" dirty="0">
              <a:solidFill>
                <a:schemeClr val="tx2"/>
              </a:solidFill>
              <a:cs typeface="Poppins"/>
            </a:endParaRPr>
          </a:p>
          <a:p>
            <a:pPr marL="342900" indent="-342900">
              <a:buAutoNum type="arabicPeriod"/>
            </a:pPr>
            <a:r>
              <a:rPr lang="en-US" sz="1400" dirty="0">
                <a:solidFill>
                  <a:schemeClr val="tx2"/>
                </a:solidFill>
                <a:cs typeface="Poppins"/>
              </a:rPr>
              <a:t>Click the </a:t>
            </a:r>
            <a:r>
              <a:rPr lang="en-US" sz="1400">
                <a:solidFill>
                  <a:schemeClr val="tx2"/>
                </a:solidFill>
                <a:cs typeface="Poppins"/>
              </a:rPr>
              <a:t>3 lines in the top right corner.</a:t>
            </a:r>
          </a:p>
          <a:p>
            <a:pPr marL="342900" indent="-342900">
              <a:buAutoNum type="arabicPeriod"/>
            </a:pPr>
            <a:r>
              <a:rPr lang="en-US" sz="1400">
                <a:solidFill>
                  <a:schemeClr val="tx2"/>
                </a:solidFill>
                <a:cs typeface="Poppins"/>
              </a:rPr>
              <a:t>Select recruiter login from the menu.</a:t>
            </a:r>
            <a:endParaRPr lang="en-US" sz="1400" dirty="0">
              <a:solidFill>
                <a:schemeClr val="tx2"/>
              </a:solidFill>
              <a:cs typeface="Poppins"/>
            </a:endParaRPr>
          </a:p>
          <a:p>
            <a:pPr marL="342900" indent="-342900">
              <a:buAutoNum type="arabicPeriod"/>
            </a:pPr>
            <a:r>
              <a:rPr lang="en-US" sz="1400" dirty="0">
                <a:solidFill>
                  <a:schemeClr val="tx2"/>
                </a:solidFill>
                <a:cs typeface="Poppins"/>
              </a:rPr>
              <a:t>Use the same login details you'd use to log into GO.</a:t>
            </a:r>
          </a:p>
          <a:p>
            <a:pPr algn="l"/>
            <a:endParaRPr lang="en-US" sz="1400">
              <a:solidFill>
                <a:schemeClr val="tx2"/>
              </a:solidFill>
              <a:cs typeface="Poppins"/>
            </a:endParaRPr>
          </a:p>
        </p:txBody>
      </p:sp>
      <p:sp>
        <p:nvSpPr>
          <p:cNvPr id="9" name="TextBox 8">
            <a:extLst>
              <a:ext uri="{FF2B5EF4-FFF2-40B4-BE49-F238E27FC236}">
                <a16:creationId xmlns:a16="http://schemas.microsoft.com/office/drawing/2014/main" id="{8517302C-5FD7-0C16-AABB-1756E49A1B5E}"/>
              </a:ext>
            </a:extLst>
          </p:cNvPr>
          <p:cNvSpPr txBox="1"/>
          <p:nvPr/>
        </p:nvSpPr>
        <p:spPr>
          <a:xfrm>
            <a:off x="180975" y="2154165"/>
            <a:ext cx="665018"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GB" b="1">
                <a:solidFill>
                  <a:schemeClr val="tx2"/>
                </a:solidFill>
                <a:cs typeface="Poppins"/>
              </a:rPr>
              <a:t>1.</a:t>
            </a:r>
            <a:endParaRPr lang="en-GB" b="1">
              <a:solidFill>
                <a:schemeClr val="tx2"/>
              </a:solidFill>
            </a:endParaRPr>
          </a:p>
        </p:txBody>
      </p:sp>
      <p:sp>
        <p:nvSpPr>
          <p:cNvPr id="11" name="TextBox 10">
            <a:extLst>
              <a:ext uri="{FF2B5EF4-FFF2-40B4-BE49-F238E27FC236}">
                <a16:creationId xmlns:a16="http://schemas.microsoft.com/office/drawing/2014/main" id="{6EBC7943-5D91-858A-857C-7C828B908A27}"/>
              </a:ext>
            </a:extLst>
          </p:cNvPr>
          <p:cNvSpPr txBox="1"/>
          <p:nvPr/>
        </p:nvSpPr>
        <p:spPr>
          <a:xfrm>
            <a:off x="5550694" y="2094633"/>
            <a:ext cx="665018"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GB" b="1">
                <a:solidFill>
                  <a:schemeClr val="tx2"/>
                </a:solidFill>
                <a:cs typeface="Poppins"/>
              </a:rPr>
              <a:t>2.</a:t>
            </a:r>
          </a:p>
        </p:txBody>
      </p:sp>
      <p:sp>
        <p:nvSpPr>
          <p:cNvPr id="12" name="Rectangle: Rounded Corners 11">
            <a:extLst>
              <a:ext uri="{FF2B5EF4-FFF2-40B4-BE49-F238E27FC236}">
                <a16:creationId xmlns:a16="http://schemas.microsoft.com/office/drawing/2014/main" id="{B4AB81C8-BDCF-EFB9-C47A-21B48ED1B3A2}"/>
              </a:ext>
            </a:extLst>
          </p:cNvPr>
          <p:cNvSpPr/>
          <p:nvPr/>
        </p:nvSpPr>
        <p:spPr>
          <a:xfrm>
            <a:off x="4982147" y="2436032"/>
            <a:ext cx="317679" cy="284851"/>
          </a:xfrm>
          <a:prstGeom prst="roundRect">
            <a:avLst/>
          </a:prstGeom>
          <a:noFill/>
          <a:ln w="28575">
            <a:solidFill>
              <a:schemeClr val="accent4"/>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cs typeface="Poppins"/>
            </a:endParaRPr>
          </a:p>
        </p:txBody>
      </p:sp>
      <p:sp>
        <p:nvSpPr>
          <p:cNvPr id="13" name="Rectangle: Rounded Corners 12">
            <a:extLst>
              <a:ext uri="{FF2B5EF4-FFF2-40B4-BE49-F238E27FC236}">
                <a16:creationId xmlns:a16="http://schemas.microsoft.com/office/drawing/2014/main" id="{9B2F7EAB-E6F4-A652-3BC8-5B07A004272B}"/>
              </a:ext>
            </a:extLst>
          </p:cNvPr>
          <p:cNvSpPr/>
          <p:nvPr/>
        </p:nvSpPr>
        <p:spPr>
          <a:xfrm>
            <a:off x="9242907" y="2929722"/>
            <a:ext cx="1133340" cy="317047"/>
          </a:xfrm>
          <a:prstGeom prst="roundRect">
            <a:avLst/>
          </a:prstGeom>
          <a:noFill/>
          <a:ln w="28575">
            <a:solidFill>
              <a:schemeClr val="accent4"/>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cs typeface="Poppins"/>
            </a:endParaRPr>
          </a:p>
        </p:txBody>
      </p:sp>
    </p:spTree>
    <p:extLst>
      <p:ext uri="{BB962C8B-B14F-4D97-AF65-F5344CB8AC3E}">
        <p14:creationId xmlns:p14="http://schemas.microsoft.com/office/powerpoint/2010/main" val="10653525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487B7-EBF3-AECC-0F7A-76665E8743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547AEF-1E0A-17A9-5DEF-9BEA67FE10AB}"/>
              </a:ext>
            </a:extLst>
          </p:cNvPr>
          <p:cNvSpPr>
            <a:spLocks noGrp="1"/>
          </p:cNvSpPr>
          <p:nvPr>
            <p:ph type="title"/>
          </p:nvPr>
        </p:nvSpPr>
        <p:spPr>
          <a:xfrm>
            <a:off x="331305" y="326925"/>
            <a:ext cx="11369798" cy="406049"/>
          </a:xfrm>
        </p:spPr>
        <p:txBody>
          <a:bodyPr anchor="t">
            <a:normAutofit/>
          </a:bodyPr>
          <a:lstStyle/>
          <a:p>
            <a:r>
              <a:rPr lang="en-GB" sz="2400"/>
              <a:t>Logging in to the volunteer recruitment tool: on a wider screen </a:t>
            </a:r>
            <a:endParaRPr lang="en-US" sz="2400"/>
          </a:p>
        </p:txBody>
      </p:sp>
      <p:sp>
        <p:nvSpPr>
          <p:cNvPr id="4" name="Footer Placeholder 3">
            <a:extLst>
              <a:ext uri="{FF2B5EF4-FFF2-40B4-BE49-F238E27FC236}">
                <a16:creationId xmlns:a16="http://schemas.microsoft.com/office/drawing/2014/main" id="{F9B4180D-7915-F15F-E210-02FE3D1274FC}"/>
              </a:ext>
            </a:extLst>
          </p:cNvPr>
          <p:cNvSpPr>
            <a:spLocks noGrp="1"/>
          </p:cNvSpPr>
          <p:nvPr>
            <p:ph type="ftr" sz="quarter" idx="11"/>
          </p:nvPr>
        </p:nvSpPr>
        <p:spPr>
          <a:xfrm>
            <a:off x="6096000" y="6426366"/>
            <a:ext cx="5244441" cy="21070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prstClr val="white"/>
                </a:solidFill>
                <a:effectLst/>
                <a:uLnTx/>
                <a:uFillTx/>
                <a:latin typeface="Poppins"/>
                <a:ea typeface="+mn-ea"/>
                <a:cs typeface="+mn-cs"/>
              </a:rPr>
              <a:t>Volunteer recruitment tool (Project Welcome) Engagement resources</a:t>
            </a:r>
            <a:endParaRPr kumimoji="0" lang="en-GB" sz="1000" b="0" i="0" u="none" strike="noStrike" kern="1200" cap="none" spc="0" normalizeH="0" baseline="0" noProof="0">
              <a:ln>
                <a:noFill/>
              </a:ln>
              <a:solidFill>
                <a:prstClr val="white"/>
              </a:solidFill>
              <a:effectLst/>
              <a:uLnTx/>
              <a:uFillTx/>
              <a:latin typeface="Poppins"/>
              <a:ea typeface="+mn-ea"/>
              <a:cs typeface="+mn-cs"/>
            </a:endParaRPr>
          </a:p>
        </p:txBody>
      </p:sp>
      <p:pic>
        <p:nvPicPr>
          <p:cNvPr id="6" name="Picture 5" descr="A screenshot of a computer&#10;&#10;AI-generated content may be incorrect.">
            <a:extLst>
              <a:ext uri="{FF2B5EF4-FFF2-40B4-BE49-F238E27FC236}">
                <a16:creationId xmlns:a16="http://schemas.microsoft.com/office/drawing/2014/main" id="{17C0E907-113B-09BA-23B6-66D75CE05E9D}"/>
              </a:ext>
            </a:extLst>
          </p:cNvPr>
          <p:cNvPicPr>
            <a:picLocks noChangeAspect="1"/>
          </p:cNvPicPr>
          <p:nvPr/>
        </p:nvPicPr>
        <p:blipFill>
          <a:blip r:embed="rId3"/>
          <a:srcRect t="857" b="17759"/>
          <a:stretch>
            <a:fillRect/>
          </a:stretch>
        </p:blipFill>
        <p:spPr>
          <a:xfrm>
            <a:off x="2074249" y="2111345"/>
            <a:ext cx="7877602" cy="3438723"/>
          </a:xfrm>
          <a:prstGeom prst="rect">
            <a:avLst/>
          </a:prstGeom>
        </p:spPr>
      </p:pic>
      <p:sp>
        <p:nvSpPr>
          <p:cNvPr id="8" name="Arrow: Right 7">
            <a:extLst>
              <a:ext uri="{FF2B5EF4-FFF2-40B4-BE49-F238E27FC236}">
                <a16:creationId xmlns:a16="http://schemas.microsoft.com/office/drawing/2014/main" id="{5A33DA08-48D5-6F1E-6C63-E582F12A49D9}"/>
              </a:ext>
            </a:extLst>
          </p:cNvPr>
          <p:cNvSpPr/>
          <p:nvPr/>
        </p:nvSpPr>
        <p:spPr>
          <a:xfrm rot="12540000">
            <a:off x="9833077" y="2468884"/>
            <a:ext cx="914908" cy="29413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grpSp>
        <p:nvGrpSpPr>
          <p:cNvPr id="12" name="Group 11">
            <a:extLst>
              <a:ext uri="{FF2B5EF4-FFF2-40B4-BE49-F238E27FC236}">
                <a16:creationId xmlns:a16="http://schemas.microsoft.com/office/drawing/2014/main" id="{BDC6C4FB-CB76-6522-D9CD-F3C27E4EA0B8}"/>
              </a:ext>
            </a:extLst>
          </p:cNvPr>
          <p:cNvGrpSpPr/>
          <p:nvPr/>
        </p:nvGrpSpPr>
        <p:grpSpPr>
          <a:xfrm>
            <a:off x="336516" y="773015"/>
            <a:ext cx="11736196" cy="1162598"/>
            <a:chOff x="10308076" y="2352675"/>
            <a:chExt cx="1432002" cy="2088319"/>
          </a:xfrm>
        </p:grpSpPr>
        <p:sp>
          <p:nvSpPr>
            <p:cNvPr id="10" name="TextBox 9">
              <a:extLst>
                <a:ext uri="{FF2B5EF4-FFF2-40B4-BE49-F238E27FC236}">
                  <a16:creationId xmlns:a16="http://schemas.microsoft.com/office/drawing/2014/main" id="{942CC0F2-4600-7AE4-3B0C-AA376155B83C}"/>
                </a:ext>
              </a:extLst>
            </p:cNvPr>
            <p:cNvSpPr txBox="1"/>
            <p:nvPr/>
          </p:nvSpPr>
          <p:spPr>
            <a:xfrm>
              <a:off x="10334481" y="2506039"/>
              <a:ext cx="1375407" cy="193495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400" dirty="0">
                  <a:solidFill>
                    <a:schemeClr val="tx2"/>
                  </a:solidFill>
                  <a:cs typeface="Poppins"/>
                </a:rPr>
                <a:t>If you're using a wider screen (laptop or desktop for example):</a:t>
              </a:r>
              <a:endParaRPr lang="en-US" dirty="0">
                <a:solidFill>
                  <a:schemeClr val="tx2"/>
                </a:solidFill>
                <a:cs typeface="Poppins"/>
              </a:endParaRPr>
            </a:p>
            <a:p>
              <a:pPr marL="342900" indent="-342900">
                <a:buAutoNum type="arabicPeriod"/>
              </a:pPr>
              <a:r>
                <a:rPr lang="en-US" sz="1400">
                  <a:solidFill>
                    <a:schemeClr val="tx2"/>
                  </a:solidFill>
                  <a:cs typeface="Poppins"/>
                </a:rPr>
                <a:t>Select 'Recruiter login' in the top righthand corner.</a:t>
              </a:r>
              <a:endParaRPr lang="en-US" dirty="0">
                <a:solidFill>
                  <a:schemeClr val="tx2"/>
                </a:solidFill>
                <a:cs typeface="Poppins"/>
              </a:endParaRPr>
            </a:p>
            <a:p>
              <a:pPr marL="342900" indent="-342900">
                <a:buAutoNum type="arabicPeriod"/>
              </a:pPr>
              <a:r>
                <a:rPr lang="en-US" sz="1400" dirty="0">
                  <a:solidFill>
                    <a:schemeClr val="tx2"/>
                  </a:solidFill>
                  <a:cs typeface="Poppins"/>
                </a:rPr>
                <a:t>Use the same login details you'd use to log into GO.</a:t>
              </a:r>
            </a:p>
            <a:p>
              <a:pPr marL="342900" indent="-342900">
                <a:buAutoNum type="arabicPeriod"/>
              </a:pPr>
              <a:endParaRPr lang="en-US" sz="1400" dirty="0">
                <a:cs typeface="Poppins"/>
              </a:endParaRPr>
            </a:p>
            <a:p>
              <a:endParaRPr lang="en-US" sz="1400">
                <a:cs typeface="Poppins"/>
              </a:endParaRPr>
            </a:p>
          </p:txBody>
        </p:sp>
        <p:sp>
          <p:nvSpPr>
            <p:cNvPr id="11" name="Rectangle 10">
              <a:extLst>
                <a:ext uri="{FF2B5EF4-FFF2-40B4-BE49-F238E27FC236}">
                  <a16:creationId xmlns:a16="http://schemas.microsoft.com/office/drawing/2014/main" id="{BE34D2AB-B05B-C533-50C6-4FAE5D65A9E2}"/>
                </a:ext>
              </a:extLst>
            </p:cNvPr>
            <p:cNvSpPr/>
            <p:nvPr/>
          </p:nvSpPr>
          <p:spPr>
            <a:xfrm>
              <a:off x="10308076" y="2352675"/>
              <a:ext cx="1432002" cy="12456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grpSp>
      <p:sp>
        <p:nvSpPr>
          <p:cNvPr id="5" name="Rectangle: Rounded Corners 4">
            <a:extLst>
              <a:ext uri="{FF2B5EF4-FFF2-40B4-BE49-F238E27FC236}">
                <a16:creationId xmlns:a16="http://schemas.microsoft.com/office/drawing/2014/main" id="{C41A1B7E-0B3F-1244-47C5-56C52BDA34A4}"/>
              </a:ext>
            </a:extLst>
          </p:cNvPr>
          <p:cNvSpPr/>
          <p:nvPr/>
        </p:nvSpPr>
        <p:spPr>
          <a:xfrm>
            <a:off x="8717020" y="2114060"/>
            <a:ext cx="1133340" cy="317047"/>
          </a:xfrm>
          <a:prstGeom prst="roundRect">
            <a:avLst/>
          </a:prstGeom>
          <a:noFill/>
          <a:ln w="28575">
            <a:solidFill>
              <a:schemeClr val="accent4"/>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cs typeface="Poppins"/>
            </a:endParaRPr>
          </a:p>
        </p:txBody>
      </p:sp>
    </p:spTree>
    <p:extLst>
      <p:ext uri="{BB962C8B-B14F-4D97-AF65-F5344CB8AC3E}">
        <p14:creationId xmlns:p14="http://schemas.microsoft.com/office/powerpoint/2010/main" val="129809604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58948-36B2-0E37-41F6-ED27AD11C99B}"/>
              </a:ext>
            </a:extLst>
          </p:cNvPr>
          <p:cNvSpPr>
            <a:spLocks noGrp="1"/>
          </p:cNvSpPr>
          <p:nvPr>
            <p:ph type="title"/>
          </p:nvPr>
        </p:nvSpPr>
        <p:spPr>
          <a:xfrm>
            <a:off x="627062" y="709613"/>
            <a:ext cx="7949140" cy="1008062"/>
          </a:xfrm>
        </p:spPr>
        <p:txBody>
          <a:bodyPr/>
          <a:lstStyle/>
          <a:p>
            <a:r>
              <a:rPr lang="en-GB" sz="4000" kern="100">
                <a:latin typeface="Poppins"/>
                <a:ea typeface="Calibri"/>
                <a:cs typeface="Times New Roman"/>
              </a:rPr>
              <a:t>Creating and managing opportunities as a volunteer recruiter</a:t>
            </a:r>
            <a:br>
              <a:rPr lang="en-GB" sz="4000" kern="100">
                <a:effectLst/>
                <a:latin typeface="Poppins" panose="00000500000000000000" pitchFamily="2" charset="0"/>
                <a:ea typeface="Calibri" panose="020F0502020204030204" pitchFamily="34" charset="0"/>
                <a:cs typeface="Times New Roman" panose="02020603050405020304" pitchFamily="18" charset="0"/>
              </a:rPr>
            </a:br>
            <a:endParaRPr lang="en-GB" sz="11500">
              <a:cs typeface="Poppins"/>
            </a:endParaRPr>
          </a:p>
        </p:txBody>
      </p:sp>
      <p:sp>
        <p:nvSpPr>
          <p:cNvPr id="4" name="Slide Number Placeholder 3">
            <a:extLst>
              <a:ext uri="{FF2B5EF4-FFF2-40B4-BE49-F238E27FC236}">
                <a16:creationId xmlns:a16="http://schemas.microsoft.com/office/drawing/2014/main" id="{DDD440BC-0919-7FB4-043F-B29959619BA3}"/>
              </a:ext>
            </a:extLst>
          </p:cNvPr>
          <p:cNvSpPr>
            <a:spLocks noGrp="1"/>
          </p:cNvSpPr>
          <p:nvPr>
            <p:ph type="sldNum" sz="quarter" idx="12"/>
          </p:nvPr>
        </p:nvSpPr>
        <p:spPr/>
        <p:txBody>
          <a:bodyPr/>
          <a:lstStyle/>
          <a:p>
            <a:fld id="{CBA53E11-492D-48B3-9F9B-09541CA2A39A}" type="slidenum">
              <a:rPr lang="en-GB" smtClean="0"/>
              <a:pPr/>
              <a:t>8</a:t>
            </a:fld>
            <a:endParaRPr lang="en-GB"/>
          </a:p>
        </p:txBody>
      </p:sp>
    </p:spTree>
    <p:extLst>
      <p:ext uri="{BB962C8B-B14F-4D97-AF65-F5344CB8AC3E}">
        <p14:creationId xmlns:p14="http://schemas.microsoft.com/office/powerpoint/2010/main" val="304355039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6EF40-0A7F-1605-E3CF-51BE631783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746DFF-E8DD-AB97-DBAC-E81CCCBBEEBE}"/>
              </a:ext>
            </a:extLst>
          </p:cNvPr>
          <p:cNvSpPr>
            <a:spLocks noGrp="1"/>
          </p:cNvSpPr>
          <p:nvPr>
            <p:ph type="title"/>
          </p:nvPr>
        </p:nvSpPr>
        <p:spPr>
          <a:xfrm>
            <a:off x="100863" y="233967"/>
            <a:ext cx="11376025" cy="395287"/>
          </a:xfrm>
        </p:spPr>
        <p:txBody>
          <a:bodyPr/>
          <a:lstStyle/>
          <a:p>
            <a:r>
              <a:rPr lang="en-GB"/>
              <a:t>Managing opportunities: filtering</a:t>
            </a:r>
          </a:p>
        </p:txBody>
      </p:sp>
      <p:sp>
        <p:nvSpPr>
          <p:cNvPr id="4" name="Footer Placeholder 3">
            <a:extLst>
              <a:ext uri="{FF2B5EF4-FFF2-40B4-BE49-F238E27FC236}">
                <a16:creationId xmlns:a16="http://schemas.microsoft.com/office/drawing/2014/main" id="{A3A50B64-C202-1FF6-F5E9-AA73423B2811}"/>
              </a:ext>
            </a:extLst>
          </p:cNvPr>
          <p:cNvSpPr>
            <a:spLocks noGrp="1"/>
          </p:cNvSpPr>
          <p:nvPr>
            <p:ph type="ftr" sz="quarter" idx="11"/>
          </p:nvPr>
        </p:nvSpPr>
        <p:spPr/>
        <p:txBody>
          <a:bodyPr/>
          <a:lstStyle/>
          <a:p>
            <a:r>
              <a:rPr lang="en-US"/>
              <a:t>Volunteer recruitment tool (Project Welcome) Engagement resources</a:t>
            </a:r>
            <a:endParaRPr lang="en-GB"/>
          </a:p>
        </p:txBody>
      </p:sp>
      <p:pic>
        <p:nvPicPr>
          <p:cNvPr id="5" name="Picture 4" descr="A screenshot of a computer&#10;&#10;AI-generated content may be incorrect.">
            <a:extLst>
              <a:ext uri="{FF2B5EF4-FFF2-40B4-BE49-F238E27FC236}">
                <a16:creationId xmlns:a16="http://schemas.microsoft.com/office/drawing/2014/main" id="{73B75EC9-1C5A-90EF-422C-35986D7D32E4}"/>
              </a:ext>
            </a:extLst>
          </p:cNvPr>
          <p:cNvPicPr>
            <a:picLocks noChangeAspect="1"/>
          </p:cNvPicPr>
          <p:nvPr/>
        </p:nvPicPr>
        <p:blipFill>
          <a:blip r:embed="rId3"/>
          <a:srcRect r="2468" b="37940"/>
          <a:stretch/>
        </p:blipFill>
        <p:spPr>
          <a:xfrm>
            <a:off x="2316343" y="1680494"/>
            <a:ext cx="5788514" cy="4186748"/>
          </a:xfrm>
          <a:prstGeom prst="rect">
            <a:avLst/>
          </a:prstGeom>
        </p:spPr>
      </p:pic>
      <p:sp>
        <p:nvSpPr>
          <p:cNvPr id="23" name="TextBox 22">
            <a:extLst>
              <a:ext uri="{FF2B5EF4-FFF2-40B4-BE49-F238E27FC236}">
                <a16:creationId xmlns:a16="http://schemas.microsoft.com/office/drawing/2014/main" id="{7621AB31-18C6-3DBB-F4A5-40550640EA14}"/>
              </a:ext>
            </a:extLst>
          </p:cNvPr>
          <p:cNvSpPr txBox="1"/>
          <p:nvPr/>
        </p:nvSpPr>
        <p:spPr>
          <a:xfrm>
            <a:off x="253239" y="1867612"/>
            <a:ext cx="1500769" cy="236988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400">
                <a:solidFill>
                  <a:schemeClr val="tx2"/>
                </a:solidFill>
                <a:cs typeface="Poppins"/>
              </a:rPr>
              <a:t>You can use filters to find and view specific opportunities.</a:t>
            </a:r>
          </a:p>
          <a:p>
            <a:endParaRPr lang="en-US" sz="1400">
              <a:solidFill>
                <a:schemeClr val="tx2"/>
              </a:solidFill>
              <a:cs typeface="Poppins"/>
            </a:endParaRPr>
          </a:p>
          <a:p>
            <a:r>
              <a:rPr lang="en-US" sz="1400" b="1">
                <a:solidFill>
                  <a:schemeClr val="tx2"/>
                </a:solidFill>
                <a:cs typeface="Poppins"/>
              </a:rPr>
              <a:t>1. </a:t>
            </a:r>
            <a:r>
              <a:rPr lang="en-US" sz="1400">
                <a:solidFill>
                  <a:schemeClr val="tx2"/>
                </a:solidFill>
                <a:cs typeface="Poppins"/>
              </a:rPr>
              <a:t>To filter, click on the filters above opportunity. The below box will appear.</a:t>
            </a:r>
          </a:p>
        </p:txBody>
      </p:sp>
      <p:grpSp>
        <p:nvGrpSpPr>
          <p:cNvPr id="12" name="Group 11">
            <a:extLst>
              <a:ext uri="{FF2B5EF4-FFF2-40B4-BE49-F238E27FC236}">
                <a16:creationId xmlns:a16="http://schemas.microsoft.com/office/drawing/2014/main" id="{FF2EF2C4-3507-81EE-7894-2A694A0856A0}"/>
              </a:ext>
            </a:extLst>
          </p:cNvPr>
          <p:cNvGrpSpPr/>
          <p:nvPr/>
        </p:nvGrpSpPr>
        <p:grpSpPr>
          <a:xfrm>
            <a:off x="104526" y="764937"/>
            <a:ext cx="11890583" cy="835804"/>
            <a:chOff x="485370" y="891502"/>
            <a:chExt cx="11382583" cy="835804"/>
          </a:xfrm>
        </p:grpSpPr>
        <p:sp>
          <p:nvSpPr>
            <p:cNvPr id="8" name="TextBox 7">
              <a:extLst>
                <a:ext uri="{FF2B5EF4-FFF2-40B4-BE49-F238E27FC236}">
                  <a16:creationId xmlns:a16="http://schemas.microsoft.com/office/drawing/2014/main" id="{173958E6-4F10-D890-42CD-A465EFD91B6F}"/>
                </a:ext>
              </a:extLst>
            </p:cNvPr>
            <p:cNvSpPr txBox="1"/>
            <p:nvPr/>
          </p:nvSpPr>
          <p:spPr>
            <a:xfrm>
              <a:off x="617675" y="1017437"/>
              <a:ext cx="11250278" cy="64633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400" dirty="0">
                  <a:solidFill>
                    <a:schemeClr val="tx2"/>
                  </a:solidFill>
                  <a:cs typeface="Poppins"/>
                </a:rPr>
                <a:t>When you log in as a recruiter, you'll be taken to the ‘My opportunities’ page. Here you’ll be able to </a:t>
              </a:r>
              <a:r>
                <a:rPr lang="en-US" sz="1400" b="1" dirty="0">
                  <a:solidFill>
                    <a:schemeClr val="tx2"/>
                  </a:solidFill>
                  <a:cs typeface="Poppins"/>
                </a:rPr>
                <a:t>view</a:t>
              </a:r>
              <a:r>
                <a:rPr lang="en-US" sz="1400" dirty="0">
                  <a:solidFill>
                    <a:schemeClr val="tx2"/>
                  </a:solidFill>
                  <a:cs typeface="Poppins"/>
                </a:rPr>
                <a:t> and </a:t>
              </a:r>
              <a:r>
                <a:rPr lang="en-US" sz="1400" b="1" dirty="0">
                  <a:solidFill>
                    <a:schemeClr val="tx2"/>
                  </a:solidFill>
                  <a:cs typeface="Poppins"/>
                </a:rPr>
                <a:t>manage</a:t>
              </a:r>
              <a:r>
                <a:rPr lang="en-US" sz="1400" dirty="0">
                  <a:solidFill>
                    <a:schemeClr val="tx2"/>
                  </a:solidFill>
                  <a:cs typeface="Poppins"/>
                </a:rPr>
                <a:t> all opportunities that are listed in your level of guiding and below. For example, if you're a volunteer at county level you'll see all opportunities in your county, division volunteers will be able to see all opportunities in their division, and so on.</a:t>
              </a:r>
            </a:p>
          </p:txBody>
        </p:sp>
        <p:sp>
          <p:nvSpPr>
            <p:cNvPr id="9" name="Rectangle 8">
              <a:extLst>
                <a:ext uri="{FF2B5EF4-FFF2-40B4-BE49-F238E27FC236}">
                  <a16:creationId xmlns:a16="http://schemas.microsoft.com/office/drawing/2014/main" id="{83F9582C-76F2-4463-6A0C-DDED2E6B4385}"/>
                </a:ext>
              </a:extLst>
            </p:cNvPr>
            <p:cNvSpPr/>
            <p:nvPr/>
          </p:nvSpPr>
          <p:spPr>
            <a:xfrm>
              <a:off x="485370" y="891502"/>
              <a:ext cx="11379811" cy="835804"/>
            </a:xfrm>
            <a:prstGeom prst="rect">
              <a:avLst/>
            </a:prstGeom>
            <a:no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grpSp>
      <p:pic>
        <p:nvPicPr>
          <p:cNvPr id="6" name="Picture 5" descr="A screenshot of a computer&#10;&#10;AI-generated content may be incorrect.">
            <a:extLst>
              <a:ext uri="{FF2B5EF4-FFF2-40B4-BE49-F238E27FC236}">
                <a16:creationId xmlns:a16="http://schemas.microsoft.com/office/drawing/2014/main" id="{E4799E47-4432-4614-A5D2-33407FFAC80D}"/>
              </a:ext>
            </a:extLst>
          </p:cNvPr>
          <p:cNvPicPr>
            <a:picLocks noChangeAspect="1"/>
          </p:cNvPicPr>
          <p:nvPr/>
        </p:nvPicPr>
        <p:blipFill>
          <a:blip r:embed="rId4"/>
          <a:stretch>
            <a:fillRect/>
          </a:stretch>
        </p:blipFill>
        <p:spPr>
          <a:xfrm>
            <a:off x="8488405" y="1604230"/>
            <a:ext cx="2214509" cy="2103041"/>
          </a:xfrm>
          <a:prstGeom prst="rect">
            <a:avLst/>
          </a:prstGeom>
        </p:spPr>
      </p:pic>
      <p:sp>
        <p:nvSpPr>
          <p:cNvPr id="3" name="Arrow: Right 2">
            <a:extLst>
              <a:ext uri="{FF2B5EF4-FFF2-40B4-BE49-F238E27FC236}">
                <a16:creationId xmlns:a16="http://schemas.microsoft.com/office/drawing/2014/main" id="{9C8B7D4D-CAA3-D9D7-BF4A-B77952812968}"/>
              </a:ext>
            </a:extLst>
          </p:cNvPr>
          <p:cNvSpPr/>
          <p:nvPr/>
        </p:nvSpPr>
        <p:spPr>
          <a:xfrm rot="21321592">
            <a:off x="1858889" y="2826281"/>
            <a:ext cx="914908" cy="29413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7" name="TextBox 6">
            <a:extLst>
              <a:ext uri="{FF2B5EF4-FFF2-40B4-BE49-F238E27FC236}">
                <a16:creationId xmlns:a16="http://schemas.microsoft.com/office/drawing/2014/main" id="{70DF53AE-FFF7-410E-1FAE-6897A4AFE832}"/>
              </a:ext>
            </a:extLst>
          </p:cNvPr>
          <p:cNvSpPr txBox="1"/>
          <p:nvPr/>
        </p:nvSpPr>
        <p:spPr>
          <a:xfrm>
            <a:off x="8206990" y="3768754"/>
            <a:ext cx="3619291" cy="236988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400" b="1">
                <a:solidFill>
                  <a:schemeClr val="tx2"/>
                </a:solidFill>
                <a:cs typeface="Poppins"/>
              </a:rPr>
              <a:t>2. </a:t>
            </a:r>
            <a:r>
              <a:rPr lang="en-US" sz="1400">
                <a:solidFill>
                  <a:schemeClr val="tx2"/>
                </a:solidFill>
                <a:cs typeface="Poppins"/>
              </a:rPr>
              <a:t>Then select how you would like to filter by clicking on the drop downs under columns and operator.</a:t>
            </a:r>
          </a:p>
          <a:p>
            <a:endParaRPr lang="en-US" sz="1400">
              <a:solidFill>
                <a:schemeClr val="tx2"/>
              </a:solidFill>
              <a:cs typeface="Poppins"/>
            </a:endParaRPr>
          </a:p>
          <a:p>
            <a:r>
              <a:rPr lang="en-US" sz="1400" dirty="0">
                <a:solidFill>
                  <a:schemeClr val="tx2"/>
                </a:solidFill>
                <a:cs typeface="Poppins"/>
              </a:rPr>
              <a:t>For example, if you want to find opportunities you've listed, select ‘owner’, ‘contains’ and type ‘[your name] in </a:t>
            </a:r>
            <a:r>
              <a:rPr lang="en-US" sz="1400" b="1" dirty="0">
                <a:solidFill>
                  <a:schemeClr val="tx2"/>
                </a:solidFill>
                <a:cs typeface="Poppins"/>
              </a:rPr>
              <a:t>filter value</a:t>
            </a:r>
            <a:r>
              <a:rPr lang="en-US" sz="1400" dirty="0">
                <a:solidFill>
                  <a:schemeClr val="tx2"/>
                </a:solidFill>
                <a:cs typeface="Poppins"/>
              </a:rPr>
              <a:t> or for opportunities in a specific unit select ‘recruiting to’, ‘contains’, and type [unit name] in</a:t>
            </a:r>
            <a:r>
              <a:rPr lang="en-US" sz="1400" b="1" dirty="0">
                <a:solidFill>
                  <a:schemeClr val="tx2"/>
                </a:solidFill>
                <a:cs typeface="Poppins"/>
              </a:rPr>
              <a:t> filter value.</a:t>
            </a:r>
            <a:endParaRPr lang="en-US" b="1" dirty="0">
              <a:solidFill>
                <a:schemeClr val="tx2"/>
              </a:solidFill>
            </a:endParaRPr>
          </a:p>
        </p:txBody>
      </p:sp>
      <p:pic>
        <p:nvPicPr>
          <p:cNvPr id="15" name="Picture 14" descr="A screenshot of a computer&#10;&#10;AI-generated content may be incorrect.">
            <a:extLst>
              <a:ext uri="{FF2B5EF4-FFF2-40B4-BE49-F238E27FC236}">
                <a16:creationId xmlns:a16="http://schemas.microsoft.com/office/drawing/2014/main" id="{335B01A0-22AA-188D-9AD7-AC4F2583EC95}"/>
              </a:ext>
            </a:extLst>
          </p:cNvPr>
          <p:cNvPicPr>
            <a:picLocks noChangeAspect="1"/>
          </p:cNvPicPr>
          <p:nvPr/>
        </p:nvPicPr>
        <p:blipFill>
          <a:blip r:embed="rId4"/>
          <a:srcRect b="52471"/>
          <a:stretch/>
        </p:blipFill>
        <p:spPr>
          <a:xfrm>
            <a:off x="101834" y="4392135"/>
            <a:ext cx="2214509" cy="999547"/>
          </a:xfrm>
          <a:prstGeom prst="rect">
            <a:avLst/>
          </a:prstGeom>
        </p:spPr>
      </p:pic>
      <p:sp>
        <p:nvSpPr>
          <p:cNvPr id="18" name="Rectangle: Rounded Corners 17">
            <a:extLst>
              <a:ext uri="{FF2B5EF4-FFF2-40B4-BE49-F238E27FC236}">
                <a16:creationId xmlns:a16="http://schemas.microsoft.com/office/drawing/2014/main" id="{02D7A676-1122-25D7-C491-13CD04475CEC}"/>
              </a:ext>
            </a:extLst>
          </p:cNvPr>
          <p:cNvSpPr/>
          <p:nvPr/>
        </p:nvSpPr>
        <p:spPr>
          <a:xfrm>
            <a:off x="2782006" y="2811666"/>
            <a:ext cx="564524" cy="188260"/>
          </a:xfrm>
          <a:prstGeom prst="roundRect">
            <a:avLst/>
          </a:prstGeom>
          <a:noFill/>
          <a:ln w="28575">
            <a:solidFill>
              <a:schemeClr val="accent4"/>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cs typeface="Poppins"/>
            </a:endParaRPr>
          </a:p>
        </p:txBody>
      </p:sp>
      <p:sp>
        <p:nvSpPr>
          <p:cNvPr id="19" name="Rectangle: Rounded Corners 18">
            <a:extLst>
              <a:ext uri="{FF2B5EF4-FFF2-40B4-BE49-F238E27FC236}">
                <a16:creationId xmlns:a16="http://schemas.microsoft.com/office/drawing/2014/main" id="{33E7BBB6-0712-46A3-24AC-4A5E234EB751}"/>
              </a:ext>
            </a:extLst>
          </p:cNvPr>
          <p:cNvSpPr/>
          <p:nvPr/>
        </p:nvSpPr>
        <p:spPr>
          <a:xfrm>
            <a:off x="8652454" y="2172753"/>
            <a:ext cx="1666911" cy="164047"/>
          </a:xfrm>
          <a:prstGeom prst="roundRect">
            <a:avLst/>
          </a:prstGeom>
          <a:noFill/>
          <a:ln w="28575">
            <a:solidFill>
              <a:schemeClr val="accent4"/>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cs typeface="Poppins"/>
            </a:endParaRPr>
          </a:p>
        </p:txBody>
      </p:sp>
    </p:spTree>
    <p:extLst>
      <p:ext uri="{BB962C8B-B14F-4D97-AF65-F5344CB8AC3E}">
        <p14:creationId xmlns:p14="http://schemas.microsoft.com/office/powerpoint/2010/main" val="3835878529"/>
      </p:ext>
    </p:extLst>
  </p:cSld>
  <p:clrMapOvr>
    <a:masterClrMapping/>
  </p:clrMapOvr>
</p:sld>
</file>

<file path=ppt/theme/theme1.xml><?xml version="1.0" encoding="utf-8"?>
<a:theme xmlns:a="http://schemas.openxmlformats.org/drawingml/2006/main" name="Girlguiding PPT Theme">
  <a:themeElements>
    <a:clrScheme name="Custom 1">
      <a:dk1>
        <a:sysClr val="windowText" lastClr="000000"/>
      </a:dk1>
      <a:lt1>
        <a:sysClr val="window" lastClr="FFFFFF"/>
      </a:lt1>
      <a:dk2>
        <a:srgbClr val="161B4E"/>
      </a:dk2>
      <a:lt2>
        <a:srgbClr val="96D3F5"/>
      </a:lt2>
      <a:accent1>
        <a:srgbClr val="007BC4"/>
      </a:accent1>
      <a:accent2>
        <a:srgbClr val="161B4E"/>
      </a:accent2>
      <a:accent3>
        <a:srgbClr val="E1120E"/>
      </a:accent3>
      <a:accent4>
        <a:srgbClr val="FFC80A"/>
      </a:accent4>
      <a:accent5>
        <a:srgbClr val="603D33"/>
      </a:accent5>
      <a:accent6>
        <a:srgbClr val="8CB5E2"/>
      </a:accent6>
      <a:hlink>
        <a:srgbClr val="007BC4"/>
      </a:hlink>
      <a:folHlink>
        <a:srgbClr val="161B4E"/>
      </a:folHlink>
    </a:clrScheme>
    <a:fontScheme name="Girlguiding font them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14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a:solidFill>
              <a:schemeClr val="tx2"/>
            </a:solidFill>
          </a:defRPr>
        </a:defPPr>
      </a:lstStyle>
    </a:txDef>
  </a:objectDefaults>
  <a:extraClrSchemeLst/>
  <a:extLst>
    <a:ext uri="{05A4C25C-085E-4340-85A3-A5531E510DB2}">
      <thm15:themeFamily xmlns:thm15="http://schemas.microsoft.com/office/thememl/2012/main" name="Girlguiding PowerPoint template.potx" id="{F674BB62-D284-406C-82BE-0D4371F00548}" vid="{2A6AA6CB-9E3B-4BDC-9951-BE626960FF99}"/>
    </a:ext>
  </a:extLst>
</a:theme>
</file>

<file path=ppt/theme/theme2.xml><?xml version="1.0" encoding="utf-8"?>
<a:theme xmlns:a="http://schemas.openxmlformats.org/drawingml/2006/main" name="1_Girlguiding PPT Theme">
  <a:themeElements>
    <a:clrScheme name="Girlguiding colour theme">
      <a:dk1>
        <a:sysClr val="windowText" lastClr="000000"/>
      </a:dk1>
      <a:lt1>
        <a:sysClr val="window" lastClr="FFFFFF"/>
      </a:lt1>
      <a:dk2>
        <a:srgbClr val="161B4E"/>
      </a:dk2>
      <a:lt2>
        <a:srgbClr val="96D3F5"/>
      </a:lt2>
      <a:accent1>
        <a:srgbClr val="007BC4"/>
      </a:accent1>
      <a:accent2>
        <a:srgbClr val="00A7E5"/>
      </a:accent2>
      <a:accent3>
        <a:srgbClr val="E1120E"/>
      </a:accent3>
      <a:accent4>
        <a:srgbClr val="FFC80A"/>
      </a:accent4>
      <a:accent5>
        <a:srgbClr val="603D33"/>
      </a:accent5>
      <a:accent6>
        <a:srgbClr val="8CB5E2"/>
      </a:accent6>
      <a:hlink>
        <a:srgbClr val="007BC4"/>
      </a:hlink>
      <a:folHlink>
        <a:srgbClr val="161B4E"/>
      </a:folHlink>
    </a:clrScheme>
    <a:fontScheme name="Girlguiding font them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14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a:solidFill>
              <a:schemeClr val="tx2"/>
            </a:solidFill>
          </a:defRPr>
        </a:defPPr>
      </a:lstStyle>
    </a:txDef>
  </a:objectDefaults>
  <a:extraClrSchemeLst/>
  <a:extLst>
    <a:ext uri="{05A4C25C-085E-4340-85A3-A5531E510DB2}">
      <thm15:themeFamily xmlns:thm15="http://schemas.microsoft.com/office/thememl/2012/main" name="Girlguiding PowerPoint template.potx" id="{F674BB62-D284-406C-82BE-0D4371F00548}" vid="{2A6AA6CB-9E3B-4BDC-9951-BE626960FF99}"/>
    </a:ext>
  </a:extLst>
</a:theme>
</file>

<file path=ppt/theme/theme3.xml><?xml version="1.0" encoding="utf-8"?>
<a:theme xmlns:a="http://schemas.openxmlformats.org/drawingml/2006/main" name="Girlguiding PPT Theme">
  <a:themeElements>
    <a:clrScheme name="Girlguiding colour theme">
      <a:dk1>
        <a:sysClr val="windowText" lastClr="000000"/>
      </a:dk1>
      <a:lt1>
        <a:sysClr val="window" lastClr="FFFFFF"/>
      </a:lt1>
      <a:dk2>
        <a:srgbClr val="161B4E"/>
      </a:dk2>
      <a:lt2>
        <a:srgbClr val="96D3F5"/>
      </a:lt2>
      <a:accent1>
        <a:srgbClr val="007BC4"/>
      </a:accent1>
      <a:accent2>
        <a:srgbClr val="00A7E5"/>
      </a:accent2>
      <a:accent3>
        <a:srgbClr val="E1120E"/>
      </a:accent3>
      <a:accent4>
        <a:srgbClr val="FFC80A"/>
      </a:accent4>
      <a:accent5>
        <a:srgbClr val="603D33"/>
      </a:accent5>
      <a:accent6>
        <a:srgbClr val="8CB5E2"/>
      </a:accent6>
      <a:hlink>
        <a:srgbClr val="007BC4"/>
      </a:hlink>
      <a:folHlink>
        <a:srgbClr val="161B4E"/>
      </a:folHlink>
    </a:clrScheme>
    <a:fontScheme name="Girlguiding font them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14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a:solidFill>
              <a:schemeClr val="tx2"/>
            </a:solidFill>
          </a:defRPr>
        </a:defPPr>
      </a:lstStyle>
    </a:txDef>
  </a:objectDefaults>
  <a:extraClrSchemeLst/>
  <a:extLst>
    <a:ext uri="{05A4C25C-085E-4340-85A3-A5531E510DB2}">
      <thm15:themeFamily xmlns:thm15="http://schemas.microsoft.com/office/thememl/2012/main" name="Girlguiding PowerPoint template.potx" id="{F674BB62-D284-406C-82BE-0D4371F00548}" vid="{2A6AA6CB-9E3B-4BDC-9951-BE626960FF9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CEF0AB78BCFAA46B71518CE8B7E5F54" ma:contentTypeVersion="19" ma:contentTypeDescription="Create a new document." ma:contentTypeScope="" ma:versionID="3d4e0652833c7a15ee4712af5be4077c">
  <xsd:schema xmlns:xsd="http://www.w3.org/2001/XMLSchema" xmlns:xs="http://www.w3.org/2001/XMLSchema" xmlns:p="http://schemas.microsoft.com/office/2006/metadata/properties" xmlns:ns2="6b5d3f16-bed5-402a-adae-72bef0f31880" xmlns:ns3="efed1ce1-96fc-40f5-8d28-952639193e21" targetNamespace="http://schemas.microsoft.com/office/2006/metadata/properties" ma:root="true" ma:fieldsID="707a37c1392c6f7d583b31552703b80b" ns2:_="" ns3:_="">
    <xsd:import namespace="6b5d3f16-bed5-402a-adae-72bef0f31880"/>
    <xsd:import namespace="efed1ce1-96fc-40f5-8d28-952639193e2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5d3f16-bed5-402a-adae-72bef0f318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68c7b42-a934-412a-b4e1-1b3c5af28ee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fed1ce1-96fc-40f5-8d28-952639193e2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7631f76-0816-4a60-bd3b-403a062d29b1}" ma:internalName="TaxCatchAll" ma:showField="CatchAllData" ma:web="efed1ce1-96fc-40f5-8d28-952639193e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fed1ce1-96fc-40f5-8d28-952639193e21" xsi:nil="true"/>
    <lcf76f155ced4ddcb4097134ff3c332f xmlns="6b5d3f16-bed5-402a-adae-72bef0f3188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324E8FB-D4E0-4F40-B8EB-B1F2D3163911}">
  <ds:schemaRefs>
    <ds:schemaRef ds:uri="http://schemas.microsoft.com/sharepoint/v3/contenttype/forms"/>
  </ds:schemaRefs>
</ds:datastoreItem>
</file>

<file path=customXml/itemProps2.xml><?xml version="1.0" encoding="utf-8"?>
<ds:datastoreItem xmlns:ds="http://schemas.openxmlformats.org/officeDocument/2006/customXml" ds:itemID="{B3A13041-7F47-46F5-B93B-C79C683864E4}">
  <ds:schemaRefs>
    <ds:schemaRef ds:uri="6b5d3f16-bed5-402a-adae-72bef0f31880"/>
    <ds:schemaRef ds:uri="efed1ce1-96fc-40f5-8d28-952639193e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93CEA41-E7AD-4D36-AFBD-0CE190BD1115}">
  <ds:schemaRefs>
    <ds:schemaRef ds:uri="6b5d3f16-bed5-402a-adae-72bef0f31880"/>
    <ds:schemaRef ds:uri="efed1ce1-96fc-40f5-8d28-952639193e2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37</Slides>
  <Notes>5</Notes>
  <HiddenSlides>0</HiddenSlides>
  <ScaleCrop>false</ScaleCrop>
  <HeadingPairs>
    <vt:vector size="4" baseType="variant">
      <vt:variant>
        <vt:lpstr>Theme</vt:lpstr>
      </vt:variant>
      <vt:variant>
        <vt:i4>3</vt:i4>
      </vt:variant>
      <vt:variant>
        <vt:lpstr>Slide Titles</vt:lpstr>
      </vt:variant>
      <vt:variant>
        <vt:i4>37</vt:i4>
      </vt:variant>
    </vt:vector>
  </HeadingPairs>
  <TitlesOfParts>
    <vt:vector size="40" baseType="lpstr">
      <vt:lpstr>Girlguiding PPT Theme</vt:lpstr>
      <vt:lpstr>1_Girlguiding PPT Theme</vt:lpstr>
      <vt:lpstr>Girlguiding PPT Theme</vt:lpstr>
      <vt:lpstr>Step by step guide for using the volunteer recruitment tool</vt:lpstr>
      <vt:lpstr>PowerPoint Presentation</vt:lpstr>
      <vt:lpstr>PowerPoint Presentation</vt:lpstr>
      <vt:lpstr>Who is the volunteer recruitment tool for?</vt:lpstr>
      <vt:lpstr>Where to access the volunteer recruitment tool  </vt:lpstr>
      <vt:lpstr>Logging in to the volunteer recruitment tool: on a smaller screen </vt:lpstr>
      <vt:lpstr>Logging in to the volunteer recruitment tool: on a wider screen </vt:lpstr>
      <vt:lpstr>Creating and managing opportunities as a volunteer recruiter </vt:lpstr>
      <vt:lpstr>Managing opportunities: filtering</vt:lpstr>
      <vt:lpstr>Managing opportunities: sorting</vt:lpstr>
      <vt:lpstr>Managing opportunities: sorting</vt:lpstr>
      <vt:lpstr>Managing opportunities: editing</vt:lpstr>
      <vt:lpstr>Managing opportunities: navigating back </vt:lpstr>
      <vt:lpstr>Creating opportunities</vt:lpstr>
      <vt:lpstr>PowerPoint Presentation</vt:lpstr>
      <vt:lpstr>Creating opportunities</vt:lpstr>
      <vt:lpstr>Creating opportunities</vt:lpstr>
      <vt:lpstr>Creating opportunities</vt:lpstr>
      <vt:lpstr>Creating opportunities</vt:lpstr>
      <vt:lpstr>Unpublishing opportunities</vt:lpstr>
      <vt:lpstr>Editing opportunities once published</vt:lpstr>
      <vt:lpstr>Promoting your opportunity (post launch in January 2026) by: 1. Copying and sharing the link 2. Printing the opportunity  </vt:lpstr>
      <vt:lpstr>Promoting your opportunity </vt:lpstr>
      <vt:lpstr>Promoting your opportunity </vt:lpstr>
      <vt:lpstr>Promoting your opportunity</vt:lpstr>
      <vt:lpstr>Promoting your opportunity</vt:lpstr>
      <vt:lpstr>Searching and applying to volunteer </vt:lpstr>
      <vt:lpstr>Searching for opportunities </vt:lpstr>
      <vt:lpstr>Searching for opportunities</vt:lpstr>
      <vt:lpstr>Registering for a specific opportunity</vt:lpstr>
      <vt:lpstr>Registering for a specific opportunity</vt:lpstr>
      <vt:lpstr>PowerPoint Presentation</vt:lpstr>
      <vt:lpstr>Expressing their interest if no suitable opportunity in area</vt:lpstr>
      <vt:lpstr>Expressing their interest if no suitable opportunity in area </vt:lpstr>
      <vt:lpstr>How to get help using the tool</vt:lpstr>
      <vt:lpstr>Accessing the volunteer recruitment tool help page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Anita Stevens</dc:creator>
  <cp:revision>202</cp:revision>
  <dcterms:created xsi:type="dcterms:W3CDTF">2025-10-17T11:27:54Z</dcterms:created>
  <dcterms:modified xsi:type="dcterms:W3CDTF">2026-05-06T15:05:30Z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0x010100ECEF0AB78BCFAA46B71518CE8B7E5F54</vt:lpwstr>
  </property>
  <property fmtid="{D5CDD505-2E9C-101B-9397-08002B2CF9AE}" pid="3" name="MediaServiceImageTags">
    <vt:lpwstr/>
  </property>
</Properties>
</file>